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5" r:id="rId8"/>
    <p:sldId id="264" r:id="rId9"/>
    <p:sldId id="283" r:id="rId10"/>
    <p:sldId id="266" r:id="rId11"/>
    <p:sldId id="267" r:id="rId12"/>
    <p:sldId id="268" r:id="rId13"/>
    <p:sldId id="272" r:id="rId14"/>
    <p:sldId id="273" r:id="rId15"/>
    <p:sldId id="274" r:id="rId16"/>
    <p:sldId id="275" r:id="rId17"/>
    <p:sldId id="269" r:id="rId18"/>
    <p:sldId id="270" r:id="rId19"/>
    <p:sldId id="278" r:id="rId20"/>
    <p:sldId id="282" r:id="rId21"/>
    <p:sldId id="280" r:id="rId22"/>
    <p:sldId id="279" r:id="rId23"/>
    <p:sldId id="284" r:id="rId24"/>
    <p:sldId id="287" r:id="rId25"/>
    <p:sldId id="290" r:id="rId26"/>
    <p:sldId id="291" r:id="rId27"/>
    <p:sldId id="289" r:id="rId28"/>
    <p:sldId id="285" r:id="rId29"/>
    <p:sldId id="292" r:id="rId30"/>
    <p:sldId id="293" r:id="rId31"/>
    <p:sldId id="294" r:id="rId32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ijl, gemiddeld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Stijl, gemiddeld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24" autoAdjust="0"/>
  </p:normalViewPr>
  <p:slideViewPr>
    <p:cSldViewPr snapToGrid="0" snapToObjects="1">
      <p:cViewPr>
        <p:scale>
          <a:sx n="85" d="100"/>
          <a:sy n="85" d="100"/>
        </p:scale>
        <p:origin x="-1424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668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90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037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642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344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282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003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998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13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610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211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EEE6-CB7B-3C4E-B01F-D1BA7752C7EC}" type="datetimeFigureOut">
              <a:rPr lang="nl-NL" smtClean="0"/>
              <a:t>04-04-18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221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423348" y="466485"/>
            <a:ext cx="7909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 smtClean="0"/>
              <a:t>Voorzetsels, met altijd de 4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 naamval      131TB</a:t>
            </a:r>
            <a:endParaRPr lang="nl-NL" sz="2400" b="1" spc="300" dirty="0"/>
          </a:p>
        </p:txBody>
      </p:sp>
      <p:sp>
        <p:nvSpPr>
          <p:cNvPr id="4" name="Tekstvak 3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050289"/>
              </p:ext>
            </p:extLst>
          </p:nvPr>
        </p:nvGraphicFramePr>
        <p:xfrm>
          <a:off x="423348" y="1272478"/>
          <a:ext cx="8155671" cy="7416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20662"/>
                <a:gridCol w="820662"/>
                <a:gridCol w="973471"/>
                <a:gridCol w="667853"/>
                <a:gridCol w="820662"/>
                <a:gridCol w="820662"/>
                <a:gridCol w="1134715"/>
                <a:gridCol w="762758"/>
                <a:gridCol w="1334226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durch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für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um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bis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gegen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 err="1" smtClean="0"/>
                        <a:t>entlang</a:t>
                      </a:r>
                      <a:r>
                        <a:rPr lang="nl-NL" dirty="0" smtClean="0"/>
                        <a:t>*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door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voor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zonder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tot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tegen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 smtClean="0"/>
                        <a:t>langs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07029"/>
              </p:ext>
            </p:extLst>
          </p:nvPr>
        </p:nvGraphicFramePr>
        <p:xfrm>
          <a:off x="540338" y="2851536"/>
          <a:ext cx="7827005" cy="33496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65401"/>
                <a:gridCol w="1565401"/>
                <a:gridCol w="1565401"/>
                <a:gridCol w="1565401"/>
                <a:gridCol w="1565401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74837" y="6488668"/>
            <a:ext cx="358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Ook HIJ/HEM regel  voor 4</a:t>
            </a:r>
            <a:r>
              <a:rPr lang="nl-NL" baseline="30000" dirty="0" smtClean="0"/>
              <a:t>e</a:t>
            </a:r>
            <a:r>
              <a:rPr lang="nl-NL" dirty="0" smtClean="0"/>
              <a:t> naamval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515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23348" y="466485"/>
            <a:ext cx="7909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 smtClean="0"/>
              <a:t>Voorzetsels, met altijd de 3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 naamval      130TB</a:t>
            </a:r>
            <a:endParaRPr lang="nl-NL" sz="2400" b="1" spc="300" dirty="0"/>
          </a:p>
        </p:txBody>
      </p:sp>
      <p:sp>
        <p:nvSpPr>
          <p:cNvPr id="6" name="Tekstvak 5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14283"/>
              </p:ext>
            </p:extLst>
          </p:nvPr>
        </p:nvGraphicFramePr>
        <p:xfrm>
          <a:off x="423348" y="1272478"/>
          <a:ext cx="8155671" cy="1010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20662"/>
                <a:gridCol w="820662"/>
                <a:gridCol w="820662"/>
                <a:gridCol w="820662"/>
                <a:gridCol w="820662"/>
                <a:gridCol w="820662"/>
                <a:gridCol w="1134715"/>
                <a:gridCol w="762758"/>
                <a:gridCol w="1334226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mit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nach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bei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seit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von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zu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außer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aus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i="0" dirty="0" err="1" smtClean="0">
                          <a:solidFill>
                            <a:srgbClr val="FF0000"/>
                          </a:solidFill>
                        </a:rPr>
                        <a:t>entlang</a:t>
                      </a:r>
                      <a:r>
                        <a:rPr lang="nl-NL" i="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met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na</a:t>
                      </a:r>
                    </a:p>
                    <a:p>
                      <a:r>
                        <a:rPr lang="nl-NL" dirty="0" smtClean="0"/>
                        <a:t>naar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bij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sinds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van</a:t>
                      </a:r>
                    </a:p>
                    <a:p>
                      <a:r>
                        <a:rPr lang="nl-NL" dirty="0" smtClean="0"/>
                        <a:t>door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naar</a:t>
                      </a:r>
                    </a:p>
                    <a:p>
                      <a:r>
                        <a:rPr lang="nl-NL" dirty="0" smtClean="0"/>
                        <a:t>bij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zonder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uit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i="0" dirty="0" smtClean="0">
                          <a:solidFill>
                            <a:srgbClr val="FF0000"/>
                          </a:solidFill>
                        </a:rPr>
                        <a:t>langs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25378"/>
              </p:ext>
            </p:extLst>
          </p:nvPr>
        </p:nvGraphicFramePr>
        <p:xfrm>
          <a:off x="540338" y="2851536"/>
          <a:ext cx="7827005" cy="33496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65401"/>
                <a:gridCol w="1565401"/>
                <a:gridCol w="1565401"/>
                <a:gridCol w="1565401"/>
                <a:gridCol w="1565401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kstvak 10"/>
          <p:cNvSpPr txBox="1"/>
          <p:nvPr/>
        </p:nvSpPr>
        <p:spPr>
          <a:xfrm>
            <a:off x="597667" y="6338126"/>
            <a:ext cx="3706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Ook AAN-HEM regel  voor 3</a:t>
            </a:r>
            <a:r>
              <a:rPr lang="nl-NL" baseline="30000" dirty="0" smtClean="0"/>
              <a:t>e</a:t>
            </a:r>
            <a:r>
              <a:rPr lang="nl-NL" dirty="0" smtClean="0"/>
              <a:t> naamval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565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762843"/>
              </p:ext>
            </p:extLst>
          </p:nvPr>
        </p:nvGraphicFramePr>
        <p:xfrm>
          <a:off x="374061" y="255471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 hem)</a:t>
                      </a:r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362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560313" y="235652"/>
            <a:ext cx="697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 smtClean="0"/>
              <a:t>Keuzevoorzetsel 3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/4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 naamval      131TB</a:t>
            </a:r>
            <a:endParaRPr lang="nl-NL" sz="2400" b="1" spc="300" dirty="0"/>
          </a:p>
        </p:txBody>
      </p:sp>
      <p:sp>
        <p:nvSpPr>
          <p:cNvPr id="4" name="Tekstvak 3"/>
          <p:cNvSpPr txBox="1"/>
          <p:nvPr/>
        </p:nvSpPr>
        <p:spPr>
          <a:xfrm>
            <a:off x="560313" y="109578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288505"/>
              </p:ext>
            </p:extLst>
          </p:nvPr>
        </p:nvGraphicFramePr>
        <p:xfrm>
          <a:off x="423348" y="822498"/>
          <a:ext cx="8155671" cy="128523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709730"/>
                <a:gridCol w="859147"/>
                <a:gridCol w="1045918"/>
                <a:gridCol w="809341"/>
                <a:gridCol w="679174"/>
                <a:gridCol w="820662"/>
                <a:gridCol w="1134715"/>
                <a:gridCol w="762758"/>
                <a:gridCol w="1334226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auf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hinter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neben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in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über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unter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vor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i="0" dirty="0" err="1" smtClean="0">
                          <a:solidFill>
                            <a:schemeClr val="tx1"/>
                          </a:solidFill>
                        </a:rPr>
                        <a:t>zwischen</a:t>
                      </a:r>
                      <a:endParaRPr lang="nl-NL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aan</a:t>
                      </a:r>
                    </a:p>
                    <a:p>
                      <a:r>
                        <a:rPr lang="nl-NL" dirty="0" smtClean="0"/>
                        <a:t>op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achter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naast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in</a:t>
                      </a:r>
                    </a:p>
                    <a:p>
                      <a:r>
                        <a:rPr lang="nl-NL" dirty="0" smtClean="0"/>
                        <a:t>naar</a:t>
                      </a:r>
                    </a:p>
                    <a:p>
                      <a:r>
                        <a:rPr lang="nl-NL" dirty="0" smtClean="0"/>
                        <a:t>over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over</a:t>
                      </a:r>
                    </a:p>
                    <a:p>
                      <a:r>
                        <a:rPr lang="nl-NL" dirty="0" smtClean="0"/>
                        <a:t>boven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onder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voor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i="0" dirty="0" smtClean="0">
                          <a:solidFill>
                            <a:srgbClr val="000000"/>
                          </a:solidFill>
                        </a:rPr>
                        <a:t>tussen</a:t>
                      </a:r>
                      <a:endParaRPr lang="nl-NL" i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10508" y="2629511"/>
            <a:ext cx="1444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Stilstand = 3</a:t>
            </a:r>
            <a:r>
              <a:rPr lang="nl-NL" baseline="30000" dirty="0" smtClean="0"/>
              <a:t>e</a:t>
            </a:r>
            <a:endParaRPr lang="nl-NL" dirty="0" smtClean="0"/>
          </a:p>
          <a:p>
            <a:r>
              <a:rPr lang="nl-NL" smtClean="0"/>
              <a:t>(wo</a:t>
            </a:r>
            <a:r>
              <a:rPr lang="nl-NL" dirty="0" smtClean="0"/>
              <a:t>, </a:t>
            </a:r>
            <a:r>
              <a:rPr lang="nl-NL" dirty="0" err="1" smtClean="0"/>
              <a:t>wann</a:t>
            </a:r>
            <a:r>
              <a:rPr lang="nl-NL" dirty="0" smtClean="0"/>
              <a:t>) </a:t>
            </a:r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>
            <a:off x="473153" y="33869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11" name="Tabe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270217"/>
              </p:ext>
            </p:extLst>
          </p:nvPr>
        </p:nvGraphicFramePr>
        <p:xfrm>
          <a:off x="374061" y="3648676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kstvak 11"/>
          <p:cNvSpPr txBox="1"/>
          <p:nvPr/>
        </p:nvSpPr>
        <p:spPr>
          <a:xfrm>
            <a:off x="5391458" y="2629511"/>
            <a:ext cx="1547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Beweging = 4</a:t>
            </a:r>
            <a:r>
              <a:rPr lang="nl-NL" baseline="30000" dirty="0" smtClean="0"/>
              <a:t>e</a:t>
            </a:r>
            <a:endParaRPr lang="nl-NL" dirty="0" smtClean="0"/>
          </a:p>
          <a:p>
            <a:r>
              <a:rPr lang="nl-NL" dirty="0" smtClean="0"/>
              <a:t>(</a:t>
            </a:r>
            <a:r>
              <a:rPr lang="nl-NL" dirty="0" err="1" smtClean="0"/>
              <a:t>wohin</a:t>
            </a:r>
            <a:r>
              <a:rPr lang="nl-NL" dirty="0" smtClean="0"/>
              <a:t>)</a:t>
            </a:r>
            <a:endParaRPr lang="nl-NL" dirty="0"/>
          </a:p>
        </p:txBody>
      </p:sp>
      <p:sp>
        <p:nvSpPr>
          <p:cNvPr id="13" name="Pijl links 12"/>
          <p:cNvSpPr/>
          <p:nvPr/>
        </p:nvSpPr>
        <p:spPr>
          <a:xfrm>
            <a:off x="7435638" y="2564019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ing 13"/>
          <p:cNvSpPr/>
          <p:nvPr/>
        </p:nvSpPr>
        <p:spPr>
          <a:xfrm>
            <a:off x="2340864" y="2467177"/>
            <a:ext cx="914400" cy="914400"/>
          </a:xfrm>
          <a:prstGeom prst="don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40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46695" y="759578"/>
            <a:ext cx="7095249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Als niet te bepalen bij     </a:t>
            </a:r>
            <a:r>
              <a:rPr lang="nl-NL" b="1" dirty="0" err="1" smtClean="0"/>
              <a:t>auf</a:t>
            </a:r>
            <a:r>
              <a:rPr lang="nl-NL" b="1" dirty="0" smtClean="0"/>
              <a:t>  </a:t>
            </a:r>
            <a:r>
              <a:rPr lang="nl-NL" dirty="0" smtClean="0"/>
              <a:t>  en      </a:t>
            </a:r>
            <a:r>
              <a:rPr lang="nl-NL" b="1" dirty="0" err="1" smtClean="0"/>
              <a:t>über</a:t>
            </a:r>
            <a:r>
              <a:rPr lang="nl-NL" dirty="0" smtClean="0"/>
              <a:t>       of    stilstand of beweging </a:t>
            </a:r>
            <a:r>
              <a:rPr lang="nl-NL" dirty="0" smtClean="0">
                <a:sym typeface="Wingdings"/>
              </a:rPr>
              <a:t></a:t>
            </a:r>
          </a:p>
          <a:p>
            <a:r>
              <a:rPr lang="nl-NL" dirty="0" smtClean="0">
                <a:sym typeface="Wingdings"/>
              </a:rPr>
              <a:t>Altijd 4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>
                <a:sym typeface="Wingdings"/>
              </a:rPr>
              <a:t> </a:t>
            </a:r>
            <a:r>
              <a:rPr lang="nl-NL" dirty="0" smtClean="0">
                <a:sym typeface="Wingdings"/>
              </a:rPr>
              <a:t>naamval</a:t>
            </a:r>
          </a:p>
          <a:p>
            <a:endParaRPr lang="nl-NL" dirty="0">
              <a:sym typeface="Wingdings"/>
            </a:endParaRPr>
          </a:p>
          <a:p>
            <a:endParaRPr lang="nl-NL" dirty="0" smtClean="0">
              <a:sym typeface="Wingdings"/>
            </a:endParaRPr>
          </a:p>
          <a:p>
            <a:r>
              <a:rPr lang="nl-NL" dirty="0" smtClean="0">
                <a:sym typeface="Wingdings"/>
              </a:rPr>
              <a:t>Als niet te bepalen bij de andere 3/4 voorzetsels, dan      altijd  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naamval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908953" y="3237549"/>
            <a:ext cx="4231334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err="1" smtClean="0"/>
              <a:t>Entlang</a:t>
            </a:r>
            <a:r>
              <a:rPr lang="nl-NL" dirty="0" smtClean="0"/>
              <a:t>:</a:t>
            </a:r>
          </a:p>
          <a:p>
            <a:endParaRPr lang="nl-NL" dirty="0"/>
          </a:p>
          <a:p>
            <a:r>
              <a:rPr lang="nl-NL" dirty="0" err="1" smtClean="0"/>
              <a:t>Entlang</a:t>
            </a:r>
            <a:r>
              <a:rPr lang="nl-NL" dirty="0" smtClean="0"/>
              <a:t> </a:t>
            </a:r>
            <a:r>
              <a:rPr lang="nl-NL" dirty="0" err="1" smtClean="0"/>
              <a:t>dem</a:t>
            </a:r>
            <a:r>
              <a:rPr lang="nl-NL" dirty="0" smtClean="0"/>
              <a:t> </a:t>
            </a:r>
            <a:r>
              <a:rPr lang="nl-NL" dirty="0" err="1" smtClean="0"/>
              <a:t>Kanal</a:t>
            </a:r>
            <a:r>
              <a:rPr lang="nl-NL" dirty="0" smtClean="0"/>
              <a:t> </a:t>
            </a:r>
            <a:r>
              <a:rPr lang="nl-NL" dirty="0" err="1" smtClean="0"/>
              <a:t>stehen</a:t>
            </a:r>
            <a:r>
              <a:rPr lang="nl-NL" dirty="0" smtClean="0"/>
              <a:t> </a:t>
            </a:r>
            <a:r>
              <a:rPr lang="nl-NL" dirty="0" err="1" smtClean="0"/>
              <a:t>alte</a:t>
            </a:r>
            <a:r>
              <a:rPr lang="nl-NL" dirty="0" smtClean="0"/>
              <a:t> </a:t>
            </a:r>
            <a:r>
              <a:rPr lang="nl-NL" dirty="0" err="1" smtClean="0"/>
              <a:t>Bäume</a:t>
            </a:r>
            <a:r>
              <a:rPr lang="nl-NL" dirty="0" smtClean="0"/>
              <a:t>     +3</a:t>
            </a:r>
          </a:p>
          <a:p>
            <a:endParaRPr lang="nl-NL" dirty="0" smtClean="0"/>
          </a:p>
          <a:p>
            <a:r>
              <a:rPr lang="nl-NL" dirty="0" smtClean="0"/>
              <a:t>Den </a:t>
            </a:r>
            <a:r>
              <a:rPr lang="nl-NL" dirty="0" err="1" smtClean="0"/>
              <a:t>Kanal</a:t>
            </a:r>
            <a:r>
              <a:rPr lang="nl-NL" dirty="0" smtClean="0"/>
              <a:t> </a:t>
            </a:r>
            <a:r>
              <a:rPr lang="nl-NL" dirty="0" err="1" smtClean="0"/>
              <a:t>entlang</a:t>
            </a:r>
            <a:r>
              <a:rPr lang="nl-NL" dirty="0" smtClean="0"/>
              <a:t> </a:t>
            </a:r>
            <a:r>
              <a:rPr lang="nl-NL" dirty="0" err="1" smtClean="0"/>
              <a:t>stehen</a:t>
            </a:r>
            <a:r>
              <a:rPr lang="nl-NL" dirty="0" smtClean="0"/>
              <a:t> </a:t>
            </a:r>
            <a:r>
              <a:rPr lang="nl-NL" dirty="0" err="1" smtClean="0"/>
              <a:t>alte</a:t>
            </a:r>
            <a:r>
              <a:rPr lang="nl-NL" dirty="0" smtClean="0"/>
              <a:t> </a:t>
            </a:r>
            <a:r>
              <a:rPr lang="nl-NL" dirty="0" err="1" smtClean="0"/>
              <a:t>Bäume</a:t>
            </a:r>
            <a:r>
              <a:rPr lang="nl-NL" dirty="0" smtClean="0"/>
              <a:t>     +4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38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6848273" y="859196"/>
            <a:ext cx="1223412" cy="512755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 / +4</a:t>
            </a:r>
          </a:p>
          <a:p>
            <a:pPr>
              <a:lnSpc>
                <a:spcPct val="140000"/>
              </a:lnSpc>
            </a:pPr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auf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hinter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neben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in</a:t>
            </a:r>
          </a:p>
          <a:p>
            <a:pPr>
              <a:lnSpc>
                <a:spcPct val="140000"/>
              </a:lnSpc>
            </a:pPr>
            <a:r>
              <a:rPr lang="tr-TR" dirty="0" smtClean="0"/>
              <a:t>ü</a:t>
            </a:r>
            <a:r>
              <a:rPr lang="nl-NL" dirty="0" err="1" smtClean="0"/>
              <a:t>ber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zwischen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133078" y="1133142"/>
            <a:ext cx="736099" cy="4739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</a:t>
            </a:r>
          </a:p>
          <a:p>
            <a:pPr>
              <a:lnSpc>
                <a:spcPct val="140000"/>
              </a:lnSpc>
            </a:pPr>
            <a:endParaRPr lang="nl-NL" sz="12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mit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nach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bei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seit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zu</a:t>
            </a:r>
            <a:r>
              <a:rPr lang="nl-NL" dirty="0" smtClean="0"/>
              <a:t>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außer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aus</a:t>
            </a:r>
            <a:endParaRPr lang="nl-NL" dirty="0" smtClean="0"/>
          </a:p>
          <a:p>
            <a:endParaRPr lang="nl-NL" dirty="0"/>
          </a:p>
          <a:p>
            <a:endParaRPr lang="nl-NL" dirty="0" smtClean="0"/>
          </a:p>
        </p:txBody>
      </p:sp>
      <p:sp>
        <p:nvSpPr>
          <p:cNvPr id="4" name="Tekstvak 3"/>
          <p:cNvSpPr txBox="1"/>
          <p:nvPr/>
        </p:nvSpPr>
        <p:spPr>
          <a:xfrm>
            <a:off x="3760325" y="1245211"/>
            <a:ext cx="891590" cy="38533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800" b="1" dirty="0" smtClean="0"/>
              <a:t>+4</a:t>
            </a:r>
          </a:p>
          <a:p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durch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für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ohne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um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bis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gegen</a:t>
            </a:r>
            <a:endParaRPr lang="nl-NL" dirty="0" smtClean="0"/>
          </a:p>
          <a:p>
            <a:pPr>
              <a:lnSpc>
                <a:spcPct val="140000"/>
              </a:lnSpc>
            </a:pP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 smtClean="0"/>
              <a:t>entlang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809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756922" y="6029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538794" y="233569"/>
            <a:ext cx="7979783" cy="12157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 smtClean="0"/>
              <a:t>Als niet te bepalen bij     </a:t>
            </a:r>
            <a:r>
              <a:rPr lang="nl-NL" b="1" dirty="0" err="1" smtClean="0"/>
              <a:t>auf</a:t>
            </a:r>
            <a:r>
              <a:rPr lang="nl-NL" b="1" dirty="0" smtClean="0"/>
              <a:t>  </a:t>
            </a:r>
            <a:r>
              <a:rPr lang="nl-NL" dirty="0" smtClean="0"/>
              <a:t>  en      </a:t>
            </a:r>
            <a:r>
              <a:rPr lang="nl-NL" b="1" dirty="0" err="1" smtClean="0"/>
              <a:t>über</a:t>
            </a:r>
            <a:r>
              <a:rPr lang="nl-NL" dirty="0" smtClean="0"/>
              <a:t>       of    stilstand of beweging </a:t>
            </a:r>
            <a:r>
              <a:rPr lang="nl-NL" dirty="0" smtClean="0">
                <a:sym typeface="Wingdings"/>
              </a:rPr>
              <a:t></a:t>
            </a:r>
          </a:p>
          <a:p>
            <a:r>
              <a:rPr lang="nl-NL" dirty="0" smtClean="0">
                <a:sym typeface="Wingdings"/>
              </a:rPr>
              <a:t>Altijd 4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>
                <a:sym typeface="Wingdings"/>
              </a:rPr>
              <a:t> </a:t>
            </a:r>
            <a:r>
              <a:rPr lang="nl-NL" dirty="0" smtClean="0">
                <a:sym typeface="Wingdings"/>
              </a:rPr>
              <a:t>naamval</a:t>
            </a:r>
          </a:p>
          <a:p>
            <a:endParaRPr lang="nl-NL" sz="1000" dirty="0">
              <a:sym typeface="Wingdings"/>
            </a:endParaRPr>
          </a:p>
          <a:p>
            <a:endParaRPr lang="nl-NL" sz="700" dirty="0" smtClean="0">
              <a:sym typeface="Wingdings"/>
            </a:endParaRPr>
          </a:p>
          <a:p>
            <a:r>
              <a:rPr lang="nl-NL" dirty="0" smtClean="0">
                <a:sym typeface="Wingdings"/>
              </a:rPr>
              <a:t>Als niet te bepalen bij de andere 3/4 voorzetsels, dan      altijd  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naamval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538794" y="1731737"/>
            <a:ext cx="4524608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Voorbeelden: van bovenstaande regel:</a:t>
            </a:r>
          </a:p>
          <a:p>
            <a:endParaRPr lang="nl-NL" dirty="0" smtClean="0"/>
          </a:p>
          <a:p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bekomme</a:t>
            </a:r>
            <a:r>
              <a:rPr lang="nl-NL" dirty="0" smtClean="0"/>
              <a:t> </a:t>
            </a:r>
            <a:r>
              <a:rPr lang="nl-NL" b="1" dirty="0" err="1" smtClean="0"/>
              <a:t>an</a:t>
            </a:r>
            <a:r>
              <a:rPr lang="nl-NL" b="1" dirty="0" smtClean="0"/>
              <a:t> </a:t>
            </a:r>
            <a:r>
              <a:rPr lang="nl-NL" b="1" dirty="0" err="1" smtClean="0"/>
              <a:t>einem</a:t>
            </a:r>
            <a:r>
              <a:rPr lang="nl-NL" b="1" dirty="0" smtClean="0"/>
              <a:t> </a:t>
            </a:r>
            <a:r>
              <a:rPr lang="nl-NL" b="1" dirty="0" err="1" smtClean="0"/>
              <a:t>Mittwoch</a:t>
            </a:r>
            <a:r>
              <a:rPr lang="nl-NL" b="1" dirty="0" smtClean="0"/>
              <a:t> </a:t>
            </a:r>
            <a:r>
              <a:rPr lang="nl-NL" dirty="0" err="1" smtClean="0"/>
              <a:t>Ferien</a:t>
            </a:r>
            <a:r>
              <a:rPr lang="nl-NL" dirty="0" smtClean="0"/>
              <a:t>.</a:t>
            </a:r>
          </a:p>
          <a:p>
            <a:r>
              <a:rPr lang="nl-NL" b="1" dirty="0" smtClean="0"/>
              <a:t>In </a:t>
            </a:r>
            <a:r>
              <a:rPr lang="nl-NL" b="1" dirty="0" err="1" smtClean="0"/>
              <a:t>einer</a:t>
            </a:r>
            <a:r>
              <a:rPr lang="nl-NL" b="1" dirty="0" smtClean="0"/>
              <a:t> </a:t>
            </a:r>
            <a:r>
              <a:rPr lang="nl-NL" b="1" dirty="0" err="1" smtClean="0"/>
              <a:t>Woche</a:t>
            </a:r>
            <a:r>
              <a:rPr lang="nl-NL" b="1" dirty="0" smtClean="0"/>
              <a:t> </a:t>
            </a:r>
            <a:r>
              <a:rPr lang="nl-NL" dirty="0" smtClean="0"/>
              <a:t>beginnen die </a:t>
            </a:r>
            <a:r>
              <a:rPr lang="nl-NL" dirty="0" err="1" smtClean="0"/>
              <a:t>Herbstferien</a:t>
            </a:r>
            <a:r>
              <a:rPr lang="nl-NL" dirty="0" smtClean="0"/>
              <a:t>.</a:t>
            </a:r>
          </a:p>
          <a:p>
            <a:r>
              <a:rPr lang="nl-NL" b="1" dirty="0" smtClean="0"/>
              <a:t>In </a:t>
            </a:r>
            <a:r>
              <a:rPr lang="nl-NL" b="1" dirty="0" err="1" smtClean="0"/>
              <a:t>diesem</a:t>
            </a:r>
            <a:r>
              <a:rPr lang="nl-NL" b="1" dirty="0" smtClean="0"/>
              <a:t> </a:t>
            </a:r>
            <a:r>
              <a:rPr lang="nl-NL" b="1" dirty="0" err="1" smtClean="0"/>
              <a:t>Fall</a:t>
            </a:r>
            <a:r>
              <a:rPr lang="nl-NL" b="1" dirty="0" smtClean="0"/>
              <a:t> </a:t>
            </a:r>
            <a:r>
              <a:rPr lang="nl-NL" dirty="0" err="1" smtClean="0"/>
              <a:t>werde</a:t>
            </a:r>
            <a:r>
              <a:rPr lang="nl-NL" dirty="0" smtClean="0"/>
              <a:t> </a:t>
            </a:r>
            <a:r>
              <a:rPr lang="nl-NL" dirty="0" err="1" smtClean="0"/>
              <a:t>ich</a:t>
            </a:r>
            <a:r>
              <a:rPr lang="nl-NL" dirty="0" smtClean="0"/>
              <a:t> nicht kommen.</a:t>
            </a:r>
          </a:p>
          <a:p>
            <a:r>
              <a:rPr lang="nl-NL" dirty="0" smtClean="0"/>
              <a:t>Die </a:t>
            </a:r>
            <a:r>
              <a:rPr lang="nl-NL" dirty="0" err="1" smtClean="0"/>
              <a:t>Mutter</a:t>
            </a:r>
            <a:r>
              <a:rPr lang="nl-NL" dirty="0" smtClean="0"/>
              <a:t> </a:t>
            </a:r>
            <a:r>
              <a:rPr lang="nl-NL" b="1" dirty="0" err="1" smtClean="0"/>
              <a:t>fürchtet</a:t>
            </a:r>
            <a:r>
              <a:rPr lang="nl-NL" b="1" dirty="0" smtClean="0"/>
              <a:t> </a:t>
            </a:r>
            <a:r>
              <a:rPr lang="nl-NL" b="1" dirty="0" err="1" smtClean="0"/>
              <a:t>sich</a:t>
            </a:r>
            <a:r>
              <a:rPr lang="nl-NL" b="1" dirty="0" smtClean="0"/>
              <a:t> </a:t>
            </a:r>
            <a:r>
              <a:rPr lang="nl-NL" b="1" dirty="0" err="1" smtClean="0"/>
              <a:t>vor</a:t>
            </a:r>
            <a:r>
              <a:rPr lang="nl-NL" b="1" dirty="0" smtClean="0"/>
              <a:t> </a:t>
            </a:r>
            <a:r>
              <a:rPr lang="nl-NL" b="1" dirty="0" err="1" smtClean="0"/>
              <a:t>dem</a:t>
            </a:r>
            <a:r>
              <a:rPr lang="nl-NL" b="1" dirty="0" smtClean="0"/>
              <a:t> Papierkram</a:t>
            </a:r>
            <a:r>
              <a:rPr lang="nl-NL" dirty="0" smtClean="0"/>
              <a:t>.</a:t>
            </a:r>
          </a:p>
          <a:p>
            <a:r>
              <a:rPr lang="nl-NL" b="1" dirty="0" smtClean="0"/>
              <a:t>An </a:t>
            </a:r>
            <a:r>
              <a:rPr lang="nl-NL" b="1" dirty="0" err="1" smtClean="0"/>
              <a:t>einem</a:t>
            </a:r>
            <a:r>
              <a:rPr lang="nl-NL" b="1" dirty="0" smtClean="0"/>
              <a:t> Strand </a:t>
            </a:r>
            <a:r>
              <a:rPr lang="nl-NL" dirty="0" err="1" smtClean="0"/>
              <a:t>erleben</a:t>
            </a:r>
            <a:r>
              <a:rPr lang="nl-NL" dirty="0" smtClean="0"/>
              <a:t> </a:t>
            </a:r>
            <a:r>
              <a:rPr lang="nl-NL" dirty="0" err="1" smtClean="0"/>
              <a:t>sie</a:t>
            </a:r>
            <a:r>
              <a:rPr lang="nl-NL" dirty="0" smtClean="0"/>
              <a:t> viel </a:t>
            </a:r>
            <a:r>
              <a:rPr lang="nl-NL" dirty="0" err="1" smtClean="0"/>
              <a:t>Spaß</a:t>
            </a:r>
            <a:r>
              <a:rPr lang="nl-NL" dirty="0" smtClean="0"/>
              <a:t>.</a:t>
            </a:r>
          </a:p>
          <a:p>
            <a:r>
              <a:rPr lang="nl-NL" b="1" dirty="0" err="1" smtClean="0"/>
              <a:t>Unter</a:t>
            </a:r>
            <a:r>
              <a:rPr lang="nl-NL" b="1" dirty="0" smtClean="0"/>
              <a:t> </a:t>
            </a:r>
            <a:r>
              <a:rPr lang="nl-NL" b="1" dirty="0" err="1" smtClean="0"/>
              <a:t>diesen</a:t>
            </a:r>
            <a:r>
              <a:rPr lang="nl-NL" b="1" dirty="0" smtClean="0"/>
              <a:t> </a:t>
            </a:r>
            <a:r>
              <a:rPr lang="nl-NL" b="1" dirty="0" err="1" smtClean="0"/>
              <a:t>Umständen</a:t>
            </a:r>
            <a:r>
              <a:rPr lang="nl-NL" dirty="0" smtClean="0"/>
              <a:t>....</a:t>
            </a:r>
          </a:p>
          <a:p>
            <a:r>
              <a:rPr lang="nl-NL" dirty="0" err="1" smtClean="0"/>
              <a:t>Sie</a:t>
            </a:r>
            <a:r>
              <a:rPr lang="nl-NL" dirty="0" smtClean="0"/>
              <a:t> </a:t>
            </a:r>
            <a:r>
              <a:rPr lang="nl-NL" dirty="0" err="1" smtClean="0"/>
              <a:t>sprechen</a:t>
            </a:r>
            <a:r>
              <a:rPr lang="nl-NL" dirty="0" smtClean="0"/>
              <a:t> </a:t>
            </a:r>
            <a:r>
              <a:rPr lang="nl-NL" b="1" dirty="0" err="1" smtClean="0"/>
              <a:t>über</a:t>
            </a:r>
            <a:r>
              <a:rPr lang="nl-NL" b="1" dirty="0" smtClean="0"/>
              <a:t> das </a:t>
            </a:r>
            <a:r>
              <a:rPr lang="nl-NL" b="1" dirty="0" err="1" smtClean="0"/>
              <a:t>Wochenende</a:t>
            </a:r>
            <a:r>
              <a:rPr lang="nl-NL" dirty="0" smtClean="0"/>
              <a:t>.</a:t>
            </a:r>
          </a:p>
          <a:p>
            <a:r>
              <a:rPr lang="nl-NL" dirty="0" err="1" smtClean="0"/>
              <a:t>Freust</a:t>
            </a:r>
            <a:r>
              <a:rPr lang="nl-NL" dirty="0" smtClean="0"/>
              <a:t> du </a:t>
            </a:r>
            <a:r>
              <a:rPr lang="nl-NL" dirty="0" err="1" smtClean="0"/>
              <a:t>dich</a:t>
            </a:r>
            <a:r>
              <a:rPr lang="nl-NL" dirty="0" smtClean="0"/>
              <a:t> </a:t>
            </a:r>
            <a:r>
              <a:rPr lang="nl-NL" b="1" dirty="0" err="1" smtClean="0"/>
              <a:t>über</a:t>
            </a:r>
            <a:r>
              <a:rPr lang="nl-NL" b="1" dirty="0" smtClean="0"/>
              <a:t> die </a:t>
            </a:r>
            <a:r>
              <a:rPr lang="nl-NL" b="1" dirty="0" err="1" smtClean="0"/>
              <a:t>guten</a:t>
            </a:r>
            <a:r>
              <a:rPr lang="nl-NL" b="1" dirty="0" smtClean="0"/>
              <a:t> Noten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5063402" y="2834918"/>
            <a:ext cx="382501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Werkwoorden met een vast voorzetsel</a:t>
            </a:r>
          </a:p>
          <a:p>
            <a:endParaRPr lang="nl-NL" dirty="0"/>
          </a:p>
          <a:p>
            <a:r>
              <a:rPr lang="nl-NL" b="1" dirty="0" err="1" smtClean="0"/>
              <a:t>Ankommen</a:t>
            </a:r>
            <a:r>
              <a:rPr lang="nl-NL" b="1" dirty="0" smtClean="0"/>
              <a:t> in/</a:t>
            </a:r>
            <a:r>
              <a:rPr lang="nl-NL" b="1" dirty="0" err="1" smtClean="0"/>
              <a:t>an</a:t>
            </a:r>
            <a:r>
              <a:rPr lang="nl-NL" b="1" dirty="0" smtClean="0"/>
              <a:t> </a:t>
            </a:r>
            <a:r>
              <a:rPr lang="nl-NL" dirty="0" smtClean="0"/>
              <a:t>der </a:t>
            </a:r>
            <a:r>
              <a:rPr lang="nl-NL" dirty="0" err="1" smtClean="0"/>
              <a:t>Türkei</a:t>
            </a:r>
            <a:r>
              <a:rPr lang="nl-NL" dirty="0" smtClean="0"/>
              <a:t>.</a:t>
            </a:r>
          </a:p>
          <a:p>
            <a:r>
              <a:rPr lang="nl-NL" b="1" dirty="0" smtClean="0"/>
              <a:t>Landen </a:t>
            </a:r>
            <a:r>
              <a:rPr lang="nl-NL" b="1" dirty="0" err="1" smtClean="0"/>
              <a:t>auf</a:t>
            </a:r>
            <a:r>
              <a:rPr lang="nl-NL" b="1" dirty="0" smtClean="0"/>
              <a:t> </a:t>
            </a:r>
            <a:r>
              <a:rPr lang="nl-NL" dirty="0" smtClean="0"/>
              <a:t>der </a:t>
            </a:r>
            <a:r>
              <a:rPr lang="nl-NL" dirty="0" err="1" smtClean="0"/>
              <a:t>Insel</a:t>
            </a:r>
            <a:endParaRPr lang="nl-NL" dirty="0"/>
          </a:p>
          <a:p>
            <a:r>
              <a:rPr lang="nl-NL" b="1" dirty="0" err="1" smtClean="0"/>
              <a:t>Spielen</a:t>
            </a:r>
            <a:r>
              <a:rPr lang="nl-NL" b="1" dirty="0" smtClean="0"/>
              <a:t> </a:t>
            </a:r>
            <a:r>
              <a:rPr lang="nl-NL" b="1" dirty="0" err="1" smtClean="0"/>
              <a:t>auf</a:t>
            </a:r>
            <a:r>
              <a:rPr lang="nl-NL" b="1" dirty="0" smtClean="0"/>
              <a:t> </a:t>
            </a:r>
            <a:r>
              <a:rPr lang="nl-NL" dirty="0" smtClean="0"/>
              <a:t>der </a:t>
            </a:r>
            <a:r>
              <a:rPr lang="nl-NL" dirty="0" err="1" smtClean="0"/>
              <a:t>Geige</a:t>
            </a:r>
            <a:endParaRPr lang="nl-NL" dirty="0" smtClean="0"/>
          </a:p>
          <a:p>
            <a:r>
              <a:rPr lang="nl-NL" b="1" dirty="0" err="1" smtClean="0"/>
              <a:t>Zweifeln</a:t>
            </a:r>
            <a:r>
              <a:rPr lang="nl-NL" b="1" dirty="0" smtClean="0"/>
              <a:t> </a:t>
            </a:r>
            <a:r>
              <a:rPr lang="nl-NL" b="1" dirty="0" err="1" smtClean="0"/>
              <a:t>an</a:t>
            </a:r>
            <a:r>
              <a:rPr lang="nl-NL" b="1" dirty="0" smtClean="0"/>
              <a:t> </a:t>
            </a:r>
            <a:r>
              <a:rPr lang="nl-NL" dirty="0" smtClean="0"/>
              <a:t>seinen </a:t>
            </a:r>
            <a:r>
              <a:rPr lang="nl-NL" dirty="0" err="1" smtClean="0"/>
              <a:t>Worte</a:t>
            </a:r>
            <a:endParaRPr lang="nl-NL" dirty="0"/>
          </a:p>
          <a:p>
            <a:r>
              <a:rPr lang="nl-NL" b="1" dirty="0" err="1" smtClean="0"/>
              <a:t>Sich</a:t>
            </a:r>
            <a:r>
              <a:rPr lang="nl-NL" b="1" dirty="0" smtClean="0"/>
              <a:t> </a:t>
            </a:r>
            <a:r>
              <a:rPr lang="nl-NL" b="1" dirty="0" err="1" smtClean="0"/>
              <a:t>beschweren</a:t>
            </a:r>
            <a:r>
              <a:rPr lang="nl-NL" b="1" dirty="0" smtClean="0"/>
              <a:t> </a:t>
            </a:r>
            <a:r>
              <a:rPr lang="nl-NL" b="1" dirty="0" err="1" smtClean="0"/>
              <a:t>über</a:t>
            </a:r>
            <a:r>
              <a:rPr lang="nl-NL" b="1" dirty="0" smtClean="0"/>
              <a:t> </a:t>
            </a:r>
            <a:r>
              <a:rPr lang="nl-NL" dirty="0" smtClean="0"/>
              <a:t>den Chef</a:t>
            </a:r>
          </a:p>
          <a:p>
            <a:r>
              <a:rPr lang="nl-NL" b="1" dirty="0" err="1" smtClean="0"/>
              <a:t>Glauben</a:t>
            </a:r>
            <a:r>
              <a:rPr lang="nl-NL" b="1" dirty="0" smtClean="0"/>
              <a:t> </a:t>
            </a:r>
            <a:r>
              <a:rPr lang="nl-NL" b="1" dirty="0" err="1" smtClean="0"/>
              <a:t>an</a:t>
            </a:r>
            <a:r>
              <a:rPr lang="nl-NL" b="1" dirty="0" smtClean="0"/>
              <a:t> </a:t>
            </a:r>
            <a:r>
              <a:rPr lang="nl-NL" dirty="0" smtClean="0"/>
              <a:t>die </a:t>
            </a:r>
            <a:r>
              <a:rPr lang="nl-NL" dirty="0" err="1" smtClean="0"/>
              <a:t>Menschen</a:t>
            </a:r>
            <a:endParaRPr lang="nl-NL" dirty="0" smtClean="0"/>
          </a:p>
          <a:p>
            <a:r>
              <a:rPr lang="nl-NL" b="1" dirty="0" err="1" smtClean="0"/>
              <a:t>Sich</a:t>
            </a:r>
            <a:r>
              <a:rPr lang="nl-NL" b="1" dirty="0" smtClean="0"/>
              <a:t> </a:t>
            </a:r>
            <a:r>
              <a:rPr lang="nl-NL" b="1" dirty="0" err="1" smtClean="0"/>
              <a:t>konzentrieren</a:t>
            </a:r>
            <a:r>
              <a:rPr lang="nl-NL" b="1" dirty="0" smtClean="0"/>
              <a:t> </a:t>
            </a:r>
            <a:r>
              <a:rPr lang="nl-NL" b="1" dirty="0" err="1" smtClean="0"/>
              <a:t>auf</a:t>
            </a:r>
            <a:r>
              <a:rPr lang="nl-NL" b="1" dirty="0" smtClean="0"/>
              <a:t> </a:t>
            </a:r>
            <a:r>
              <a:rPr lang="nl-NL" dirty="0" smtClean="0"/>
              <a:t>den </a:t>
            </a:r>
            <a:r>
              <a:rPr lang="nl-NL" dirty="0" err="1" smtClean="0"/>
              <a:t>Vortrag</a:t>
            </a:r>
            <a:endParaRPr lang="nl-NL" dirty="0" smtClean="0"/>
          </a:p>
          <a:p>
            <a:r>
              <a:rPr lang="nl-NL" b="1" dirty="0" err="1" smtClean="0"/>
              <a:t>Warten</a:t>
            </a:r>
            <a:r>
              <a:rPr lang="nl-NL" b="1" dirty="0" smtClean="0"/>
              <a:t> </a:t>
            </a:r>
            <a:r>
              <a:rPr lang="nl-NL" b="1" dirty="0" err="1" smtClean="0"/>
              <a:t>auf</a:t>
            </a:r>
            <a:r>
              <a:rPr lang="nl-NL" b="1" dirty="0" smtClean="0"/>
              <a:t> </a:t>
            </a:r>
            <a:r>
              <a:rPr lang="nl-NL" dirty="0" smtClean="0"/>
              <a:t>den Bus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492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8269" y="554742"/>
            <a:ext cx="8859399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/>
              <a:t>Hij  1e</a:t>
            </a:r>
          </a:p>
          <a:p>
            <a:endParaRPr lang="nl-NL" sz="2000" b="1" dirty="0"/>
          </a:p>
          <a:p>
            <a:r>
              <a:rPr lang="nl-NL" sz="4000" b="1" dirty="0" smtClean="0"/>
              <a:t>Aan/voor hem  3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   </a:t>
            </a:r>
            <a:r>
              <a:rPr lang="nl-NL" sz="2400" b="1" dirty="0">
                <a:sym typeface="Wingdings"/>
              </a:rPr>
              <a:t>hulpmiddel </a:t>
            </a:r>
            <a:r>
              <a:rPr lang="nl-NL" sz="2400" b="1" dirty="0" smtClean="0">
                <a:sym typeface="Wingdings"/>
              </a:rPr>
              <a:t>aan/voor - </a:t>
            </a:r>
            <a:r>
              <a:rPr lang="nl-NL" sz="3200" b="1" dirty="0" smtClean="0">
                <a:sym typeface="Wingdings"/>
              </a:rPr>
              <a:t>hem</a:t>
            </a:r>
            <a:r>
              <a:rPr lang="nl-NL" sz="2400" b="1" dirty="0">
                <a:sym typeface="Wingdings"/>
              </a:rPr>
              <a:t>-</a:t>
            </a:r>
            <a:r>
              <a:rPr lang="nl-NL" sz="2400" b="1" dirty="0" smtClean="0">
                <a:sym typeface="Wingdings"/>
              </a:rPr>
              <a:t>regel</a:t>
            </a:r>
            <a:endParaRPr lang="nl-NL" sz="4000" b="1" dirty="0" smtClean="0"/>
          </a:p>
          <a:p>
            <a:endParaRPr lang="nl-NL" sz="3200" b="1" dirty="0"/>
          </a:p>
          <a:p>
            <a:r>
              <a:rPr lang="nl-NL" sz="4000" b="1" dirty="0" smtClean="0"/>
              <a:t>Hem   4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</a:t>
            </a:r>
            <a:r>
              <a:rPr lang="nl-NL" sz="4000" b="1" dirty="0" smtClean="0">
                <a:sym typeface="Wingdings"/>
              </a:rPr>
              <a:t>          </a:t>
            </a:r>
            <a:r>
              <a:rPr lang="nl-NL" sz="2800" b="1" dirty="0" smtClean="0">
                <a:sym typeface="Wingdings"/>
              </a:rPr>
              <a:t>hulpmiddel hij-hem-regel</a:t>
            </a:r>
            <a:endParaRPr lang="nl-NL" sz="4000" b="1" dirty="0"/>
          </a:p>
        </p:txBody>
      </p:sp>
      <p:sp>
        <p:nvSpPr>
          <p:cNvPr id="3" name="Tekstvak 2"/>
          <p:cNvSpPr txBox="1"/>
          <p:nvPr/>
        </p:nvSpPr>
        <p:spPr>
          <a:xfrm>
            <a:off x="343647" y="4407647"/>
            <a:ext cx="732412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Sommigen vinden het makkelijker om      HIJ    HEM            te vervangen door</a:t>
            </a:r>
          </a:p>
          <a:p>
            <a:r>
              <a:rPr lang="nl-NL" dirty="0"/>
              <a:t>	</a:t>
            </a:r>
            <a:r>
              <a:rPr lang="nl-NL" dirty="0" smtClean="0"/>
              <a:t>						           ZIJ     HAAR           of</a:t>
            </a:r>
          </a:p>
          <a:p>
            <a:r>
              <a:rPr lang="nl-NL" dirty="0"/>
              <a:t>	</a:t>
            </a:r>
            <a:r>
              <a:rPr lang="nl-NL" dirty="0" smtClean="0"/>
              <a:t>							  ZIJ      HUN</a:t>
            </a:r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Maar     is   niet    direct     nodig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17247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32118" y="702235"/>
            <a:ext cx="754906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>
                <a:solidFill>
                  <a:srgbClr val="008000"/>
                </a:solidFill>
              </a:rPr>
              <a:t>Ich</a:t>
            </a:r>
            <a:r>
              <a:rPr lang="nl-NL" sz="2400" dirty="0"/>
              <a:t> </a:t>
            </a:r>
            <a:r>
              <a:rPr lang="nl-NL" sz="2400" dirty="0" err="1"/>
              <a:t>gebe</a:t>
            </a:r>
            <a:r>
              <a:rPr lang="nl-NL" sz="2400" dirty="0"/>
              <a:t> </a:t>
            </a:r>
            <a:r>
              <a:rPr lang="nl-NL" sz="2400" dirty="0" err="1">
                <a:solidFill>
                  <a:srgbClr val="0000FF"/>
                </a:solidFill>
              </a:rPr>
              <a:t>dem</a:t>
            </a:r>
            <a:r>
              <a:rPr lang="nl-NL" sz="2400" dirty="0">
                <a:solidFill>
                  <a:srgbClr val="0000FF"/>
                </a:solidFill>
              </a:rPr>
              <a:t> </a:t>
            </a:r>
            <a:r>
              <a:rPr lang="nl-NL" sz="2400" dirty="0" err="1">
                <a:solidFill>
                  <a:srgbClr val="0000FF"/>
                </a:solidFill>
              </a:rPr>
              <a:t>Mann</a:t>
            </a:r>
            <a:r>
              <a:rPr lang="nl-NL" sz="2400" dirty="0">
                <a:solidFill>
                  <a:srgbClr val="0000FF"/>
                </a:solidFill>
              </a:rPr>
              <a:t> </a:t>
            </a:r>
            <a:r>
              <a:rPr lang="nl-NL" sz="2400" dirty="0" err="1">
                <a:solidFill>
                  <a:srgbClr val="FF0000"/>
                </a:solidFill>
              </a:rPr>
              <a:t>einen</a:t>
            </a:r>
            <a:r>
              <a:rPr lang="nl-NL" sz="2400" dirty="0">
                <a:solidFill>
                  <a:srgbClr val="FF0000"/>
                </a:solidFill>
              </a:rPr>
              <a:t> Hut</a:t>
            </a:r>
          </a:p>
          <a:p>
            <a:endParaRPr lang="nl-NL" sz="2400" dirty="0"/>
          </a:p>
          <a:p>
            <a:endParaRPr lang="nl-NL" sz="2400" dirty="0"/>
          </a:p>
          <a:p>
            <a:r>
              <a:rPr lang="nl-NL" sz="2400" dirty="0">
                <a:solidFill>
                  <a:srgbClr val="008000"/>
                </a:solidFill>
              </a:rPr>
              <a:t>Hij</a:t>
            </a:r>
            <a:r>
              <a:rPr lang="nl-NL" sz="2400" dirty="0"/>
              <a:t>  geeft  </a:t>
            </a:r>
            <a:r>
              <a:rPr lang="nl-NL" sz="2400" dirty="0">
                <a:solidFill>
                  <a:srgbClr val="0000FF"/>
                </a:solidFill>
              </a:rPr>
              <a:t>aan Hem     </a:t>
            </a:r>
            <a:r>
              <a:rPr lang="nl-NL" sz="2400" dirty="0">
                <a:solidFill>
                  <a:srgbClr val="FF0000"/>
                </a:solidFill>
              </a:rPr>
              <a:t>Hem</a:t>
            </a:r>
            <a:r>
              <a:rPr lang="nl-NL" sz="2400" dirty="0"/>
              <a:t>            ( </a:t>
            </a:r>
            <a:r>
              <a:rPr lang="nl-NL" sz="2400" dirty="0">
                <a:solidFill>
                  <a:srgbClr val="008000"/>
                </a:solidFill>
              </a:rPr>
              <a:t>Hij</a:t>
            </a:r>
            <a:r>
              <a:rPr lang="nl-NL" sz="2400" dirty="0"/>
              <a:t> geeft </a:t>
            </a:r>
            <a:r>
              <a:rPr lang="nl-NL" sz="2400" dirty="0">
                <a:solidFill>
                  <a:srgbClr val="FF0000"/>
                </a:solidFill>
              </a:rPr>
              <a:t>Hem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0000FF"/>
                </a:solidFill>
              </a:rPr>
              <a:t>aan Hem </a:t>
            </a:r>
            <a:r>
              <a:rPr lang="nl-NL" sz="2400" dirty="0"/>
              <a:t>)</a:t>
            </a:r>
          </a:p>
          <a:p>
            <a:r>
              <a:rPr lang="nl-NL" sz="2400" dirty="0"/>
              <a:t> </a:t>
            </a:r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   </a:t>
            </a:r>
            <a:r>
              <a:rPr lang="nl-NL" sz="2400" dirty="0">
                <a:solidFill>
                  <a:srgbClr val="0000FF"/>
                </a:solidFill>
              </a:rPr>
              <a:t>3</a:t>
            </a:r>
            <a:r>
              <a:rPr lang="nl-NL" sz="2400" dirty="0"/>
              <a:t>                  </a:t>
            </a:r>
            <a:r>
              <a:rPr lang="nl-NL" sz="2400" dirty="0">
                <a:solidFill>
                  <a:srgbClr val="FF0000"/>
                </a:solidFill>
              </a:rPr>
              <a:t>4</a:t>
            </a:r>
            <a:r>
              <a:rPr lang="nl-NL" sz="2400" dirty="0"/>
              <a:t>                  </a:t>
            </a:r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4        </a:t>
            </a:r>
            <a:r>
              <a:rPr lang="nl-NL" sz="2400" dirty="0">
                <a:solidFill>
                  <a:srgbClr val="3366FF"/>
                </a:solidFill>
              </a:rPr>
              <a:t>3</a:t>
            </a:r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r>
              <a:rPr lang="nl-NL" sz="2400" dirty="0">
                <a:solidFill>
                  <a:srgbClr val="008000"/>
                </a:solidFill>
              </a:rPr>
              <a:t>Der </a:t>
            </a:r>
            <a:r>
              <a:rPr lang="nl-NL" sz="2400" dirty="0" err="1">
                <a:solidFill>
                  <a:srgbClr val="008000"/>
                </a:solidFill>
              </a:rPr>
              <a:t>Mann</a:t>
            </a:r>
            <a:r>
              <a:rPr lang="nl-NL" sz="2400" dirty="0">
                <a:solidFill>
                  <a:srgbClr val="008000"/>
                </a:solidFill>
              </a:rPr>
              <a:t> </a:t>
            </a:r>
            <a:r>
              <a:rPr lang="nl-NL" sz="2400" dirty="0" err="1"/>
              <a:t>gibt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0000FF"/>
                </a:solidFill>
              </a:rPr>
              <a:t>der Frau </a:t>
            </a:r>
            <a:r>
              <a:rPr lang="nl-NL" sz="2400" dirty="0" err="1">
                <a:solidFill>
                  <a:srgbClr val="FF0000"/>
                </a:solidFill>
              </a:rPr>
              <a:t>einen</a:t>
            </a:r>
            <a:r>
              <a:rPr lang="nl-NL" sz="2400" dirty="0">
                <a:solidFill>
                  <a:srgbClr val="FF0000"/>
                </a:solidFill>
              </a:rPr>
              <a:t> </a:t>
            </a:r>
            <a:r>
              <a:rPr lang="nl-NL" sz="2400" dirty="0" err="1">
                <a:solidFill>
                  <a:srgbClr val="FF0000"/>
                </a:solidFill>
              </a:rPr>
              <a:t>Kuss</a:t>
            </a:r>
            <a:r>
              <a:rPr lang="nl-NL" sz="2400" dirty="0"/>
              <a:t>.</a:t>
            </a:r>
          </a:p>
          <a:p>
            <a:endParaRPr lang="nl-NL" dirty="0"/>
          </a:p>
          <a:p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              </a:t>
            </a:r>
            <a:r>
              <a:rPr lang="nl-NL" sz="2400" dirty="0">
                <a:solidFill>
                  <a:srgbClr val="0000FF"/>
                </a:solidFill>
              </a:rPr>
              <a:t>3</a:t>
            </a:r>
            <a:r>
              <a:rPr lang="nl-NL" sz="2400" dirty="0"/>
              <a:t>                 </a:t>
            </a:r>
            <a:r>
              <a:rPr lang="nl-NL" sz="24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31606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77651" y="6029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735774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551563" y="3626019"/>
            <a:ext cx="766240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/>
              <a:t>Hij  1e</a:t>
            </a:r>
          </a:p>
          <a:p>
            <a:endParaRPr lang="nl-NL" sz="2000" b="1" dirty="0"/>
          </a:p>
          <a:p>
            <a:r>
              <a:rPr lang="nl-NL" sz="4000" b="1" dirty="0" smtClean="0"/>
              <a:t>Aan hem  3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   </a:t>
            </a:r>
            <a:r>
              <a:rPr lang="nl-NL" sz="2400" b="1" dirty="0">
                <a:sym typeface="Wingdings"/>
              </a:rPr>
              <a:t>hulpmiddel </a:t>
            </a:r>
            <a:r>
              <a:rPr lang="nl-NL" sz="2400" b="1" dirty="0" smtClean="0">
                <a:sym typeface="Wingdings"/>
              </a:rPr>
              <a:t>aan/voor - </a:t>
            </a:r>
            <a:r>
              <a:rPr lang="nl-NL" sz="3200" b="1" dirty="0" smtClean="0">
                <a:sym typeface="Wingdings"/>
              </a:rPr>
              <a:t>hem</a:t>
            </a:r>
            <a:r>
              <a:rPr lang="nl-NL" sz="2400" b="1" dirty="0">
                <a:sym typeface="Wingdings"/>
              </a:rPr>
              <a:t>-</a:t>
            </a:r>
            <a:r>
              <a:rPr lang="nl-NL" sz="2400" b="1" dirty="0" smtClean="0">
                <a:sym typeface="Wingdings"/>
              </a:rPr>
              <a:t>regel</a:t>
            </a:r>
            <a:endParaRPr lang="nl-NL" sz="4000" b="1" dirty="0" smtClean="0"/>
          </a:p>
          <a:p>
            <a:endParaRPr lang="nl-NL" sz="3200" b="1" dirty="0"/>
          </a:p>
          <a:p>
            <a:r>
              <a:rPr lang="nl-NL" sz="4000" b="1" dirty="0" smtClean="0"/>
              <a:t>Hem   4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</a:t>
            </a:r>
            <a:r>
              <a:rPr lang="nl-NL" sz="4000" b="1" dirty="0" smtClean="0">
                <a:sym typeface="Wingdings"/>
              </a:rPr>
              <a:t>          </a:t>
            </a:r>
            <a:r>
              <a:rPr lang="nl-NL" sz="2800" b="1" dirty="0" smtClean="0">
                <a:sym typeface="Wingdings"/>
              </a:rPr>
              <a:t>hulpmiddel hij-hem-regel</a:t>
            </a:r>
            <a:endParaRPr lang="nl-NL" sz="4000" b="1" dirty="0"/>
          </a:p>
        </p:txBody>
      </p:sp>
    </p:spTree>
    <p:extLst>
      <p:ext uri="{BB962C8B-B14F-4D97-AF65-F5344CB8AC3E}">
        <p14:creationId xmlns:p14="http://schemas.microsoft.com/office/powerpoint/2010/main" val="3062141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85214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524308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354568" y="4271488"/>
            <a:ext cx="772520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Bij :</a:t>
            </a:r>
          </a:p>
          <a:p>
            <a:r>
              <a:rPr lang="nl-NL" dirty="0" smtClean="0"/>
              <a:t>D...  </a:t>
            </a:r>
            <a:r>
              <a:rPr lang="nl-NL" dirty="0" err="1" smtClean="0"/>
              <a:t>Mann</a:t>
            </a:r>
            <a:r>
              <a:rPr lang="nl-NL" dirty="0" smtClean="0"/>
              <a:t> </a:t>
            </a:r>
            <a:r>
              <a:rPr lang="nl-NL" dirty="0" err="1" smtClean="0"/>
              <a:t>ist</a:t>
            </a:r>
            <a:r>
              <a:rPr lang="nl-NL" dirty="0" smtClean="0"/>
              <a:t> </a:t>
            </a:r>
            <a:r>
              <a:rPr lang="nl-NL" dirty="0" err="1" smtClean="0"/>
              <a:t>zu</a:t>
            </a:r>
            <a:r>
              <a:rPr lang="nl-NL" dirty="0" smtClean="0"/>
              <a:t> </a:t>
            </a:r>
            <a:r>
              <a:rPr lang="nl-NL" dirty="0" err="1" smtClean="0"/>
              <a:t>Hause</a:t>
            </a:r>
            <a:r>
              <a:rPr lang="nl-NL" dirty="0" smtClean="0"/>
              <a:t> </a:t>
            </a:r>
            <a:r>
              <a:rPr lang="nl-NL" dirty="0" smtClean="0">
                <a:sym typeface="Wingdings"/>
              </a:rPr>
              <a:t>  </a:t>
            </a:r>
            <a:r>
              <a:rPr lang="nl-NL" b="1" u="sng" dirty="0" smtClean="0">
                <a:sym typeface="Wingdings"/>
              </a:rPr>
              <a:t>D... </a:t>
            </a:r>
            <a:r>
              <a:rPr lang="nl-NL" b="1" u="sng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vervangen door Hij of Hem</a:t>
            </a:r>
          </a:p>
          <a:p>
            <a:r>
              <a:rPr lang="nl-NL" dirty="0" smtClean="0">
                <a:sym typeface="Wingdings"/>
              </a:rPr>
              <a:t>  </a:t>
            </a:r>
          </a:p>
          <a:p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Hij is thuis  </a:t>
            </a:r>
            <a:r>
              <a:rPr lang="nl-NL" dirty="0" smtClean="0">
                <a:sym typeface="Wingdings"/>
              </a:rPr>
              <a:t>of  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Hem is thuis</a:t>
            </a:r>
            <a:r>
              <a:rPr lang="nl-NL" dirty="0" smtClean="0">
                <a:sym typeface="Wingdings"/>
              </a:rPr>
              <a:t>?         HEM klinkt niet,    HIJ wel</a:t>
            </a:r>
          </a:p>
          <a:p>
            <a:endParaRPr lang="nl-NL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smtClean="0">
                <a:sym typeface="Wingdings"/>
              </a:rPr>
              <a:t>D..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          is dus onderwerp, dus    </a:t>
            </a:r>
            <a:r>
              <a:rPr lang="nl-NL" dirty="0" err="1" smtClean="0">
                <a:sym typeface="Wingdings"/>
              </a:rPr>
              <a:t>antw</a:t>
            </a:r>
            <a:r>
              <a:rPr lang="nl-NL" dirty="0" smtClean="0">
                <a:sym typeface="Wingdings"/>
              </a:rPr>
              <a:t>:       </a:t>
            </a:r>
            <a:r>
              <a:rPr lang="nl-NL" b="1" dirty="0" smtClean="0">
                <a:sym typeface="Wingdings"/>
              </a:rPr>
              <a:t>der  </a:t>
            </a:r>
            <a:r>
              <a:rPr lang="nl-NL" b="1" dirty="0" err="1" smtClean="0">
                <a:sym typeface="Wingdings"/>
              </a:rPr>
              <a:t>Mann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ist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zu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Hause</a:t>
            </a:r>
            <a:endParaRPr lang="nl-NL" b="1" dirty="0" smtClean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endParaRPr lang="nl-NL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err="1" smtClean="0">
                <a:sym typeface="Wingdings"/>
              </a:rPr>
              <a:t>Ein</a:t>
            </a:r>
            <a:r>
              <a:rPr lang="nl-NL" dirty="0" smtClean="0">
                <a:sym typeface="Wingdings"/>
              </a:rPr>
              <a:t>...... 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ist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zu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Hause</a:t>
            </a:r>
            <a:r>
              <a:rPr lang="nl-NL" dirty="0" smtClean="0">
                <a:sym typeface="Wingdings"/>
              </a:rPr>
              <a:t>    </a:t>
            </a:r>
            <a:r>
              <a:rPr lang="nl-NL" dirty="0" err="1" smtClean="0">
                <a:sym typeface="Wingdings"/>
              </a:rPr>
              <a:t>Ein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   blijft staan    </a:t>
            </a:r>
            <a:r>
              <a:rPr lang="nl-NL" b="1" dirty="0" err="1" smtClean="0">
                <a:sym typeface="Wingdings"/>
              </a:rPr>
              <a:t>Ein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Mann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ist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zu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H</a:t>
            </a:r>
            <a:r>
              <a:rPr lang="nl-NL" b="1" dirty="0" err="1" smtClean="0">
                <a:sym typeface="Wingdings"/>
              </a:rPr>
              <a:t>ause</a:t>
            </a:r>
            <a:endParaRPr lang="nl-NL" b="1" dirty="0" smtClean="0">
              <a:sym typeface="Wingding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54568" y="3394258"/>
            <a:ext cx="803462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000" b="1" dirty="0" smtClean="0">
                <a:solidFill>
                  <a:srgbClr val="660066"/>
                </a:solidFill>
              </a:rPr>
              <a:t>Hij Hem regel is om te onderzoeken of een </a:t>
            </a:r>
            <a:r>
              <a:rPr lang="nl-NL" sz="2000" b="1" dirty="0" err="1" smtClean="0">
                <a:solidFill>
                  <a:srgbClr val="660066"/>
                </a:solidFill>
              </a:rPr>
              <a:t>zelfst</a:t>
            </a:r>
            <a:r>
              <a:rPr lang="nl-NL" sz="2000" b="1" dirty="0" smtClean="0">
                <a:solidFill>
                  <a:srgbClr val="660066"/>
                </a:solidFill>
              </a:rPr>
              <a:t> </a:t>
            </a:r>
            <a:r>
              <a:rPr lang="nl-NL" sz="2000" b="1" dirty="0" err="1" smtClean="0">
                <a:solidFill>
                  <a:srgbClr val="660066"/>
                </a:solidFill>
              </a:rPr>
              <a:t>naamw</a:t>
            </a:r>
            <a:r>
              <a:rPr lang="nl-NL" sz="2000" b="1" dirty="0" smtClean="0">
                <a:solidFill>
                  <a:srgbClr val="660066"/>
                </a:solidFill>
              </a:rPr>
              <a:t> Lijd Voorwerp is:</a:t>
            </a:r>
          </a:p>
          <a:p>
            <a:r>
              <a:rPr lang="nl-NL" sz="2000" b="1" dirty="0" smtClean="0">
                <a:solidFill>
                  <a:srgbClr val="660066"/>
                </a:solidFill>
              </a:rPr>
              <a:t>Is het een “HEM” (of Haar), dan is het Lijd voorwerp, dus 4</a:t>
            </a:r>
            <a:r>
              <a:rPr lang="nl-NL" sz="2000" b="1" baseline="30000" dirty="0" smtClean="0">
                <a:solidFill>
                  <a:srgbClr val="660066"/>
                </a:solidFill>
              </a:rPr>
              <a:t>e</a:t>
            </a:r>
            <a:r>
              <a:rPr lang="nl-NL" sz="2000" b="1" dirty="0" smtClean="0">
                <a:solidFill>
                  <a:srgbClr val="660066"/>
                </a:solidFill>
              </a:rPr>
              <a:t> naamval </a:t>
            </a:r>
            <a:endParaRPr lang="nl-NL" sz="2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98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85214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746236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354568" y="4271488"/>
            <a:ext cx="72378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Bij :</a:t>
            </a:r>
          </a:p>
          <a:p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sehe</a:t>
            </a:r>
            <a:r>
              <a:rPr lang="nl-NL" dirty="0" smtClean="0"/>
              <a:t> d...... </a:t>
            </a:r>
            <a:r>
              <a:rPr lang="nl-NL" dirty="0" err="1" smtClean="0"/>
              <a:t>Mann</a:t>
            </a:r>
            <a:r>
              <a:rPr lang="nl-NL" dirty="0" smtClean="0">
                <a:sym typeface="Wingdings"/>
              </a:rPr>
              <a:t>  </a:t>
            </a:r>
            <a:r>
              <a:rPr lang="nl-NL" b="1" u="sng" dirty="0" smtClean="0">
                <a:sym typeface="Wingdings"/>
              </a:rPr>
              <a:t>D... </a:t>
            </a:r>
            <a:r>
              <a:rPr lang="nl-NL" b="1" u="sng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vervangen door Hij of Hem</a:t>
            </a:r>
          </a:p>
          <a:p>
            <a:r>
              <a:rPr lang="nl-NL" dirty="0" smtClean="0">
                <a:sym typeface="Wingdings"/>
              </a:rPr>
              <a:t>  </a:t>
            </a:r>
          </a:p>
          <a:p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Ik zie HIJ   </a:t>
            </a:r>
            <a:r>
              <a:rPr lang="nl-NL" dirty="0" smtClean="0">
                <a:sym typeface="Wingdings"/>
              </a:rPr>
              <a:t>of  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   Ik zie HEM</a:t>
            </a:r>
            <a:r>
              <a:rPr lang="nl-NL" dirty="0" smtClean="0">
                <a:sym typeface="Wingdings"/>
              </a:rPr>
              <a:t>?                    HIJ klinkt niet,    HEM wel</a:t>
            </a:r>
          </a:p>
          <a:p>
            <a:endParaRPr lang="nl-NL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smtClean="0">
                <a:sym typeface="Wingdings"/>
              </a:rPr>
              <a:t>D..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          is dus Lijdend voorwerp, dus    </a:t>
            </a:r>
            <a:r>
              <a:rPr lang="nl-NL" dirty="0" err="1" smtClean="0">
                <a:sym typeface="Wingdings"/>
              </a:rPr>
              <a:t>antw</a:t>
            </a:r>
            <a:r>
              <a:rPr lang="nl-NL" dirty="0" smtClean="0">
                <a:sym typeface="Wingdings"/>
              </a:rPr>
              <a:t>:  </a:t>
            </a:r>
            <a:r>
              <a:rPr lang="nl-NL" b="1" dirty="0" err="1" smtClean="0">
                <a:sym typeface="Wingdings"/>
              </a:rPr>
              <a:t>Ich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sehe</a:t>
            </a:r>
            <a:r>
              <a:rPr lang="nl-NL" b="1" dirty="0" smtClean="0">
                <a:sym typeface="Wingdings"/>
              </a:rPr>
              <a:t> den </a:t>
            </a:r>
            <a:r>
              <a:rPr lang="nl-NL" b="1" dirty="0" err="1" smtClean="0">
                <a:sym typeface="Wingdings"/>
              </a:rPr>
              <a:t>Mann</a:t>
            </a:r>
            <a:endParaRPr lang="nl-NL" b="1" dirty="0" smtClean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endParaRPr lang="nl-NL" b="1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err="1" smtClean="0">
                <a:sym typeface="Wingdings"/>
              </a:rPr>
              <a:t>Ich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sehe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ein</a:t>
            </a:r>
            <a:r>
              <a:rPr lang="nl-NL" dirty="0" smtClean="0">
                <a:sym typeface="Wingdings"/>
              </a:rPr>
              <a:t>..... 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  Wordt:  </a:t>
            </a:r>
            <a:r>
              <a:rPr lang="nl-NL" dirty="0" err="1" smtClean="0">
                <a:sym typeface="Wingdings"/>
              </a:rPr>
              <a:t>einen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</a:t>
            </a:r>
            <a:r>
              <a:rPr lang="nl-NL" b="1" dirty="0" err="1" smtClean="0">
                <a:sym typeface="Wingdings"/>
              </a:rPr>
              <a:t>Ich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sehe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einen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Mann</a:t>
            </a:r>
            <a:endParaRPr lang="nl-NL" b="1" dirty="0" smtClean="0">
              <a:sym typeface="Wingding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54568" y="3394258"/>
            <a:ext cx="803462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000" b="1" dirty="0" smtClean="0">
                <a:solidFill>
                  <a:srgbClr val="660066"/>
                </a:solidFill>
              </a:rPr>
              <a:t>Hij Hem regel is om te onderzoeken of een </a:t>
            </a:r>
            <a:r>
              <a:rPr lang="nl-NL" sz="2000" b="1" dirty="0" err="1" smtClean="0">
                <a:solidFill>
                  <a:srgbClr val="660066"/>
                </a:solidFill>
              </a:rPr>
              <a:t>zelfst</a:t>
            </a:r>
            <a:r>
              <a:rPr lang="nl-NL" sz="2000" b="1" dirty="0" smtClean="0">
                <a:solidFill>
                  <a:srgbClr val="660066"/>
                </a:solidFill>
              </a:rPr>
              <a:t> </a:t>
            </a:r>
            <a:r>
              <a:rPr lang="nl-NL" sz="2000" b="1" dirty="0" err="1" smtClean="0">
                <a:solidFill>
                  <a:srgbClr val="660066"/>
                </a:solidFill>
              </a:rPr>
              <a:t>naamw</a:t>
            </a:r>
            <a:r>
              <a:rPr lang="nl-NL" sz="2000" b="1" dirty="0" smtClean="0">
                <a:solidFill>
                  <a:srgbClr val="660066"/>
                </a:solidFill>
              </a:rPr>
              <a:t> Lijd Voorwerp is:</a:t>
            </a:r>
          </a:p>
          <a:p>
            <a:r>
              <a:rPr lang="nl-NL" sz="2000" b="1" dirty="0" smtClean="0">
                <a:solidFill>
                  <a:srgbClr val="660066"/>
                </a:solidFill>
              </a:rPr>
              <a:t>Is het een “HEM” (of Haar), dan is het Lijd voorwerp, dus 4</a:t>
            </a:r>
            <a:r>
              <a:rPr lang="nl-NL" sz="2000" b="1" baseline="30000" dirty="0" smtClean="0">
                <a:solidFill>
                  <a:srgbClr val="660066"/>
                </a:solidFill>
              </a:rPr>
              <a:t>e</a:t>
            </a:r>
            <a:r>
              <a:rPr lang="nl-NL" sz="2000" b="1" dirty="0" smtClean="0">
                <a:solidFill>
                  <a:srgbClr val="660066"/>
                </a:solidFill>
              </a:rPr>
              <a:t> naamval </a:t>
            </a:r>
            <a:endParaRPr lang="nl-NL" sz="2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01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85214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684932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354568" y="4271488"/>
            <a:ext cx="865185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Bij :</a:t>
            </a:r>
          </a:p>
          <a:p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gebe</a:t>
            </a:r>
            <a:r>
              <a:rPr lang="nl-NL" dirty="0" smtClean="0"/>
              <a:t> d...... </a:t>
            </a:r>
            <a:r>
              <a:rPr lang="nl-NL" dirty="0" err="1" smtClean="0"/>
              <a:t>Mann</a:t>
            </a:r>
            <a:r>
              <a:rPr lang="nl-NL" dirty="0" smtClean="0"/>
              <a:t> </a:t>
            </a:r>
            <a:r>
              <a:rPr lang="nl-NL" dirty="0" err="1" smtClean="0"/>
              <a:t>einen</a:t>
            </a:r>
            <a:r>
              <a:rPr lang="nl-NL" dirty="0" smtClean="0"/>
              <a:t> </a:t>
            </a:r>
            <a:r>
              <a:rPr lang="nl-NL" dirty="0" err="1" smtClean="0"/>
              <a:t>Regenschirm</a:t>
            </a:r>
            <a:r>
              <a:rPr lang="nl-NL" dirty="0" smtClean="0"/>
              <a:t> </a:t>
            </a:r>
            <a:r>
              <a:rPr lang="nl-NL" dirty="0" smtClean="0">
                <a:sym typeface="Wingdings"/>
              </a:rPr>
              <a:t>  </a:t>
            </a:r>
            <a:r>
              <a:rPr lang="nl-NL" b="1" u="sng" dirty="0">
                <a:sym typeface="Wingdings"/>
              </a:rPr>
              <a:t>d</a:t>
            </a:r>
            <a:r>
              <a:rPr lang="nl-NL" b="1" u="sng" dirty="0" smtClean="0">
                <a:sym typeface="Wingdings"/>
              </a:rPr>
              <a:t>... </a:t>
            </a:r>
            <a:r>
              <a:rPr lang="nl-NL" b="1" u="sng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vervangen door Hij/hem. Kun  je er </a:t>
            </a:r>
          </a:p>
          <a:p>
            <a:r>
              <a:rPr lang="nl-NL" dirty="0" smtClean="0">
                <a:sym typeface="Wingdings"/>
              </a:rPr>
              <a:t>Nog AAN of VOOR tussenplakken, dan moet het </a:t>
            </a:r>
            <a:r>
              <a:rPr lang="nl-NL" dirty="0" err="1" smtClean="0">
                <a:sym typeface="Wingdings"/>
              </a:rPr>
              <a:t>meew</a:t>
            </a:r>
            <a:r>
              <a:rPr lang="nl-NL" dirty="0" smtClean="0">
                <a:sym typeface="Wingdings"/>
              </a:rPr>
              <a:t> voorwerp zijn, dus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naamval</a:t>
            </a:r>
          </a:p>
          <a:p>
            <a:r>
              <a:rPr lang="nl-NL" dirty="0" smtClean="0">
                <a:sym typeface="Wingdings"/>
              </a:rPr>
              <a:t>  </a:t>
            </a:r>
          </a:p>
          <a:p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Ik geef  HIJ, </a:t>
            </a:r>
            <a:r>
              <a:rPr lang="nl-NL" b="1" i="1" dirty="0" smtClean="0">
                <a:sym typeface="Wingdings"/>
              </a:rPr>
              <a:t>klinkt niet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.     Ik geef HEM, 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wel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      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maar er kan  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AAN 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tussen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, 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dus  3</a:t>
            </a:r>
            <a:r>
              <a:rPr lang="nl-NL" b="1" i="1" baseline="30000" dirty="0" smtClean="0">
                <a:solidFill>
                  <a:srgbClr val="000000"/>
                </a:solidFill>
                <a:sym typeface="Wingdings"/>
              </a:rPr>
              <a:t>e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 naamval</a:t>
            </a:r>
          </a:p>
          <a:p>
            <a:endParaRPr lang="nl-NL" b="1" i="1" dirty="0">
              <a:solidFill>
                <a:srgbClr val="FF0000"/>
              </a:solidFill>
              <a:sym typeface="Wingdings"/>
            </a:endParaRPr>
          </a:p>
          <a:p>
            <a:r>
              <a:rPr lang="nl-NL" b="1" i="1" dirty="0" err="1" smtClean="0">
                <a:solidFill>
                  <a:srgbClr val="000000"/>
                </a:solidFill>
                <a:sym typeface="Wingdings"/>
              </a:rPr>
              <a:t>Antw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     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gebe</a:t>
            </a:r>
            <a:r>
              <a:rPr lang="nl-NL" dirty="0"/>
              <a:t> </a:t>
            </a:r>
            <a:r>
              <a:rPr lang="nl-NL" b="1" dirty="0" err="1" smtClean="0"/>
              <a:t>dem</a:t>
            </a:r>
            <a:r>
              <a:rPr lang="nl-NL" b="1" dirty="0" smtClean="0"/>
              <a:t> </a:t>
            </a:r>
            <a:r>
              <a:rPr lang="nl-NL" b="1" dirty="0" err="1" smtClean="0"/>
              <a:t>Mann</a:t>
            </a:r>
            <a:r>
              <a:rPr lang="nl-NL" b="1" dirty="0" smtClean="0"/>
              <a:t> </a:t>
            </a:r>
            <a:r>
              <a:rPr lang="nl-NL" dirty="0" err="1"/>
              <a:t>einen</a:t>
            </a:r>
            <a:r>
              <a:rPr lang="nl-NL" dirty="0"/>
              <a:t> </a:t>
            </a:r>
            <a:r>
              <a:rPr lang="nl-NL" dirty="0" err="1"/>
              <a:t>Regenschirm</a:t>
            </a:r>
            <a:r>
              <a:rPr lang="nl-NL" dirty="0"/>
              <a:t> </a:t>
            </a:r>
            <a:r>
              <a:rPr lang="nl-NL" dirty="0" smtClean="0"/>
              <a:t>       (</a:t>
            </a:r>
            <a:r>
              <a:rPr lang="nl-NL" b="1" dirty="0" smtClean="0">
                <a:solidFill>
                  <a:srgbClr val="000000"/>
                </a:solidFill>
              </a:rPr>
              <a:t>of </a:t>
            </a:r>
            <a:r>
              <a:rPr lang="nl-NL" b="1" dirty="0" err="1" smtClean="0">
                <a:solidFill>
                  <a:srgbClr val="000000"/>
                </a:solidFill>
              </a:rPr>
              <a:t>einem</a:t>
            </a:r>
            <a:r>
              <a:rPr lang="nl-NL" dirty="0" smtClean="0"/>
              <a:t>)</a:t>
            </a:r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54567" y="3394258"/>
            <a:ext cx="8491339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NL" sz="2000" b="1" dirty="0" smtClean="0">
                <a:solidFill>
                  <a:srgbClr val="660066"/>
                </a:solidFill>
              </a:rPr>
              <a:t>AAN/VOOR HEM regel is om te onderzoeken of een </a:t>
            </a:r>
            <a:r>
              <a:rPr lang="nl-NL" sz="2000" b="1" dirty="0" err="1" smtClean="0">
                <a:solidFill>
                  <a:srgbClr val="660066"/>
                </a:solidFill>
              </a:rPr>
              <a:t>zelfst</a:t>
            </a:r>
            <a:r>
              <a:rPr lang="nl-NL" sz="2000" b="1" dirty="0" smtClean="0">
                <a:solidFill>
                  <a:srgbClr val="660066"/>
                </a:solidFill>
              </a:rPr>
              <a:t> </a:t>
            </a:r>
            <a:r>
              <a:rPr lang="nl-NL" sz="2000" b="1" dirty="0" err="1" smtClean="0">
                <a:solidFill>
                  <a:srgbClr val="660066"/>
                </a:solidFill>
              </a:rPr>
              <a:t>naamw</a:t>
            </a:r>
            <a:r>
              <a:rPr lang="nl-NL" sz="2000" b="1" dirty="0" smtClean="0">
                <a:solidFill>
                  <a:srgbClr val="660066"/>
                </a:solidFill>
              </a:rPr>
              <a:t> </a:t>
            </a:r>
          </a:p>
          <a:p>
            <a:r>
              <a:rPr lang="nl-NL" sz="2000" b="1" dirty="0" smtClean="0">
                <a:solidFill>
                  <a:srgbClr val="660066"/>
                </a:solidFill>
              </a:rPr>
              <a:t>MEEWERKEND Voorwerp is:       in dat geval dus 3</a:t>
            </a:r>
            <a:r>
              <a:rPr lang="nl-NL" sz="2000" b="1" baseline="30000" dirty="0" smtClean="0">
                <a:solidFill>
                  <a:srgbClr val="660066"/>
                </a:solidFill>
              </a:rPr>
              <a:t>e</a:t>
            </a:r>
            <a:r>
              <a:rPr lang="nl-NL" sz="2000" b="1" dirty="0" smtClean="0">
                <a:solidFill>
                  <a:srgbClr val="660066"/>
                </a:solidFill>
              </a:rPr>
              <a:t> naamval </a:t>
            </a:r>
            <a:endParaRPr lang="nl-NL" sz="2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35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4746" y="130940"/>
            <a:ext cx="7939343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Stappenplan:</a:t>
            </a:r>
          </a:p>
          <a:p>
            <a:endParaRPr lang="nl-NL" sz="1600" dirty="0"/>
          </a:p>
          <a:p>
            <a:r>
              <a:rPr lang="nl-NL" sz="1600" dirty="0" smtClean="0"/>
              <a:t>Zet een streep onder </a:t>
            </a:r>
            <a:r>
              <a:rPr lang="nl-NL" sz="1600" dirty="0" smtClean="0">
                <a:sym typeface="Wingdings"/>
              </a:rPr>
              <a:t>   </a:t>
            </a:r>
            <a:r>
              <a:rPr lang="nl-NL" sz="1600" dirty="0" err="1" smtClean="0">
                <a:sym typeface="Wingdings"/>
              </a:rPr>
              <a:t>lidw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bijv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zelfst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.</a:t>
            </a:r>
          </a:p>
          <a:p>
            <a:endParaRPr lang="nl-NL" sz="1600" dirty="0">
              <a:sym typeface="Wingdings"/>
            </a:endParaRPr>
          </a:p>
          <a:p>
            <a:r>
              <a:rPr lang="nl-NL" sz="2400" b="1" dirty="0" err="1" smtClean="0">
                <a:sym typeface="Wingdings"/>
              </a:rPr>
              <a:t>Ich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gebe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u="sng" dirty="0" smtClean="0">
                <a:sym typeface="Wingdings"/>
              </a:rPr>
              <a:t>d....... </a:t>
            </a:r>
            <a:r>
              <a:rPr lang="de-DE" sz="2400" b="1" u="sng" dirty="0" smtClean="0">
                <a:sym typeface="Wingdings"/>
              </a:rPr>
              <a:t>lieben</a:t>
            </a:r>
            <a:r>
              <a:rPr lang="nl-NL" sz="2400" b="1" u="sng" dirty="0" smtClean="0">
                <a:sym typeface="Wingdings"/>
              </a:rPr>
              <a:t> Frau   </a:t>
            </a:r>
            <a:r>
              <a:rPr lang="nl-NL" sz="2400" b="1" dirty="0" err="1" smtClean="0">
                <a:sym typeface="Wingdings"/>
              </a:rPr>
              <a:t>einen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großen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Blumenstrauß</a:t>
            </a:r>
            <a:r>
              <a:rPr lang="nl-NL" sz="2400" b="1" dirty="0" smtClean="0">
                <a:sym typeface="Wingdings"/>
              </a:rPr>
              <a:t>. (m)</a:t>
            </a:r>
          </a:p>
          <a:p>
            <a:endParaRPr lang="nl-NL" sz="2400" b="1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Vertaal en vervang onderstreepte woord met:</a:t>
            </a:r>
          </a:p>
          <a:p>
            <a:r>
              <a:rPr lang="nl-NL" sz="2400" b="1" dirty="0" smtClean="0">
                <a:sym typeface="Wingdings"/>
              </a:rPr>
              <a:t>Hij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Hem 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   Aan/Voor hem</a:t>
            </a:r>
          </a:p>
          <a:p>
            <a:endParaRPr lang="nl-NL" sz="1100" b="1" dirty="0" smtClean="0">
              <a:sym typeface="Wingdings"/>
            </a:endParaRPr>
          </a:p>
          <a:p>
            <a:r>
              <a:rPr lang="nl-NL" sz="2400" b="1" dirty="0" smtClean="0">
                <a:sym typeface="Wingdings"/>
              </a:rPr>
              <a:t>(1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(4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            (3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</a:t>
            </a:r>
          </a:p>
          <a:p>
            <a:endParaRPr lang="nl-NL" sz="1200" b="1" dirty="0" smtClean="0">
              <a:sym typeface="Wingdings"/>
            </a:endParaRPr>
          </a:p>
          <a:p>
            <a:r>
              <a:rPr lang="nl-NL" sz="2000" dirty="0" smtClean="0">
                <a:sym typeface="Wingdings"/>
              </a:rPr>
              <a:t>Let op of je een     </a:t>
            </a:r>
            <a:r>
              <a:rPr lang="nl-NL" sz="2000" b="1" dirty="0" smtClean="0">
                <a:solidFill>
                  <a:schemeClr val="accent2"/>
                </a:solidFill>
                <a:sym typeface="Wingdings"/>
              </a:rPr>
              <a:t>der</a:t>
            </a:r>
            <a:r>
              <a:rPr lang="nl-NL" sz="2000" dirty="0" smtClean="0">
                <a:sym typeface="Wingdings"/>
              </a:rPr>
              <a:t>      of een       </a:t>
            </a:r>
            <a:r>
              <a:rPr lang="nl-NL" sz="2000" b="1" dirty="0" err="1" smtClean="0">
                <a:solidFill>
                  <a:srgbClr val="C0504D"/>
                </a:solidFill>
                <a:sym typeface="Wingdings"/>
              </a:rPr>
              <a:t>ein</a:t>
            </a:r>
            <a:r>
              <a:rPr lang="nl-NL" sz="2000" dirty="0" smtClean="0">
                <a:sym typeface="Wingdings"/>
              </a:rPr>
              <a:t>       woord moet opschrijven</a:t>
            </a:r>
            <a:endParaRPr lang="nl-NL" sz="2000" dirty="0">
              <a:sym typeface="Wingdings"/>
            </a:endParaRP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052384"/>
              </p:ext>
            </p:extLst>
          </p:nvPr>
        </p:nvGraphicFramePr>
        <p:xfrm>
          <a:off x="327333" y="3810363"/>
          <a:ext cx="8491339" cy="28992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1323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49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165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4746" y="130940"/>
            <a:ext cx="7636977" cy="3616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Stappenplan:</a:t>
            </a:r>
          </a:p>
          <a:p>
            <a:endParaRPr lang="nl-NL" sz="1600" dirty="0"/>
          </a:p>
          <a:p>
            <a:r>
              <a:rPr lang="nl-NL" sz="1600" dirty="0" smtClean="0"/>
              <a:t>Zet een streep onder </a:t>
            </a:r>
            <a:r>
              <a:rPr lang="nl-NL" sz="1600" dirty="0" smtClean="0">
                <a:sym typeface="Wingdings"/>
              </a:rPr>
              <a:t>   </a:t>
            </a:r>
            <a:r>
              <a:rPr lang="nl-NL" sz="1600" dirty="0" err="1" smtClean="0">
                <a:sym typeface="Wingdings"/>
              </a:rPr>
              <a:t>lidw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bijv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zelfst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.</a:t>
            </a:r>
          </a:p>
          <a:p>
            <a:endParaRPr lang="nl-NL" sz="1600" dirty="0">
              <a:sym typeface="Wingdings"/>
            </a:endParaRPr>
          </a:p>
          <a:p>
            <a:r>
              <a:rPr lang="nl-NL" sz="2400" b="1" dirty="0" err="1" smtClean="0">
                <a:sym typeface="Wingdings"/>
              </a:rPr>
              <a:t>Ich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gebe</a:t>
            </a:r>
            <a:r>
              <a:rPr lang="nl-NL" sz="2400" b="1" dirty="0" smtClean="0">
                <a:sym typeface="Wingdings"/>
              </a:rPr>
              <a:t> der </a:t>
            </a:r>
            <a:r>
              <a:rPr lang="de-DE" sz="2400" b="1" dirty="0" smtClean="0">
                <a:sym typeface="Wingdings"/>
              </a:rPr>
              <a:t>lieben</a:t>
            </a:r>
            <a:r>
              <a:rPr lang="nl-NL" sz="2400" b="1" dirty="0" smtClean="0">
                <a:sym typeface="Wingdings"/>
              </a:rPr>
              <a:t> Frau   </a:t>
            </a:r>
            <a:r>
              <a:rPr lang="nl-NL" sz="2400" b="1" u="sng" dirty="0" err="1" smtClean="0">
                <a:sym typeface="Wingdings"/>
              </a:rPr>
              <a:t>ein</a:t>
            </a:r>
            <a:r>
              <a:rPr lang="nl-NL" sz="2400" b="1" u="sng" dirty="0" smtClean="0">
                <a:sym typeface="Wingdings"/>
              </a:rPr>
              <a:t>.... </a:t>
            </a:r>
            <a:r>
              <a:rPr lang="nl-NL" sz="2400" b="1" u="sng" dirty="0" err="1" smtClean="0">
                <a:sym typeface="Wingdings"/>
              </a:rPr>
              <a:t>großen</a:t>
            </a:r>
            <a:r>
              <a:rPr lang="nl-NL" sz="2400" b="1" u="sng" dirty="0" smtClean="0">
                <a:sym typeface="Wingdings"/>
              </a:rPr>
              <a:t> </a:t>
            </a:r>
            <a:r>
              <a:rPr lang="nl-NL" sz="2400" b="1" u="sng" dirty="0" err="1" smtClean="0">
                <a:sym typeface="Wingdings"/>
              </a:rPr>
              <a:t>Blumenstrauß</a:t>
            </a:r>
            <a:r>
              <a:rPr lang="nl-NL" sz="2400" b="1" u="sng" dirty="0" smtClean="0">
                <a:sym typeface="Wingdings"/>
              </a:rPr>
              <a:t>. </a:t>
            </a:r>
            <a:r>
              <a:rPr lang="nl-NL" sz="2400" b="1" dirty="0" smtClean="0">
                <a:sym typeface="Wingdings"/>
              </a:rPr>
              <a:t>(m)</a:t>
            </a:r>
          </a:p>
          <a:p>
            <a:endParaRPr lang="nl-NL" sz="2400" b="1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Vertaal en vervang onderstreepte woord met:</a:t>
            </a:r>
          </a:p>
          <a:p>
            <a:r>
              <a:rPr lang="nl-NL" sz="2400" b="1" dirty="0" smtClean="0">
                <a:sym typeface="Wingdings"/>
              </a:rPr>
              <a:t>Hij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Hem 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   Aan/Voor hem</a:t>
            </a:r>
          </a:p>
          <a:p>
            <a:endParaRPr lang="nl-NL" sz="1100" b="1" dirty="0" smtClean="0">
              <a:sym typeface="Wingdings"/>
            </a:endParaRPr>
          </a:p>
          <a:p>
            <a:r>
              <a:rPr lang="nl-NL" sz="2400" b="1" dirty="0" smtClean="0">
                <a:sym typeface="Wingdings"/>
              </a:rPr>
              <a:t>(1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(4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            (3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</a:t>
            </a:r>
          </a:p>
          <a:p>
            <a:endParaRPr lang="nl-NL" sz="1200" b="1" dirty="0" smtClean="0">
              <a:sym typeface="Wingdings"/>
            </a:endParaRPr>
          </a:p>
          <a:p>
            <a:r>
              <a:rPr lang="nl-NL" sz="2000" dirty="0" smtClean="0">
                <a:sym typeface="Wingdings"/>
              </a:rPr>
              <a:t>Let op of je een     </a:t>
            </a:r>
            <a:r>
              <a:rPr lang="nl-NL" sz="2000" b="1" dirty="0" smtClean="0">
                <a:solidFill>
                  <a:schemeClr val="accent2"/>
                </a:solidFill>
                <a:sym typeface="Wingdings"/>
              </a:rPr>
              <a:t>der</a:t>
            </a:r>
            <a:r>
              <a:rPr lang="nl-NL" sz="2000" dirty="0" smtClean="0">
                <a:sym typeface="Wingdings"/>
              </a:rPr>
              <a:t>      of een       </a:t>
            </a:r>
            <a:r>
              <a:rPr lang="nl-NL" sz="2000" b="1" dirty="0" err="1" smtClean="0">
                <a:solidFill>
                  <a:srgbClr val="C0504D"/>
                </a:solidFill>
                <a:sym typeface="Wingdings"/>
              </a:rPr>
              <a:t>ein</a:t>
            </a:r>
            <a:r>
              <a:rPr lang="nl-NL" sz="2000" dirty="0" smtClean="0">
                <a:sym typeface="Wingdings"/>
              </a:rPr>
              <a:t>       woord moet opschrijven</a:t>
            </a:r>
            <a:endParaRPr lang="nl-NL" sz="2000" dirty="0">
              <a:sym typeface="Wingdings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60870"/>
              </p:ext>
            </p:extLst>
          </p:nvPr>
        </p:nvGraphicFramePr>
        <p:xfrm>
          <a:off x="327333" y="3810363"/>
          <a:ext cx="8491339" cy="28992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1323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49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64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8561" y="130940"/>
            <a:ext cx="9039254" cy="361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Stappenplan:</a:t>
            </a:r>
          </a:p>
          <a:p>
            <a:endParaRPr lang="nl-NL" sz="1600" dirty="0"/>
          </a:p>
          <a:p>
            <a:r>
              <a:rPr lang="nl-NL" sz="1600" dirty="0" smtClean="0"/>
              <a:t>Zet een streep onder </a:t>
            </a:r>
            <a:r>
              <a:rPr lang="nl-NL" sz="1600" dirty="0" smtClean="0">
                <a:sym typeface="Wingdings"/>
              </a:rPr>
              <a:t>   </a:t>
            </a:r>
            <a:r>
              <a:rPr lang="nl-NL" sz="1600" dirty="0" err="1" smtClean="0">
                <a:sym typeface="Wingdings"/>
              </a:rPr>
              <a:t>lidw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bijv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zelfst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.</a:t>
            </a:r>
          </a:p>
          <a:p>
            <a:endParaRPr lang="nl-NL" sz="1600" dirty="0">
              <a:sym typeface="Wingdings"/>
            </a:endParaRPr>
          </a:p>
          <a:p>
            <a:r>
              <a:rPr lang="nl-NL" sz="2400" b="1" u="sng" dirty="0" smtClean="0">
                <a:sym typeface="Wingdings"/>
              </a:rPr>
              <a:t>D..... kleine Kind </a:t>
            </a:r>
            <a:r>
              <a:rPr lang="nl-NL" sz="2400" b="1" dirty="0" err="1" smtClean="0">
                <a:sym typeface="Wingdings"/>
              </a:rPr>
              <a:t>gibt</a:t>
            </a:r>
            <a:r>
              <a:rPr lang="nl-NL" sz="2400" b="1" dirty="0" smtClean="0">
                <a:sym typeface="Wingdings"/>
              </a:rPr>
              <a:t> der </a:t>
            </a:r>
            <a:r>
              <a:rPr lang="de-DE" sz="2400" b="1" dirty="0" smtClean="0">
                <a:sym typeface="Wingdings"/>
              </a:rPr>
              <a:t>lieben</a:t>
            </a:r>
            <a:r>
              <a:rPr lang="nl-NL" sz="2400" b="1" dirty="0" smtClean="0">
                <a:sym typeface="Wingdings"/>
              </a:rPr>
              <a:t> Frau   </a:t>
            </a:r>
            <a:r>
              <a:rPr lang="nl-NL" sz="2400" b="1" dirty="0" err="1" smtClean="0">
                <a:sym typeface="Wingdings"/>
              </a:rPr>
              <a:t>einen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großen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Blumenstrauß</a:t>
            </a:r>
            <a:r>
              <a:rPr lang="nl-NL" sz="2400" b="1" dirty="0" smtClean="0">
                <a:sym typeface="Wingdings"/>
              </a:rPr>
              <a:t>.</a:t>
            </a:r>
            <a:r>
              <a:rPr lang="nl-NL" sz="2000" b="1" dirty="0" smtClean="0">
                <a:sym typeface="Wingdings"/>
              </a:rPr>
              <a:t>(m)</a:t>
            </a:r>
          </a:p>
          <a:p>
            <a:endParaRPr lang="nl-NL" sz="2400" b="1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Vertaal en vervang onderstreepte woord met:</a:t>
            </a:r>
          </a:p>
          <a:p>
            <a:r>
              <a:rPr lang="nl-NL" sz="2400" b="1" dirty="0" smtClean="0">
                <a:sym typeface="Wingdings"/>
              </a:rPr>
              <a:t>Hij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Hem 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   Aan/Voor hem</a:t>
            </a:r>
          </a:p>
          <a:p>
            <a:endParaRPr lang="nl-NL" sz="1100" b="1" dirty="0" smtClean="0">
              <a:sym typeface="Wingdings"/>
            </a:endParaRPr>
          </a:p>
          <a:p>
            <a:r>
              <a:rPr lang="nl-NL" sz="2400" b="1" dirty="0" smtClean="0">
                <a:sym typeface="Wingdings"/>
              </a:rPr>
              <a:t>(1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(4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            (3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</a:t>
            </a:r>
          </a:p>
          <a:p>
            <a:endParaRPr lang="nl-NL" sz="1200" b="1" dirty="0" smtClean="0">
              <a:sym typeface="Wingdings"/>
            </a:endParaRPr>
          </a:p>
          <a:p>
            <a:r>
              <a:rPr lang="nl-NL" sz="2000" dirty="0" smtClean="0">
                <a:sym typeface="Wingdings"/>
              </a:rPr>
              <a:t>Let op of je een     </a:t>
            </a:r>
            <a:r>
              <a:rPr lang="nl-NL" sz="2000" b="1" dirty="0" smtClean="0">
                <a:solidFill>
                  <a:schemeClr val="accent2"/>
                </a:solidFill>
                <a:sym typeface="Wingdings"/>
              </a:rPr>
              <a:t>der</a:t>
            </a:r>
            <a:r>
              <a:rPr lang="nl-NL" sz="2000" dirty="0" smtClean="0">
                <a:sym typeface="Wingdings"/>
              </a:rPr>
              <a:t>      of een       </a:t>
            </a:r>
            <a:r>
              <a:rPr lang="nl-NL" sz="2000" b="1" dirty="0" err="1" smtClean="0">
                <a:solidFill>
                  <a:srgbClr val="C0504D"/>
                </a:solidFill>
                <a:sym typeface="Wingdings"/>
              </a:rPr>
              <a:t>ein</a:t>
            </a:r>
            <a:r>
              <a:rPr lang="nl-NL" sz="2000" dirty="0" smtClean="0">
                <a:sym typeface="Wingdings"/>
              </a:rPr>
              <a:t>       woord moet opschrijven</a:t>
            </a:r>
            <a:endParaRPr lang="nl-NL" sz="2000" dirty="0">
              <a:sym typeface="Wingdings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60870"/>
              </p:ext>
            </p:extLst>
          </p:nvPr>
        </p:nvGraphicFramePr>
        <p:xfrm>
          <a:off x="327333" y="3810363"/>
          <a:ext cx="8491339" cy="28992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1323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49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713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6848273" y="859196"/>
            <a:ext cx="1223412" cy="512755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 / +4</a:t>
            </a:r>
          </a:p>
          <a:p>
            <a:pPr>
              <a:lnSpc>
                <a:spcPct val="140000"/>
              </a:lnSpc>
            </a:pPr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auf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hinter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neben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in</a:t>
            </a:r>
          </a:p>
          <a:p>
            <a:pPr>
              <a:lnSpc>
                <a:spcPct val="140000"/>
              </a:lnSpc>
            </a:pPr>
            <a:r>
              <a:rPr lang="tr-TR" dirty="0" smtClean="0"/>
              <a:t>ü</a:t>
            </a:r>
            <a:r>
              <a:rPr lang="nl-NL" dirty="0" err="1" smtClean="0"/>
              <a:t>ber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zwischen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133078" y="1133142"/>
            <a:ext cx="736099" cy="4739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</a:t>
            </a:r>
          </a:p>
          <a:p>
            <a:pPr>
              <a:lnSpc>
                <a:spcPct val="140000"/>
              </a:lnSpc>
            </a:pPr>
            <a:endParaRPr lang="nl-NL" sz="12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mit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nach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bei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seit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zu</a:t>
            </a:r>
            <a:r>
              <a:rPr lang="nl-NL" dirty="0" smtClean="0"/>
              <a:t>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außer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aus</a:t>
            </a:r>
            <a:endParaRPr lang="nl-NL" dirty="0" smtClean="0"/>
          </a:p>
          <a:p>
            <a:endParaRPr lang="nl-NL" dirty="0"/>
          </a:p>
          <a:p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3760325" y="1245211"/>
            <a:ext cx="891590" cy="38533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800" b="1" dirty="0" smtClean="0"/>
              <a:t>+4</a:t>
            </a:r>
          </a:p>
          <a:p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durch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für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ohne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um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bis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gegen</a:t>
            </a:r>
            <a:endParaRPr lang="nl-NL" dirty="0" smtClean="0"/>
          </a:p>
          <a:p>
            <a:pPr>
              <a:lnSpc>
                <a:spcPct val="140000"/>
              </a:lnSpc>
            </a:pP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 smtClean="0"/>
              <a:t>entlang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7482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56334"/>
              </p:ext>
            </p:extLst>
          </p:nvPr>
        </p:nvGraphicFramePr>
        <p:xfrm>
          <a:off x="104744" y="137131"/>
          <a:ext cx="9008160" cy="408304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43861"/>
                <a:gridCol w="1936749"/>
                <a:gridCol w="1611522"/>
                <a:gridCol w="1715216"/>
                <a:gridCol w="2500812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große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="1" baseline="0" dirty="0" smtClean="0"/>
                        <a:t>kleinen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r>
                        <a:rPr lang="nl-NL" b="1" dirty="0" err="1" smtClean="0"/>
                        <a:t>n</a:t>
                      </a:r>
                      <a:endParaRPr lang="nl-NL" b="1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144033" y="4412690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Der – </a:t>
            </a:r>
            <a:r>
              <a:rPr lang="nl-NL" dirty="0" err="1" smtClean="0"/>
              <a:t>Gruppe</a:t>
            </a:r>
            <a:r>
              <a:rPr lang="nl-NL" dirty="0" smtClean="0"/>
              <a:t> :    </a:t>
            </a:r>
            <a:r>
              <a:rPr lang="nl-NL" b="1" dirty="0" smtClean="0"/>
              <a:t>der die das     </a:t>
            </a:r>
            <a:r>
              <a:rPr lang="nl-NL" b="1" dirty="0" err="1" smtClean="0"/>
              <a:t>all</a:t>
            </a:r>
            <a:r>
              <a:rPr lang="nl-NL" b="1" dirty="0" smtClean="0"/>
              <a:t>-   dies-   </a:t>
            </a:r>
            <a:r>
              <a:rPr lang="nl-NL" b="1" dirty="0" err="1" smtClean="0"/>
              <a:t>jed</a:t>
            </a:r>
            <a:r>
              <a:rPr lang="nl-NL" b="1" dirty="0" smtClean="0"/>
              <a:t>-       jen-   </a:t>
            </a:r>
            <a:r>
              <a:rPr lang="nl-NL" b="1" dirty="0" err="1" smtClean="0"/>
              <a:t>manch</a:t>
            </a:r>
            <a:r>
              <a:rPr lang="nl-NL" b="1" dirty="0" smtClean="0"/>
              <a:t>-   </a:t>
            </a:r>
            <a:r>
              <a:rPr lang="nl-NL" b="1" dirty="0" err="1" smtClean="0"/>
              <a:t>solch</a:t>
            </a:r>
            <a:r>
              <a:rPr lang="nl-NL" b="1" dirty="0" smtClean="0"/>
              <a:t>-   </a:t>
            </a:r>
            <a:r>
              <a:rPr lang="nl-NL" b="1" dirty="0" err="1" smtClean="0"/>
              <a:t>welch</a:t>
            </a:r>
            <a:r>
              <a:rPr lang="nl-NL" b="1" dirty="0" smtClean="0"/>
              <a:t>-   </a:t>
            </a:r>
          </a:p>
          <a:p>
            <a:r>
              <a:rPr lang="nl-NL" dirty="0"/>
              <a:t> </a:t>
            </a:r>
            <a:r>
              <a:rPr lang="nl-NL" dirty="0" smtClean="0"/>
              <a:t>                              </a:t>
            </a:r>
            <a:r>
              <a:rPr lang="nl-NL" dirty="0" smtClean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                                                                dit      elk       ginds</a:t>
            </a:r>
            <a:endParaRPr lang="nl-NL" dirty="0"/>
          </a:p>
        </p:txBody>
      </p:sp>
      <p:sp>
        <p:nvSpPr>
          <p:cNvPr id="2" name="Tekstvak 1"/>
          <p:cNvSpPr txBox="1"/>
          <p:nvPr/>
        </p:nvSpPr>
        <p:spPr>
          <a:xfrm>
            <a:off x="6782305" y="5701485"/>
            <a:ext cx="1565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008000"/>
                </a:solidFill>
              </a:rPr>
              <a:t>e     e     e     en</a:t>
            </a:r>
          </a:p>
          <a:p>
            <a:r>
              <a:rPr lang="nl-NL" dirty="0" smtClean="0">
                <a:solidFill>
                  <a:srgbClr val="008000"/>
                </a:solidFill>
              </a:rPr>
              <a:t>en  en  en    en</a:t>
            </a:r>
          </a:p>
          <a:p>
            <a:r>
              <a:rPr lang="nl-NL" dirty="0" smtClean="0">
                <a:solidFill>
                  <a:srgbClr val="008000"/>
                </a:solidFill>
              </a:rPr>
              <a:t>en   e     e     en</a:t>
            </a:r>
            <a:endParaRPr lang="nl-NL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492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30597" y="349212"/>
            <a:ext cx="2376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Dieser</a:t>
            </a:r>
            <a:r>
              <a:rPr lang="nl-NL" dirty="0" smtClean="0"/>
              <a:t> </a:t>
            </a:r>
            <a:r>
              <a:rPr lang="nl-NL" dirty="0" err="1" smtClean="0"/>
              <a:t>große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 smtClean="0"/>
          </a:p>
          <a:p>
            <a:r>
              <a:rPr lang="nl-NL" dirty="0"/>
              <a:t>3</a:t>
            </a:r>
            <a:r>
              <a:rPr lang="nl-NL" dirty="0" smtClean="0"/>
              <a:t> </a:t>
            </a:r>
            <a:r>
              <a:rPr lang="nl-NL" dirty="0" err="1" smtClean="0"/>
              <a:t>Diesem</a:t>
            </a:r>
            <a:r>
              <a:rPr lang="nl-NL" dirty="0" smtClean="0"/>
              <a:t> </a:t>
            </a:r>
            <a:r>
              <a:rPr lang="nl-NL" dirty="0" err="1" smtClean="0"/>
              <a:t>großen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 smtClean="0"/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diesen</a:t>
            </a:r>
            <a:r>
              <a:rPr lang="nl-NL" dirty="0" smtClean="0"/>
              <a:t> </a:t>
            </a:r>
            <a:r>
              <a:rPr lang="nl-NL" dirty="0" err="1" smtClean="0"/>
              <a:t>großen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2468582" y="349214"/>
            <a:ext cx="21344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diese</a:t>
            </a:r>
            <a:r>
              <a:rPr lang="nl-NL" dirty="0" smtClean="0"/>
              <a:t> kleine Frau </a:t>
            </a:r>
          </a:p>
          <a:p>
            <a:r>
              <a:rPr lang="nl-NL" dirty="0"/>
              <a:t>3</a:t>
            </a:r>
            <a:r>
              <a:rPr lang="nl-NL" dirty="0" smtClean="0"/>
              <a:t> </a:t>
            </a:r>
            <a:r>
              <a:rPr lang="nl-NL" dirty="0" err="1" smtClean="0"/>
              <a:t>dieser</a:t>
            </a:r>
            <a:r>
              <a:rPr lang="nl-NL" dirty="0" smtClean="0"/>
              <a:t> kleinen Frau</a:t>
            </a:r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diese</a:t>
            </a:r>
            <a:r>
              <a:rPr lang="nl-NL" dirty="0" smtClean="0"/>
              <a:t> kleine Frau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4681968" y="349214"/>
            <a:ext cx="22354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</a:t>
            </a:r>
            <a:r>
              <a:rPr lang="nl-NL" dirty="0" smtClean="0"/>
              <a:t> </a:t>
            </a:r>
            <a:r>
              <a:rPr lang="nl-NL" dirty="0" err="1" smtClean="0"/>
              <a:t>Dieses</a:t>
            </a:r>
            <a:r>
              <a:rPr lang="nl-NL" dirty="0" smtClean="0"/>
              <a:t> kleine Kind</a:t>
            </a:r>
          </a:p>
          <a:p>
            <a:r>
              <a:rPr lang="nl-NL" dirty="0" smtClean="0"/>
              <a:t>3 </a:t>
            </a:r>
            <a:r>
              <a:rPr lang="nl-NL" dirty="0" err="1" smtClean="0"/>
              <a:t>diesem</a:t>
            </a:r>
            <a:r>
              <a:rPr lang="nl-NL" dirty="0" smtClean="0"/>
              <a:t> kleinen Kind</a:t>
            </a:r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dieses</a:t>
            </a:r>
            <a:r>
              <a:rPr lang="nl-NL" dirty="0" smtClean="0"/>
              <a:t> kleine Kind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6961753" y="336591"/>
            <a:ext cx="2174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Diese</a:t>
            </a:r>
            <a:r>
              <a:rPr lang="nl-NL" dirty="0" smtClean="0"/>
              <a:t> tollen </a:t>
            </a:r>
            <a:r>
              <a:rPr lang="nl-NL" dirty="0" err="1" smtClean="0"/>
              <a:t>Eltern</a:t>
            </a:r>
            <a:endParaRPr lang="nl-NL" dirty="0" smtClean="0"/>
          </a:p>
          <a:p>
            <a:r>
              <a:rPr lang="nl-NL" dirty="0" smtClean="0"/>
              <a:t>3 </a:t>
            </a:r>
            <a:r>
              <a:rPr lang="nl-NL" dirty="0" err="1" smtClean="0"/>
              <a:t>diesen</a:t>
            </a:r>
            <a:r>
              <a:rPr lang="nl-NL" dirty="0" smtClean="0"/>
              <a:t> tollen </a:t>
            </a:r>
            <a:r>
              <a:rPr lang="nl-NL" dirty="0" err="1" smtClean="0"/>
              <a:t>Eltern</a:t>
            </a:r>
            <a:endParaRPr lang="nl-NL" dirty="0" smtClean="0"/>
          </a:p>
          <a:p>
            <a:r>
              <a:rPr lang="nl-NL" dirty="0" smtClean="0"/>
              <a:t>4 </a:t>
            </a:r>
            <a:r>
              <a:rPr lang="nl-NL" dirty="0" err="1" smtClean="0"/>
              <a:t>diese</a:t>
            </a:r>
            <a:r>
              <a:rPr lang="nl-NL" dirty="0" smtClean="0"/>
              <a:t> tollen </a:t>
            </a:r>
            <a:r>
              <a:rPr lang="nl-NL" dirty="0" err="1" smtClean="0"/>
              <a:t>Eltern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60589" y="1525515"/>
            <a:ext cx="22680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jeder</a:t>
            </a:r>
            <a:r>
              <a:rPr lang="nl-NL" dirty="0" smtClean="0"/>
              <a:t> </a:t>
            </a:r>
            <a:r>
              <a:rPr lang="nl-NL" dirty="0" err="1" smtClean="0"/>
              <a:t>große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 smtClean="0"/>
          </a:p>
          <a:p>
            <a:r>
              <a:rPr lang="nl-NL" dirty="0"/>
              <a:t>3</a:t>
            </a:r>
            <a:r>
              <a:rPr lang="nl-NL" dirty="0" smtClean="0"/>
              <a:t> </a:t>
            </a:r>
            <a:r>
              <a:rPr lang="nl-NL" dirty="0" err="1" smtClean="0"/>
              <a:t>jedem</a:t>
            </a:r>
            <a:r>
              <a:rPr lang="nl-NL" dirty="0" smtClean="0"/>
              <a:t> </a:t>
            </a:r>
            <a:r>
              <a:rPr lang="nl-NL" dirty="0" err="1" smtClean="0"/>
              <a:t>großen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 smtClean="0"/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jeden</a:t>
            </a:r>
            <a:r>
              <a:rPr lang="nl-NL" dirty="0" smtClean="0"/>
              <a:t> </a:t>
            </a:r>
            <a:r>
              <a:rPr lang="nl-NL" dirty="0" err="1" smtClean="0"/>
              <a:t>großen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2498574" y="1525517"/>
            <a:ext cx="20464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jede</a:t>
            </a:r>
            <a:r>
              <a:rPr lang="nl-NL" dirty="0" smtClean="0"/>
              <a:t> kleine Frau </a:t>
            </a:r>
          </a:p>
          <a:p>
            <a:r>
              <a:rPr lang="nl-NL" dirty="0"/>
              <a:t>3</a:t>
            </a:r>
            <a:r>
              <a:rPr lang="nl-NL" dirty="0" smtClean="0"/>
              <a:t> </a:t>
            </a:r>
            <a:r>
              <a:rPr lang="nl-NL" dirty="0" err="1" smtClean="0"/>
              <a:t>jeder</a:t>
            </a:r>
            <a:r>
              <a:rPr lang="nl-NL" dirty="0" smtClean="0"/>
              <a:t> kleinen Frau</a:t>
            </a:r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jede</a:t>
            </a:r>
            <a:r>
              <a:rPr lang="nl-NL" dirty="0" smtClean="0"/>
              <a:t> kleine Frau</a:t>
            </a:r>
            <a:endParaRPr lang="nl-NL" dirty="0"/>
          </a:p>
        </p:txBody>
      </p:sp>
      <p:sp>
        <p:nvSpPr>
          <p:cNvPr id="8" name="Tekstvak 7"/>
          <p:cNvSpPr txBox="1"/>
          <p:nvPr/>
        </p:nvSpPr>
        <p:spPr>
          <a:xfrm>
            <a:off x="4711960" y="1525517"/>
            <a:ext cx="21474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</a:t>
            </a:r>
            <a:r>
              <a:rPr lang="nl-NL" dirty="0" smtClean="0"/>
              <a:t> </a:t>
            </a:r>
            <a:r>
              <a:rPr lang="nl-NL" dirty="0" err="1" smtClean="0"/>
              <a:t>jedes</a:t>
            </a:r>
            <a:r>
              <a:rPr lang="nl-NL" dirty="0" smtClean="0"/>
              <a:t> kleine Kind</a:t>
            </a:r>
          </a:p>
          <a:p>
            <a:r>
              <a:rPr lang="nl-NL" dirty="0" smtClean="0"/>
              <a:t>3 </a:t>
            </a:r>
            <a:r>
              <a:rPr lang="nl-NL" dirty="0" err="1" smtClean="0"/>
              <a:t>jedem</a:t>
            </a:r>
            <a:r>
              <a:rPr lang="nl-NL" dirty="0" smtClean="0"/>
              <a:t> kleinen Kind</a:t>
            </a:r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jedes</a:t>
            </a:r>
            <a:r>
              <a:rPr lang="nl-NL" dirty="0" smtClean="0"/>
              <a:t> kleine Kind</a:t>
            </a:r>
            <a:endParaRPr lang="nl-NL" dirty="0"/>
          </a:p>
        </p:txBody>
      </p:sp>
      <p:sp>
        <p:nvSpPr>
          <p:cNvPr id="9" name="Tekstvak 8"/>
          <p:cNvSpPr txBox="1"/>
          <p:nvPr/>
        </p:nvSpPr>
        <p:spPr>
          <a:xfrm>
            <a:off x="6991745" y="1512894"/>
            <a:ext cx="20841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alle tollen </a:t>
            </a:r>
            <a:r>
              <a:rPr lang="nl-NL" dirty="0" err="1" smtClean="0"/>
              <a:t>Eltern</a:t>
            </a:r>
            <a:endParaRPr lang="nl-NL" dirty="0" smtClean="0"/>
          </a:p>
          <a:p>
            <a:r>
              <a:rPr lang="nl-NL" dirty="0" smtClean="0"/>
              <a:t>3 allen tollen </a:t>
            </a:r>
            <a:r>
              <a:rPr lang="nl-NL" dirty="0" err="1" smtClean="0"/>
              <a:t>Eltern</a:t>
            </a:r>
            <a:endParaRPr lang="nl-NL" dirty="0" smtClean="0"/>
          </a:p>
          <a:p>
            <a:r>
              <a:rPr lang="nl-NL" dirty="0" smtClean="0"/>
              <a:t>4 alle tollen </a:t>
            </a:r>
            <a:r>
              <a:rPr lang="nl-NL" dirty="0" err="1" smtClean="0"/>
              <a:t>Eltern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7210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1-28 om 13.53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46" y="0"/>
            <a:ext cx="8637331" cy="655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70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152674"/>
              </p:ext>
            </p:extLst>
          </p:nvPr>
        </p:nvGraphicFramePr>
        <p:xfrm>
          <a:off x="104744" y="137131"/>
          <a:ext cx="9008160" cy="435736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43861"/>
                <a:gridCol w="1936749"/>
                <a:gridCol w="1611522"/>
                <a:gridCol w="1715216"/>
                <a:gridCol w="2500812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große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="1" baseline="0" dirty="0" smtClean="0"/>
                        <a:t>kleinen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r>
                        <a:rPr lang="nl-NL" dirty="0" smtClean="0"/>
                        <a:t>2 </a:t>
                      </a:r>
                      <a:r>
                        <a:rPr lang="nl-NL" sz="1200" dirty="0" smtClean="0"/>
                        <a:t>Gen (van de)</a:t>
                      </a:r>
                      <a:endParaRPr lang="nl-N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</a:t>
                      </a:r>
                      <a:r>
                        <a:rPr lang="nl-NL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Raumes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lieben</a:t>
                      </a:r>
                      <a:r>
                        <a:rPr lang="nl-NL" dirty="0" smtClean="0"/>
                        <a:t> Frau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hellen </a:t>
                      </a:r>
                      <a:r>
                        <a:rPr lang="nl-NL" dirty="0" err="1" smtClean="0"/>
                        <a:t>Zimmers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tollen </a:t>
                      </a:r>
                      <a:r>
                        <a:rPr lang="nl-NL" dirty="0" err="1" smtClean="0"/>
                        <a:t>nachbarn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r>
                        <a:rPr lang="nl-NL" b="1" dirty="0" err="1" smtClean="0"/>
                        <a:t>n</a:t>
                      </a:r>
                      <a:endParaRPr lang="nl-NL" b="1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144033" y="4950566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Der – </a:t>
            </a:r>
            <a:r>
              <a:rPr lang="nl-NL" dirty="0" err="1" smtClean="0"/>
              <a:t>Gruppe</a:t>
            </a:r>
            <a:r>
              <a:rPr lang="nl-NL" dirty="0" smtClean="0"/>
              <a:t> :    </a:t>
            </a:r>
            <a:r>
              <a:rPr lang="nl-NL" b="1" dirty="0" smtClean="0"/>
              <a:t>der die das     </a:t>
            </a:r>
            <a:r>
              <a:rPr lang="nl-NL" b="1" dirty="0" err="1" smtClean="0"/>
              <a:t>all</a:t>
            </a:r>
            <a:r>
              <a:rPr lang="nl-NL" b="1" dirty="0" smtClean="0"/>
              <a:t>-   dies-   </a:t>
            </a:r>
            <a:r>
              <a:rPr lang="nl-NL" b="1" dirty="0" err="1" smtClean="0"/>
              <a:t>jed</a:t>
            </a:r>
            <a:r>
              <a:rPr lang="nl-NL" b="1" dirty="0" smtClean="0"/>
              <a:t>-       jen-   </a:t>
            </a:r>
            <a:r>
              <a:rPr lang="nl-NL" b="1" dirty="0" err="1" smtClean="0"/>
              <a:t>manch</a:t>
            </a:r>
            <a:r>
              <a:rPr lang="nl-NL" b="1" dirty="0" smtClean="0"/>
              <a:t>-   </a:t>
            </a:r>
            <a:r>
              <a:rPr lang="nl-NL" b="1" dirty="0" err="1" smtClean="0"/>
              <a:t>solch</a:t>
            </a:r>
            <a:r>
              <a:rPr lang="nl-NL" b="1" dirty="0" smtClean="0"/>
              <a:t>-   </a:t>
            </a:r>
            <a:r>
              <a:rPr lang="nl-NL" b="1" dirty="0" err="1" smtClean="0"/>
              <a:t>welch</a:t>
            </a:r>
            <a:r>
              <a:rPr lang="nl-NL" b="1" dirty="0" smtClean="0"/>
              <a:t>-   </a:t>
            </a:r>
          </a:p>
          <a:p>
            <a:r>
              <a:rPr lang="nl-NL" dirty="0"/>
              <a:t> </a:t>
            </a:r>
            <a:r>
              <a:rPr lang="nl-NL" dirty="0" smtClean="0"/>
              <a:t>                              </a:t>
            </a:r>
            <a:r>
              <a:rPr lang="nl-NL" dirty="0" smtClean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                                                                dit      elk       ginds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6782305" y="5701485"/>
            <a:ext cx="1565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008000"/>
                </a:solidFill>
              </a:rPr>
              <a:t>e     e     e     en</a:t>
            </a:r>
          </a:p>
          <a:p>
            <a:r>
              <a:rPr lang="nl-NL" dirty="0" smtClean="0">
                <a:solidFill>
                  <a:srgbClr val="008000"/>
                </a:solidFill>
              </a:rPr>
              <a:t>en  en  en    en</a:t>
            </a:r>
          </a:p>
          <a:p>
            <a:r>
              <a:rPr lang="nl-NL" dirty="0" smtClean="0">
                <a:solidFill>
                  <a:srgbClr val="008000"/>
                </a:solidFill>
              </a:rPr>
              <a:t>en   e     e     en</a:t>
            </a:r>
            <a:endParaRPr lang="nl-NL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725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1-22 om 12.37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11" y="213284"/>
            <a:ext cx="8735044" cy="180996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433294" y="3242235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Der – </a:t>
            </a:r>
            <a:r>
              <a:rPr lang="nl-NL" dirty="0" err="1"/>
              <a:t>Gruppe</a:t>
            </a:r>
            <a:r>
              <a:rPr lang="nl-NL" dirty="0"/>
              <a:t> :    </a:t>
            </a:r>
            <a:r>
              <a:rPr lang="nl-NL" b="1" dirty="0"/>
              <a:t>der die das     </a:t>
            </a:r>
            <a:r>
              <a:rPr lang="nl-NL" b="1" dirty="0" err="1"/>
              <a:t>all</a:t>
            </a:r>
            <a:r>
              <a:rPr lang="nl-NL" b="1" dirty="0"/>
              <a:t>-   dies-   </a:t>
            </a:r>
            <a:r>
              <a:rPr lang="nl-NL" b="1" dirty="0" err="1"/>
              <a:t>jed</a:t>
            </a:r>
            <a:r>
              <a:rPr lang="nl-NL" b="1" dirty="0"/>
              <a:t>-       jen-   </a:t>
            </a:r>
            <a:r>
              <a:rPr lang="nl-NL" b="1" dirty="0" err="1"/>
              <a:t>manch</a:t>
            </a:r>
            <a:r>
              <a:rPr lang="nl-NL" b="1" dirty="0"/>
              <a:t>-   </a:t>
            </a:r>
            <a:r>
              <a:rPr lang="nl-NL" b="1" dirty="0" err="1"/>
              <a:t>solch</a:t>
            </a:r>
            <a:r>
              <a:rPr lang="nl-NL" b="1" dirty="0"/>
              <a:t>-   </a:t>
            </a:r>
            <a:r>
              <a:rPr lang="nl-NL" b="1" dirty="0" err="1"/>
              <a:t>welch</a:t>
            </a:r>
            <a:r>
              <a:rPr lang="nl-NL" b="1" dirty="0"/>
              <a:t>-   </a:t>
            </a:r>
          </a:p>
          <a:p>
            <a:r>
              <a:rPr lang="nl-NL" dirty="0"/>
              <a:t>                               </a:t>
            </a:r>
            <a:r>
              <a:rPr lang="nl-NL" dirty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                                                                dit      elk       ginds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18155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4-04 om 22.48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82390" cy="307788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821765" y="3824941"/>
            <a:ext cx="663254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err="1" smtClean="0"/>
              <a:t>ein</a:t>
            </a:r>
            <a:r>
              <a:rPr lang="nl-NL" sz="2800" dirty="0" smtClean="0"/>
              <a:t> </a:t>
            </a:r>
            <a:r>
              <a:rPr lang="nl-NL" sz="2800" dirty="0" err="1" smtClean="0"/>
              <a:t>Gruppe</a:t>
            </a:r>
            <a:r>
              <a:rPr lang="nl-NL" sz="2800" dirty="0" smtClean="0"/>
              <a:t>  </a:t>
            </a:r>
            <a:r>
              <a:rPr lang="nl-NL" sz="2800" dirty="0" smtClean="0">
                <a:sym typeface="Wingdings"/>
              </a:rPr>
              <a:t></a:t>
            </a:r>
            <a:endParaRPr lang="nl-NL" sz="2800" dirty="0" smtClean="0"/>
          </a:p>
          <a:p>
            <a:endParaRPr lang="nl-NL" sz="2800" dirty="0"/>
          </a:p>
          <a:p>
            <a:r>
              <a:rPr lang="nl-NL" sz="2800" dirty="0" err="1" smtClean="0"/>
              <a:t>ein</a:t>
            </a:r>
            <a:r>
              <a:rPr lang="nl-NL" sz="2800" dirty="0" smtClean="0"/>
              <a:t> </a:t>
            </a:r>
            <a:r>
              <a:rPr lang="nl-NL" sz="2800" dirty="0" err="1" smtClean="0"/>
              <a:t>mein</a:t>
            </a:r>
            <a:r>
              <a:rPr lang="nl-NL" sz="2800" dirty="0" smtClean="0"/>
              <a:t> dein sein </a:t>
            </a:r>
            <a:r>
              <a:rPr lang="nl-NL" sz="2800" dirty="0" err="1" smtClean="0"/>
              <a:t>kein</a:t>
            </a:r>
            <a:r>
              <a:rPr lang="nl-NL" sz="2800" dirty="0" smtClean="0"/>
              <a:t> </a:t>
            </a:r>
            <a:r>
              <a:rPr lang="nl-NL" sz="2800" dirty="0" err="1" smtClean="0"/>
              <a:t>ihr</a:t>
            </a:r>
            <a:r>
              <a:rPr lang="nl-NL" sz="2800" dirty="0" smtClean="0"/>
              <a:t> </a:t>
            </a:r>
            <a:r>
              <a:rPr lang="nl-NL" sz="2800" dirty="0" err="1" smtClean="0"/>
              <a:t>unser</a:t>
            </a:r>
            <a:r>
              <a:rPr lang="nl-NL" sz="2800" dirty="0" smtClean="0"/>
              <a:t> </a:t>
            </a:r>
            <a:r>
              <a:rPr lang="nl-NL" sz="2800" dirty="0" err="1" smtClean="0"/>
              <a:t>euer</a:t>
            </a:r>
            <a:r>
              <a:rPr lang="nl-NL" sz="2800" dirty="0" smtClean="0"/>
              <a:t> </a:t>
            </a:r>
            <a:r>
              <a:rPr lang="nl-NL" sz="2800" dirty="0" err="1" smtClean="0"/>
              <a:t>ihr</a:t>
            </a:r>
            <a:r>
              <a:rPr lang="nl-NL" sz="2800" dirty="0" smtClean="0"/>
              <a:t> </a:t>
            </a:r>
            <a:r>
              <a:rPr lang="nl-NL" sz="2800" dirty="0" err="1" smtClean="0"/>
              <a:t>Ihr</a:t>
            </a:r>
            <a:endParaRPr lang="nl-NL" sz="2800" dirty="0" smtClean="0"/>
          </a:p>
          <a:p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4266134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4-17 om 22.13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039412" cy="676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9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02233" y="433294"/>
            <a:ext cx="252702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Stappenplan Naamvallen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702235" y="1210235"/>
            <a:ext cx="3829744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Let op: zie je verdachte werkwoorden?</a:t>
            </a:r>
          </a:p>
          <a:p>
            <a:r>
              <a:rPr lang="nl-NL" dirty="0" smtClean="0"/>
              <a:t>bitten+4     fragen+4    es gibt+4</a:t>
            </a:r>
          </a:p>
          <a:p>
            <a:r>
              <a:rPr lang="nl-NL" dirty="0" smtClean="0"/>
              <a:t>danken+3   helfen+3    gefallen+3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702236" y="2674471"/>
            <a:ext cx="6252132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Let op:  zie je voorzetsels?</a:t>
            </a:r>
          </a:p>
          <a:p>
            <a:r>
              <a:rPr lang="nl-NL" dirty="0" err="1" smtClean="0"/>
              <a:t>mit</a:t>
            </a:r>
            <a:r>
              <a:rPr lang="nl-NL" dirty="0" smtClean="0"/>
              <a:t> </a:t>
            </a:r>
            <a:r>
              <a:rPr lang="nl-NL" dirty="0" err="1" smtClean="0"/>
              <a:t>nach</a:t>
            </a:r>
            <a:r>
              <a:rPr lang="nl-NL" dirty="0" smtClean="0"/>
              <a:t> bei </a:t>
            </a:r>
            <a:r>
              <a:rPr lang="nl-NL" dirty="0" err="1" smtClean="0"/>
              <a:t>seit</a:t>
            </a:r>
            <a:r>
              <a:rPr lang="nl-NL" dirty="0" smtClean="0"/>
              <a:t> </a:t>
            </a:r>
            <a:r>
              <a:rPr lang="nl-NL" dirty="0" err="1" smtClean="0"/>
              <a:t>von</a:t>
            </a:r>
            <a:r>
              <a:rPr lang="nl-NL" dirty="0" smtClean="0"/>
              <a:t> </a:t>
            </a:r>
            <a:r>
              <a:rPr lang="nl-NL" dirty="0" err="1" smtClean="0"/>
              <a:t>zu</a:t>
            </a:r>
            <a:r>
              <a:rPr lang="nl-NL" dirty="0" smtClean="0"/>
              <a:t> </a:t>
            </a:r>
            <a:r>
              <a:rPr lang="nl-NL" dirty="0" err="1" smtClean="0"/>
              <a:t>außer</a:t>
            </a:r>
            <a:r>
              <a:rPr lang="nl-NL" dirty="0" smtClean="0"/>
              <a:t> </a:t>
            </a:r>
            <a:r>
              <a:rPr lang="nl-NL" dirty="0" err="1" smtClean="0"/>
              <a:t>aus</a:t>
            </a:r>
            <a:r>
              <a:rPr lang="nl-NL" dirty="0" smtClean="0"/>
              <a:t> +3</a:t>
            </a:r>
          </a:p>
          <a:p>
            <a:r>
              <a:rPr lang="nl-NL" dirty="0" err="1" smtClean="0"/>
              <a:t>durch</a:t>
            </a:r>
            <a:r>
              <a:rPr lang="nl-NL" dirty="0" smtClean="0"/>
              <a:t> </a:t>
            </a:r>
            <a:r>
              <a:rPr lang="nl-NL" dirty="0" err="1" smtClean="0"/>
              <a:t>für</a:t>
            </a:r>
            <a:r>
              <a:rPr lang="nl-NL" dirty="0" smtClean="0"/>
              <a:t> </a:t>
            </a:r>
            <a:r>
              <a:rPr lang="nl-NL" dirty="0" err="1" smtClean="0"/>
              <a:t>ohne</a:t>
            </a:r>
            <a:r>
              <a:rPr lang="nl-NL" dirty="0" smtClean="0"/>
              <a:t> </a:t>
            </a:r>
            <a:r>
              <a:rPr lang="nl-NL" dirty="0" err="1" smtClean="0"/>
              <a:t>um</a:t>
            </a:r>
            <a:r>
              <a:rPr lang="nl-NL" dirty="0" smtClean="0"/>
              <a:t> bis </a:t>
            </a:r>
            <a:r>
              <a:rPr lang="nl-NL" dirty="0" err="1" smtClean="0"/>
              <a:t>gegen</a:t>
            </a:r>
            <a:r>
              <a:rPr lang="nl-NL" dirty="0" smtClean="0"/>
              <a:t>     (</a:t>
            </a:r>
            <a:r>
              <a:rPr lang="nl-NL" dirty="0" err="1" smtClean="0"/>
              <a:t>entlang</a:t>
            </a:r>
            <a:r>
              <a:rPr lang="nl-NL" dirty="0" smtClean="0"/>
              <a:t>) +4</a:t>
            </a:r>
          </a:p>
          <a:p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auf</a:t>
            </a:r>
            <a:r>
              <a:rPr lang="nl-NL" dirty="0" smtClean="0"/>
              <a:t> </a:t>
            </a:r>
            <a:r>
              <a:rPr lang="nl-NL" dirty="0" err="1" smtClean="0"/>
              <a:t>hinter</a:t>
            </a:r>
            <a:r>
              <a:rPr lang="nl-NL" dirty="0" smtClean="0"/>
              <a:t> </a:t>
            </a:r>
            <a:r>
              <a:rPr lang="nl-NL" dirty="0" err="1" smtClean="0"/>
              <a:t>neben</a:t>
            </a:r>
            <a:r>
              <a:rPr lang="nl-NL" dirty="0" smtClean="0"/>
              <a:t> in </a:t>
            </a:r>
            <a:r>
              <a:rPr lang="nl-NL" dirty="0" err="1" smtClean="0"/>
              <a:t>über</a:t>
            </a:r>
            <a:r>
              <a:rPr lang="nl-NL" dirty="0" smtClean="0"/>
              <a:t> </a:t>
            </a:r>
            <a:r>
              <a:rPr lang="nl-NL" dirty="0" err="1" smtClean="0"/>
              <a:t>unter</a:t>
            </a:r>
            <a:r>
              <a:rPr lang="nl-NL" dirty="0" smtClean="0"/>
              <a:t> </a:t>
            </a:r>
            <a:r>
              <a:rPr lang="nl-NL" dirty="0" err="1" smtClean="0"/>
              <a:t>vor</a:t>
            </a:r>
            <a:r>
              <a:rPr lang="nl-NL" dirty="0" smtClean="0"/>
              <a:t> </a:t>
            </a:r>
            <a:r>
              <a:rPr lang="nl-NL" dirty="0" err="1" smtClean="0"/>
              <a:t>zwischen</a:t>
            </a:r>
            <a:r>
              <a:rPr lang="nl-NL" dirty="0" smtClean="0"/>
              <a:t> 3/4     3=O   4=</a:t>
            </a:r>
            <a:r>
              <a:rPr lang="nl-NL" dirty="0" smtClean="0">
                <a:sym typeface="Wingdings"/>
              </a:rPr>
              <a:t>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717179" y="4407647"/>
            <a:ext cx="5412209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err="1" smtClean="0"/>
              <a:t>gramm</a:t>
            </a:r>
            <a:r>
              <a:rPr lang="nl-NL" dirty="0" smtClean="0"/>
              <a:t> aanpak:</a:t>
            </a:r>
          </a:p>
          <a:p>
            <a:r>
              <a:rPr lang="nl-NL" dirty="0" smtClean="0"/>
              <a:t>1 = </a:t>
            </a:r>
            <a:r>
              <a:rPr lang="nl-NL" dirty="0" err="1" smtClean="0"/>
              <a:t>ond</a:t>
            </a:r>
            <a:r>
              <a:rPr lang="nl-NL" dirty="0" smtClean="0"/>
              <a:t> (of </a:t>
            </a:r>
            <a:r>
              <a:rPr lang="nl-NL" dirty="0" err="1" smtClean="0"/>
              <a:t>naamw</a:t>
            </a:r>
            <a:r>
              <a:rPr lang="nl-NL" dirty="0" smtClean="0"/>
              <a:t> deel gezegde (sein werden </a:t>
            </a:r>
            <a:r>
              <a:rPr lang="nl-NL" dirty="0" err="1" smtClean="0"/>
              <a:t>bleiben</a:t>
            </a:r>
            <a:r>
              <a:rPr lang="nl-NL" dirty="0" smtClean="0"/>
              <a:t>)</a:t>
            </a:r>
          </a:p>
          <a:p>
            <a:r>
              <a:rPr lang="nl-NL" dirty="0" smtClean="0"/>
              <a:t>2 = “van” –constructie</a:t>
            </a:r>
          </a:p>
          <a:p>
            <a:r>
              <a:rPr lang="nl-NL" dirty="0" smtClean="0"/>
              <a:t>3 = </a:t>
            </a:r>
            <a:r>
              <a:rPr lang="nl-NL" dirty="0" err="1" smtClean="0"/>
              <a:t>meew</a:t>
            </a:r>
            <a:r>
              <a:rPr lang="nl-NL" dirty="0" smtClean="0"/>
              <a:t> </a:t>
            </a:r>
            <a:r>
              <a:rPr lang="nl-NL" dirty="0" err="1" smtClean="0"/>
              <a:t>voorw</a:t>
            </a:r>
            <a:r>
              <a:rPr lang="nl-NL" dirty="0" smtClean="0"/>
              <a:t> = aan hem   of   voor hem  -constructie</a:t>
            </a:r>
          </a:p>
          <a:p>
            <a:r>
              <a:rPr lang="nl-NL" dirty="0" smtClean="0"/>
              <a:t>4 = lijd </a:t>
            </a:r>
            <a:r>
              <a:rPr lang="nl-NL" dirty="0" err="1" smtClean="0"/>
              <a:t>voorw</a:t>
            </a:r>
            <a:r>
              <a:rPr lang="nl-NL" dirty="0" smtClean="0"/>
              <a:t> = hem –vorm 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0102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54001" y="253999"/>
            <a:ext cx="6801862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uitbreiding werkwoorden met een vast voorzetsel: voorzetsels ¾ reeks</a:t>
            </a:r>
          </a:p>
          <a:p>
            <a:endParaRPr lang="nl-NL" dirty="0" smtClean="0">
              <a:solidFill>
                <a:srgbClr val="0000FF"/>
              </a:solidFill>
            </a:endParaRPr>
          </a:p>
          <a:p>
            <a:r>
              <a:rPr lang="nl-NL" dirty="0" smtClean="0">
                <a:solidFill>
                  <a:srgbClr val="0000FF"/>
                </a:solidFill>
              </a:rPr>
              <a:t>Vaste naamval +3   o.a.</a:t>
            </a:r>
          </a:p>
          <a:p>
            <a:endParaRPr lang="nl-NL" dirty="0">
              <a:solidFill>
                <a:srgbClr val="0000FF"/>
              </a:solidFill>
            </a:endParaRPr>
          </a:p>
          <a:p>
            <a:r>
              <a:rPr lang="de-DE" sz="2400" dirty="0" smtClean="0">
                <a:solidFill>
                  <a:srgbClr val="0000FF"/>
                </a:solidFill>
              </a:rPr>
              <a:t>ankommen in/an/auf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lesen in/an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spielen auf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sich stören an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teilnehmen an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warnen vor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zweifeln an</a:t>
            </a:r>
          </a:p>
          <a:p>
            <a:r>
              <a:rPr lang="de-DE" dirty="0" smtClean="0">
                <a:solidFill>
                  <a:srgbClr val="0000FF"/>
                </a:solidFill>
              </a:rPr>
              <a:t>.</a:t>
            </a:r>
          </a:p>
          <a:p>
            <a:r>
              <a:rPr lang="de-DE" dirty="0" smtClean="0">
                <a:solidFill>
                  <a:srgbClr val="0000FF"/>
                </a:solidFill>
              </a:rPr>
              <a:t>.</a:t>
            </a:r>
          </a:p>
          <a:p>
            <a:endParaRPr lang="de-DE" dirty="0">
              <a:solidFill>
                <a:srgbClr val="0000FF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773530" y="3735294"/>
            <a:ext cx="228233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660066"/>
                </a:solidFill>
              </a:rPr>
              <a:t>Vast naamval +4    o.a.</a:t>
            </a:r>
          </a:p>
          <a:p>
            <a:endParaRPr lang="nl-NL" dirty="0">
              <a:solidFill>
                <a:srgbClr val="660066"/>
              </a:solidFill>
            </a:endParaRPr>
          </a:p>
          <a:p>
            <a:r>
              <a:rPr lang="nl-NL" sz="2400" dirty="0" err="1" smtClean="0">
                <a:solidFill>
                  <a:srgbClr val="660066"/>
                </a:solidFill>
              </a:rPr>
              <a:t>warten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auf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smtClean="0">
                <a:solidFill>
                  <a:srgbClr val="660066"/>
                </a:solidFill>
              </a:rPr>
              <a:t>achten </a:t>
            </a:r>
            <a:r>
              <a:rPr lang="nl-NL" sz="2400" dirty="0" err="1" smtClean="0">
                <a:solidFill>
                  <a:srgbClr val="660066"/>
                </a:solidFill>
              </a:rPr>
              <a:t>auf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smtClean="0">
                <a:solidFill>
                  <a:srgbClr val="660066"/>
                </a:solidFill>
              </a:rPr>
              <a:t>denken </a:t>
            </a:r>
            <a:r>
              <a:rPr lang="nl-NL" sz="2400" dirty="0" err="1" smtClean="0">
                <a:solidFill>
                  <a:srgbClr val="660066"/>
                </a:solidFill>
              </a:rPr>
              <a:t>an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err="1" smtClean="0">
                <a:solidFill>
                  <a:srgbClr val="660066"/>
                </a:solidFill>
              </a:rPr>
              <a:t>sich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freuen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auf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err="1" smtClean="0">
                <a:solidFill>
                  <a:srgbClr val="660066"/>
                </a:solidFill>
              </a:rPr>
              <a:t>glauben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an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dirty="0" smtClean="0">
                <a:solidFill>
                  <a:srgbClr val="660066"/>
                </a:solidFill>
              </a:rPr>
              <a:t>.</a:t>
            </a:r>
          </a:p>
          <a:p>
            <a:r>
              <a:rPr lang="nl-NL" dirty="0" smtClean="0">
                <a:solidFill>
                  <a:srgbClr val="66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0579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5-15 om 23.54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78239" cy="4736353"/>
          </a:xfrm>
          <a:prstGeom prst="rect">
            <a:avLst/>
          </a:prstGeom>
        </p:spPr>
      </p:pic>
      <p:pic>
        <p:nvPicPr>
          <p:cNvPr id="3" name="Afbeelding 2" descr="Schermafbeelding 2016-05-15 om 23.54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315259"/>
            <a:ext cx="4225253" cy="491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8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Schermafbeelding 2016-04-04 om 23.03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76447" cy="299720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104588" y="4243294"/>
            <a:ext cx="78760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null</a:t>
            </a:r>
            <a:r>
              <a:rPr lang="nl-NL" dirty="0" smtClean="0"/>
              <a:t> – </a:t>
            </a:r>
            <a:r>
              <a:rPr lang="nl-NL" dirty="0" err="1" smtClean="0"/>
              <a:t>Gruppe</a:t>
            </a:r>
            <a:r>
              <a:rPr lang="nl-NL" dirty="0" smtClean="0"/>
              <a:t>     =      geen lidwoord         </a:t>
            </a:r>
            <a:r>
              <a:rPr lang="nl-NL" dirty="0" err="1" smtClean="0"/>
              <a:t>bijv</a:t>
            </a:r>
            <a:r>
              <a:rPr lang="nl-NL" dirty="0" smtClean="0"/>
              <a:t> </a:t>
            </a:r>
            <a:r>
              <a:rPr lang="nl-NL" dirty="0" err="1" smtClean="0"/>
              <a:t>naamw</a:t>
            </a:r>
            <a:r>
              <a:rPr lang="nl-NL" dirty="0" smtClean="0"/>
              <a:t>  neemt uitgang lidwoord over</a:t>
            </a:r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2</a:t>
            </a:r>
            <a:r>
              <a:rPr lang="nl-NL" baseline="30000" dirty="0" smtClean="0"/>
              <a:t>e</a:t>
            </a:r>
            <a:r>
              <a:rPr lang="nl-NL" dirty="0" smtClean="0"/>
              <a:t> naamval      wanneer   voorzetsel erom vraagt.</a:t>
            </a:r>
          </a:p>
        </p:txBody>
      </p:sp>
    </p:spTree>
    <p:extLst>
      <p:ext uri="{BB962C8B-B14F-4D97-AF65-F5344CB8AC3E}">
        <p14:creationId xmlns:p14="http://schemas.microsoft.com/office/powerpoint/2010/main" val="3072235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21765" y="508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30931"/>
              </p:ext>
            </p:extLst>
          </p:nvPr>
        </p:nvGraphicFramePr>
        <p:xfrm>
          <a:off x="104744" y="137131"/>
          <a:ext cx="9008160" cy="481456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35374"/>
                <a:gridCol w="2091764"/>
                <a:gridCol w="1688353"/>
                <a:gridCol w="1987177"/>
                <a:gridCol w="2105492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err="1" smtClean="0"/>
                        <a:t>Nominativ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große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="1" baseline="0" dirty="0" smtClean="0"/>
                        <a:t>kleinen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r>
                        <a:rPr lang="nl-NL" dirty="0" smtClean="0"/>
                        <a:t>2 </a:t>
                      </a:r>
                      <a:r>
                        <a:rPr lang="nl-NL" sz="1200" dirty="0" err="1" smtClean="0"/>
                        <a:t>Genitiv</a:t>
                      </a:r>
                      <a:r>
                        <a:rPr lang="nl-NL" sz="1200" dirty="0" smtClean="0"/>
                        <a:t> (van de)</a:t>
                      </a:r>
                    </a:p>
                    <a:p>
                      <a:r>
                        <a:rPr lang="nl-NL" sz="1800" dirty="0" err="1" smtClean="0"/>
                        <a:t>statt</a:t>
                      </a:r>
                      <a:r>
                        <a:rPr lang="nl-NL" sz="1800" dirty="0" smtClean="0"/>
                        <a:t> wegen ....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</a:t>
                      </a:r>
                      <a:r>
                        <a:rPr lang="nl-NL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Raumes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eines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lieben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hellen </a:t>
                      </a:r>
                      <a:r>
                        <a:rPr lang="nl-NL" dirty="0" err="1" smtClean="0"/>
                        <a:t>Zimmers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eines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tollen </a:t>
                      </a:r>
                      <a:r>
                        <a:rPr lang="nl-NL" dirty="0" err="1" smtClean="0"/>
                        <a:t>nachbarn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err="1" smtClean="0"/>
                        <a:t>Dativ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r>
                        <a:rPr lang="nl-NL" b="1" dirty="0" err="1" smtClean="0"/>
                        <a:t>n</a:t>
                      </a:r>
                      <a:endParaRPr lang="nl-NL" b="1" dirty="0" smtClean="0"/>
                    </a:p>
                    <a:p>
                      <a:r>
                        <a:rPr lang="nl-NL" b="0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b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Akkusativ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104744" y="5419283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Der – </a:t>
            </a:r>
            <a:r>
              <a:rPr lang="nl-NL" dirty="0" err="1" smtClean="0"/>
              <a:t>Gruppe</a:t>
            </a:r>
            <a:r>
              <a:rPr lang="nl-NL" dirty="0" smtClean="0"/>
              <a:t> :    </a:t>
            </a:r>
            <a:r>
              <a:rPr lang="nl-NL" b="1" dirty="0" smtClean="0"/>
              <a:t>der die das     </a:t>
            </a:r>
            <a:r>
              <a:rPr lang="nl-NL" b="1" dirty="0" err="1" smtClean="0"/>
              <a:t>all</a:t>
            </a:r>
            <a:r>
              <a:rPr lang="nl-NL" b="1" dirty="0" smtClean="0"/>
              <a:t>-   dies-   </a:t>
            </a:r>
            <a:r>
              <a:rPr lang="nl-NL" b="1" dirty="0" err="1" smtClean="0"/>
              <a:t>jed</a:t>
            </a:r>
            <a:r>
              <a:rPr lang="nl-NL" b="1" dirty="0" smtClean="0"/>
              <a:t>-       jen-   </a:t>
            </a:r>
            <a:r>
              <a:rPr lang="nl-NL" b="1" dirty="0" err="1" smtClean="0"/>
              <a:t>manch</a:t>
            </a:r>
            <a:r>
              <a:rPr lang="nl-NL" b="1" dirty="0" smtClean="0"/>
              <a:t>-   </a:t>
            </a:r>
            <a:r>
              <a:rPr lang="nl-NL" b="1" dirty="0" err="1" smtClean="0"/>
              <a:t>solch</a:t>
            </a:r>
            <a:r>
              <a:rPr lang="nl-NL" b="1" dirty="0" smtClean="0"/>
              <a:t>-   </a:t>
            </a:r>
            <a:r>
              <a:rPr lang="nl-NL" b="1" dirty="0" err="1" smtClean="0"/>
              <a:t>welch</a:t>
            </a:r>
            <a:r>
              <a:rPr lang="nl-NL" b="1" dirty="0" smtClean="0"/>
              <a:t>-</a:t>
            </a:r>
          </a:p>
          <a:p>
            <a:endParaRPr lang="nl-NL" b="1" dirty="0"/>
          </a:p>
          <a:p>
            <a:r>
              <a:rPr lang="nl-NL" b="1" dirty="0" err="1" smtClean="0">
                <a:solidFill>
                  <a:srgbClr val="FF0000"/>
                </a:solidFill>
              </a:rPr>
              <a:t>ein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Gruppe</a:t>
            </a:r>
            <a:r>
              <a:rPr lang="nl-NL" b="1" dirty="0" smtClean="0">
                <a:solidFill>
                  <a:srgbClr val="FF0000"/>
                </a:solidFill>
              </a:rPr>
              <a:t>: </a:t>
            </a:r>
            <a:r>
              <a:rPr lang="nl-NL" b="1" dirty="0" err="1" smtClean="0">
                <a:solidFill>
                  <a:srgbClr val="FF0000"/>
                </a:solidFill>
              </a:rPr>
              <a:t>ein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mein</a:t>
            </a:r>
            <a:r>
              <a:rPr lang="nl-NL" b="1" dirty="0" smtClean="0">
                <a:solidFill>
                  <a:srgbClr val="FF0000"/>
                </a:solidFill>
              </a:rPr>
              <a:t>- sein- </a:t>
            </a:r>
            <a:r>
              <a:rPr lang="nl-NL" b="1" dirty="0" err="1" smtClean="0">
                <a:solidFill>
                  <a:srgbClr val="FF0000"/>
                </a:solidFill>
              </a:rPr>
              <a:t>kein</a:t>
            </a:r>
            <a:r>
              <a:rPr lang="nl-NL" b="1" dirty="0" smtClean="0">
                <a:solidFill>
                  <a:srgbClr val="FF0000"/>
                </a:solidFill>
              </a:rPr>
              <a:t>- dein- </a:t>
            </a:r>
            <a:r>
              <a:rPr lang="nl-NL" b="1" dirty="0" err="1" smtClean="0">
                <a:solidFill>
                  <a:srgbClr val="FF0000"/>
                </a:solidFill>
              </a:rPr>
              <a:t>ihr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unser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euer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ihr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Ihr</a:t>
            </a:r>
            <a:r>
              <a:rPr lang="nl-NL" b="1" dirty="0" smtClean="0">
                <a:solidFill>
                  <a:srgbClr val="FF0000"/>
                </a:solidFill>
              </a:rPr>
              <a:t>-  </a:t>
            </a:r>
          </a:p>
        </p:txBody>
      </p:sp>
    </p:spTree>
    <p:extLst>
      <p:ext uri="{BB962C8B-B14F-4D97-AF65-F5344CB8AC3E}">
        <p14:creationId xmlns:p14="http://schemas.microsoft.com/office/powerpoint/2010/main" val="4093775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76941" y="576160"/>
            <a:ext cx="3617547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na  bitten</a:t>
            </a:r>
          </a:p>
          <a:p>
            <a:r>
              <a:rPr lang="nl-NL" dirty="0"/>
              <a:t> </a:t>
            </a:r>
            <a:r>
              <a:rPr lang="nl-NL" dirty="0" smtClean="0"/>
              <a:t>      </a:t>
            </a:r>
            <a:r>
              <a:rPr lang="nl-NL" dirty="0" err="1" smtClean="0"/>
              <a:t>fragen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kosten</a:t>
            </a:r>
          </a:p>
          <a:p>
            <a:r>
              <a:rPr lang="nl-NL" dirty="0"/>
              <a:t> </a:t>
            </a:r>
            <a:r>
              <a:rPr lang="nl-NL" dirty="0" smtClean="0"/>
              <a:t>      </a:t>
            </a:r>
            <a:r>
              <a:rPr lang="nl-NL" dirty="0" err="1" smtClean="0"/>
              <a:t>interessieren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es </a:t>
            </a:r>
            <a:r>
              <a:rPr lang="nl-NL" dirty="0" err="1" smtClean="0"/>
              <a:t>gibt</a:t>
            </a:r>
            <a:r>
              <a:rPr lang="nl-NL" dirty="0" smtClean="0"/>
              <a:t>                 altijd 4</a:t>
            </a:r>
            <a:r>
              <a:rPr lang="nl-NL" baseline="30000" dirty="0" smtClean="0"/>
              <a:t>e</a:t>
            </a:r>
            <a:r>
              <a:rPr lang="nl-NL" dirty="0" smtClean="0"/>
              <a:t> naamval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4347876" y="3376702"/>
            <a:ext cx="4023983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na   </a:t>
            </a:r>
            <a:r>
              <a:rPr lang="nl-NL" dirty="0" err="1"/>
              <a:t>b</a:t>
            </a:r>
            <a:r>
              <a:rPr lang="nl-NL" dirty="0" err="1" smtClean="0"/>
              <a:t>egegnen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 danken</a:t>
            </a:r>
          </a:p>
          <a:p>
            <a:r>
              <a:rPr lang="nl-NL" dirty="0"/>
              <a:t> </a:t>
            </a:r>
            <a:r>
              <a:rPr lang="nl-NL" dirty="0" smtClean="0"/>
              <a:t>       </a:t>
            </a:r>
            <a:r>
              <a:rPr lang="nl-NL" dirty="0" err="1" smtClean="0"/>
              <a:t>folgen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 </a:t>
            </a:r>
            <a:r>
              <a:rPr lang="nl-NL" dirty="0" err="1" smtClean="0"/>
              <a:t>gefallen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 </a:t>
            </a:r>
            <a:r>
              <a:rPr lang="nl-NL" dirty="0" err="1" smtClean="0"/>
              <a:t>geh</a:t>
            </a:r>
            <a:r>
              <a:rPr lang="nl-NL" dirty="0" err="1" smtClean="0"/>
              <a:t>ören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 </a:t>
            </a:r>
            <a:r>
              <a:rPr lang="nl-NL" dirty="0" err="1" smtClean="0"/>
              <a:t>gratulieren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 </a:t>
            </a:r>
            <a:r>
              <a:rPr lang="nl-NL" dirty="0" err="1" smtClean="0"/>
              <a:t>helfen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 </a:t>
            </a:r>
            <a:r>
              <a:rPr lang="nl-NL" dirty="0" err="1" smtClean="0"/>
              <a:t>kondolieren</a:t>
            </a:r>
            <a:r>
              <a:rPr lang="nl-NL" dirty="0" smtClean="0"/>
              <a:t>              altijd 3</a:t>
            </a:r>
            <a:r>
              <a:rPr lang="nl-NL" baseline="30000" dirty="0" smtClean="0"/>
              <a:t>e</a:t>
            </a:r>
            <a:r>
              <a:rPr lang="nl-NL" dirty="0" smtClean="0"/>
              <a:t> naamval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5812118" y="612588"/>
            <a:ext cx="3147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H</a:t>
            </a:r>
            <a:r>
              <a:rPr lang="nl-NL" dirty="0" err="1" smtClean="0"/>
              <a:t>ast</a:t>
            </a:r>
            <a:r>
              <a:rPr lang="nl-NL" dirty="0" smtClean="0"/>
              <a:t> du deinen </a:t>
            </a:r>
            <a:r>
              <a:rPr lang="nl-NL" dirty="0" err="1" smtClean="0"/>
              <a:t>Freund</a:t>
            </a:r>
            <a:r>
              <a:rPr lang="nl-NL" dirty="0" smtClean="0"/>
              <a:t> </a:t>
            </a:r>
            <a:r>
              <a:rPr lang="nl-NL" dirty="0" err="1" smtClean="0"/>
              <a:t>gefragt</a:t>
            </a:r>
            <a:r>
              <a:rPr lang="nl-NL" dirty="0" smtClean="0"/>
              <a:t>?</a:t>
            </a:r>
          </a:p>
          <a:p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ihn</a:t>
            </a:r>
            <a:r>
              <a:rPr lang="nl-NL" dirty="0" smtClean="0"/>
              <a:t> gebeten....</a:t>
            </a:r>
          </a:p>
          <a:p>
            <a:r>
              <a:rPr lang="nl-NL" dirty="0" smtClean="0"/>
              <a:t>Es </a:t>
            </a:r>
            <a:r>
              <a:rPr lang="nl-NL" dirty="0" err="1" smtClean="0"/>
              <a:t>gibt</a:t>
            </a:r>
            <a:r>
              <a:rPr lang="nl-NL" dirty="0" smtClean="0"/>
              <a:t> hier </a:t>
            </a:r>
            <a:r>
              <a:rPr lang="nl-NL" dirty="0" err="1" smtClean="0"/>
              <a:t>einen</a:t>
            </a:r>
            <a:r>
              <a:rPr lang="nl-NL" dirty="0" smtClean="0"/>
              <a:t> Supermarkt.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43647" y="4049059"/>
            <a:ext cx="36454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danke</a:t>
            </a:r>
            <a:r>
              <a:rPr lang="nl-NL" dirty="0" smtClean="0"/>
              <a:t> dir...</a:t>
            </a:r>
          </a:p>
          <a:p>
            <a:r>
              <a:rPr lang="nl-NL" dirty="0" smtClean="0"/>
              <a:t>Er hat </a:t>
            </a:r>
            <a:r>
              <a:rPr lang="nl-NL" dirty="0" err="1" smtClean="0"/>
              <a:t>mir</a:t>
            </a:r>
            <a:r>
              <a:rPr lang="nl-NL" dirty="0" smtClean="0"/>
              <a:t> </a:t>
            </a:r>
            <a:r>
              <a:rPr lang="nl-NL" dirty="0" err="1" smtClean="0"/>
              <a:t>zum</a:t>
            </a:r>
            <a:r>
              <a:rPr lang="nl-NL" dirty="0" smtClean="0"/>
              <a:t> </a:t>
            </a:r>
            <a:r>
              <a:rPr lang="nl-NL" dirty="0" err="1" smtClean="0"/>
              <a:t>Geburtstag</a:t>
            </a:r>
            <a:r>
              <a:rPr lang="nl-NL" dirty="0"/>
              <a:t> </a:t>
            </a:r>
            <a:r>
              <a:rPr lang="nl-NL" dirty="0" err="1" smtClean="0"/>
              <a:t>gratuliert</a:t>
            </a:r>
            <a:r>
              <a:rPr lang="nl-NL" dirty="0" smtClean="0"/>
              <a:t>.</a:t>
            </a:r>
          </a:p>
          <a:p>
            <a:r>
              <a:rPr lang="nl-NL" dirty="0" smtClean="0"/>
              <a:t>Es hat </a:t>
            </a:r>
            <a:r>
              <a:rPr lang="nl-NL" dirty="0" err="1" smtClean="0"/>
              <a:t>meinen</a:t>
            </a:r>
            <a:r>
              <a:rPr lang="nl-NL" dirty="0" smtClean="0"/>
              <a:t> </a:t>
            </a:r>
            <a:r>
              <a:rPr lang="nl-NL" dirty="0" err="1" smtClean="0"/>
              <a:t>Eltern</a:t>
            </a:r>
            <a:r>
              <a:rPr lang="nl-NL" dirty="0" smtClean="0"/>
              <a:t> gut </a:t>
            </a:r>
            <a:r>
              <a:rPr lang="nl-NL" dirty="0" err="1" smtClean="0"/>
              <a:t>gefallen</a:t>
            </a:r>
            <a:r>
              <a:rPr lang="nl-NL" dirty="0" smtClean="0"/>
              <a:t>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6102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700424"/>
              </p:ext>
            </p:extLst>
          </p:nvPr>
        </p:nvGraphicFramePr>
        <p:xfrm>
          <a:off x="234685" y="1258943"/>
          <a:ext cx="8600430" cy="345168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927082"/>
                <a:gridCol w="793004"/>
                <a:gridCol w="860043"/>
                <a:gridCol w="860043"/>
                <a:gridCol w="860043"/>
                <a:gridCol w="860043"/>
                <a:gridCol w="860043"/>
                <a:gridCol w="860043"/>
                <a:gridCol w="860043"/>
                <a:gridCol w="860043"/>
              </a:tblGrid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err="1" smtClean="0"/>
                        <a:t>Ond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Hij</a:t>
                      </a:r>
                    </a:p>
                    <a:p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du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er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es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wir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ihr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sie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Sie</a:t>
                      </a:r>
                      <a:endParaRPr lang="de-DE" sz="2000" noProof="0"/>
                    </a:p>
                  </a:txBody>
                  <a:tcPr anchor="ctr"/>
                </a:tc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err="1" smtClean="0"/>
                        <a:t>Meew</a:t>
                      </a:r>
                      <a:endParaRPr lang="nl-NL" sz="1400" dirty="0" smtClean="0"/>
                    </a:p>
                    <a:p>
                      <a:r>
                        <a:rPr lang="nl-NL" sz="1400" dirty="0" err="1" smtClean="0"/>
                        <a:t>vw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aan</a:t>
                      </a:r>
                      <a:r>
                        <a:rPr lang="nl-NL" sz="1800" baseline="0" dirty="0" smtClean="0"/>
                        <a:t> - </a:t>
                      </a:r>
                      <a:r>
                        <a:rPr lang="nl-NL" sz="1800" dirty="0" smtClean="0"/>
                        <a:t>voor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mir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dir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ihm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ihm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uns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euch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ihnen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Ihnen</a:t>
                      </a:r>
                      <a:endParaRPr lang="de-DE" sz="2000" noProof="0" dirty="0"/>
                    </a:p>
                  </a:txBody>
                  <a:tcPr anchor="ctr"/>
                </a:tc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smtClean="0"/>
                        <a:t>Lijd </a:t>
                      </a:r>
                      <a:r>
                        <a:rPr lang="nl-NL" sz="1400" dirty="0" err="1" smtClean="0"/>
                        <a:t>vw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Hem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mich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dich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ihn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uns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euch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966341" y="362814"/>
            <a:ext cx="7249851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400" b="1" dirty="0" smtClean="0"/>
              <a:t>Persoonlijke voornaamwoorden in de  1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3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4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Naamval</a:t>
            </a:r>
            <a:endParaRPr lang="nl-NL" sz="24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966341" y="4972292"/>
            <a:ext cx="5769841" cy="174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gebe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ihr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einen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Kuss</a:t>
            </a:r>
            <a:r>
              <a:rPr lang="nl-NL" dirty="0" smtClean="0">
                <a:solidFill>
                  <a:srgbClr val="0000FF"/>
                </a:solidFill>
              </a:rPr>
              <a:t>         -    aan haar (aan-hem-vorm +3)     </a:t>
            </a:r>
          </a:p>
          <a:p>
            <a:pPr>
              <a:lnSpc>
                <a:spcPct val="120000"/>
              </a:lnSpc>
            </a:pPr>
            <a:r>
              <a:rPr lang="nl-NL" dirty="0" smtClean="0">
                <a:solidFill>
                  <a:srgbClr val="0000FF"/>
                </a:solidFill>
              </a:rPr>
              <a:t>Er </a:t>
            </a:r>
            <a:r>
              <a:rPr lang="nl-NL" dirty="0" err="1" smtClean="0">
                <a:solidFill>
                  <a:srgbClr val="0000FF"/>
                </a:solidFill>
              </a:rPr>
              <a:t>sieht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mich</a:t>
            </a:r>
            <a:r>
              <a:rPr lang="nl-NL" dirty="0" smtClean="0">
                <a:solidFill>
                  <a:srgbClr val="0000FF"/>
                </a:solidFill>
              </a:rPr>
              <a:t>                            -   mij (hem-vorm +4)</a:t>
            </a:r>
          </a:p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sehe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euch</a:t>
            </a:r>
            <a:r>
              <a:rPr lang="nl-NL" dirty="0" smtClean="0">
                <a:solidFill>
                  <a:srgbClr val="0000FF"/>
                </a:solidFill>
              </a:rPr>
              <a:t>                           -   jullie (hem-vorm+4)</a:t>
            </a:r>
          </a:p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gebe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ihm</a:t>
            </a:r>
            <a:r>
              <a:rPr lang="nl-NL" dirty="0" smtClean="0">
                <a:solidFill>
                  <a:srgbClr val="0000FF"/>
                </a:solidFill>
              </a:rPr>
              <a:t>                             -   ik geef hem     (aan hem +3)</a:t>
            </a:r>
          </a:p>
          <a:p>
            <a:pPr>
              <a:lnSpc>
                <a:spcPct val="120000"/>
              </a:lnSpc>
            </a:pPr>
            <a:r>
              <a:rPr lang="nl-NL" dirty="0" err="1">
                <a:solidFill>
                  <a:srgbClr val="0000FF"/>
                </a:solidFill>
              </a:rPr>
              <a:t>I</a:t>
            </a:r>
            <a:r>
              <a:rPr lang="nl-NL" dirty="0" err="1" smtClean="0">
                <a:solidFill>
                  <a:srgbClr val="0000FF"/>
                </a:solidFill>
              </a:rPr>
              <a:t>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sehe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ihn</a:t>
            </a:r>
            <a:r>
              <a:rPr lang="nl-NL" smtClean="0">
                <a:solidFill>
                  <a:srgbClr val="0000FF"/>
                </a:solidFill>
              </a:rPr>
              <a:t>                               -   </a:t>
            </a:r>
            <a:r>
              <a:rPr lang="nl-NL" dirty="0" smtClean="0">
                <a:solidFill>
                  <a:srgbClr val="0000FF"/>
                </a:solidFill>
              </a:rPr>
              <a:t>ik zie hem   (hem-vorm+4)</a:t>
            </a:r>
          </a:p>
        </p:txBody>
      </p:sp>
    </p:spTree>
    <p:extLst>
      <p:ext uri="{BB962C8B-B14F-4D97-AF65-F5344CB8AC3E}">
        <p14:creationId xmlns:p14="http://schemas.microsoft.com/office/powerpoint/2010/main" val="2885298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Aangepast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2686</Words>
  <Application>Microsoft Macintosh PowerPoint</Application>
  <PresentationFormat>Diavoorstelling (4:3)</PresentationFormat>
  <Paragraphs>836</Paragraphs>
  <Slides>31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2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76</cp:revision>
  <dcterms:created xsi:type="dcterms:W3CDTF">2015-09-13T13:39:57Z</dcterms:created>
  <dcterms:modified xsi:type="dcterms:W3CDTF">2018-04-04T12:48:08Z</dcterms:modified>
</cp:coreProperties>
</file>