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5" r:id="rId8"/>
    <p:sldId id="264" r:id="rId9"/>
    <p:sldId id="283" r:id="rId10"/>
    <p:sldId id="266" r:id="rId11"/>
    <p:sldId id="267" r:id="rId12"/>
    <p:sldId id="268" r:id="rId13"/>
    <p:sldId id="272" r:id="rId14"/>
    <p:sldId id="273" r:id="rId15"/>
    <p:sldId id="274" r:id="rId16"/>
    <p:sldId id="275" r:id="rId17"/>
    <p:sldId id="269" r:id="rId18"/>
    <p:sldId id="270" r:id="rId19"/>
    <p:sldId id="278" r:id="rId20"/>
    <p:sldId id="282" r:id="rId21"/>
    <p:sldId id="280" r:id="rId22"/>
    <p:sldId id="279" r:id="rId23"/>
    <p:sldId id="284" r:id="rId24"/>
    <p:sldId id="287" r:id="rId25"/>
    <p:sldId id="290" r:id="rId26"/>
    <p:sldId id="291" r:id="rId27"/>
    <p:sldId id="289" r:id="rId28"/>
    <p:sldId id="285" r:id="rId29"/>
    <p:sldId id="292" r:id="rId30"/>
    <p:sldId id="293" r:id="rId31"/>
    <p:sldId id="294" r:id="rId32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Stijl, gemiddeld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99424" autoAdjust="0"/>
  </p:normalViewPr>
  <p:slideViewPr>
    <p:cSldViewPr snapToGrid="0" snapToObjects="1">
      <p:cViewPr varScale="1">
        <p:scale>
          <a:sx n="113" d="100"/>
          <a:sy n="113" d="100"/>
        </p:scale>
        <p:origin x="14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668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90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037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642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344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82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03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998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13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610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211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EEE6-CB7B-3C4E-B01F-D1BA7752C7EC}" type="datetimeFigureOut">
              <a:rPr lang="nl-NL" smtClean="0"/>
              <a:t>17-10-20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21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/>
              <a:t>Voorzetsels, met altijd de 4</a:t>
            </a:r>
            <a:r>
              <a:rPr lang="nl-NL" sz="2400" b="1" spc="300" baseline="30000" dirty="0"/>
              <a:t>e</a:t>
            </a:r>
            <a:r>
              <a:rPr lang="nl-NL" sz="2400" b="1" spc="300" dirty="0"/>
              <a:t> naamval      131TB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050289"/>
              </p:ext>
            </p:extLst>
          </p:nvPr>
        </p:nvGraphicFramePr>
        <p:xfrm>
          <a:off x="423348" y="1272478"/>
          <a:ext cx="8155671" cy="741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20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7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42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durch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für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ohne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um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gegen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err="1"/>
                        <a:t>entlang</a:t>
                      </a:r>
                      <a:r>
                        <a:rPr lang="nl-NL" dirty="0"/>
                        <a:t>*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tegen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langs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07029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74837" y="6488668"/>
            <a:ext cx="358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Ook HIJ/HEM regel  voor 4</a:t>
            </a:r>
            <a:r>
              <a:rPr lang="nl-NL" baseline="30000" dirty="0"/>
              <a:t>e</a:t>
            </a:r>
            <a:r>
              <a:rPr lang="nl-NL" dirty="0"/>
              <a:t> naamval</a:t>
            </a:r>
          </a:p>
        </p:txBody>
      </p:sp>
    </p:spTree>
    <p:extLst>
      <p:ext uri="{BB962C8B-B14F-4D97-AF65-F5344CB8AC3E}">
        <p14:creationId xmlns:p14="http://schemas.microsoft.com/office/powerpoint/2010/main" val="384515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/>
              <a:t>Voorzetsels, met altijd de 3</a:t>
            </a:r>
            <a:r>
              <a:rPr lang="nl-NL" sz="2400" b="1" spc="300" baseline="30000" dirty="0"/>
              <a:t>e</a:t>
            </a:r>
            <a:r>
              <a:rPr lang="nl-NL" sz="2400" b="1" spc="300" dirty="0"/>
              <a:t> naamval      130TB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14283"/>
              </p:ext>
            </p:extLst>
          </p:nvPr>
        </p:nvGraphicFramePr>
        <p:xfrm>
          <a:off x="423348" y="1272478"/>
          <a:ext cx="8155671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20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7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42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mit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nach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seit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von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zu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außer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aus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 err="1">
                          <a:solidFill>
                            <a:srgbClr val="FF0000"/>
                          </a:solidFill>
                        </a:rPr>
                        <a:t>entlang</a:t>
                      </a:r>
                      <a:r>
                        <a:rPr lang="nl-NL" i="0" dirty="0"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na</a:t>
                      </a:r>
                    </a:p>
                    <a:p>
                      <a:r>
                        <a:rPr lang="nl-NL" dirty="0"/>
                        <a:t>naar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van</a:t>
                      </a:r>
                    </a:p>
                    <a:p>
                      <a:r>
                        <a:rPr lang="nl-NL" dirty="0"/>
                        <a:t>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naar</a:t>
                      </a:r>
                    </a:p>
                    <a:p>
                      <a:r>
                        <a:rPr lang="nl-NL" dirty="0"/>
                        <a:t>bij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>
                          <a:solidFill>
                            <a:srgbClr val="FF0000"/>
                          </a:solidFill>
                        </a:rPr>
                        <a:t>langs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25378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5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kstvak 10"/>
          <p:cNvSpPr txBox="1"/>
          <p:nvPr/>
        </p:nvSpPr>
        <p:spPr>
          <a:xfrm>
            <a:off x="597667" y="6338126"/>
            <a:ext cx="3706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Ook AAN-HEM regel  voor 3</a:t>
            </a:r>
            <a:r>
              <a:rPr lang="nl-NL" baseline="30000" dirty="0"/>
              <a:t>e</a:t>
            </a:r>
            <a:r>
              <a:rPr lang="nl-NL" dirty="0"/>
              <a:t> naamval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565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762843"/>
              </p:ext>
            </p:extLst>
          </p:nvPr>
        </p:nvGraphicFramePr>
        <p:xfrm>
          <a:off x="374061" y="255471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 hem)</a:t>
                      </a:r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36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60313" y="235652"/>
            <a:ext cx="697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/>
              <a:t>Keuzevoorzetsel 3</a:t>
            </a:r>
            <a:r>
              <a:rPr lang="nl-NL" sz="2400" b="1" spc="300" baseline="30000" dirty="0"/>
              <a:t>e</a:t>
            </a:r>
            <a:r>
              <a:rPr lang="nl-NL" sz="2400" b="1" spc="300" dirty="0"/>
              <a:t>/4</a:t>
            </a:r>
            <a:r>
              <a:rPr lang="nl-NL" sz="2400" b="1" spc="300" baseline="30000" dirty="0"/>
              <a:t>e</a:t>
            </a:r>
            <a:r>
              <a:rPr lang="nl-NL" sz="2400" b="1" spc="300" dirty="0"/>
              <a:t> naamval      131TB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560313" y="10957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288505"/>
              </p:ext>
            </p:extLst>
          </p:nvPr>
        </p:nvGraphicFramePr>
        <p:xfrm>
          <a:off x="423348" y="822498"/>
          <a:ext cx="8155671" cy="12852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09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91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0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7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42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an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auf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hinter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neben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über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unter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vor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 err="1">
                          <a:solidFill>
                            <a:schemeClr val="tx1"/>
                          </a:solidFill>
                        </a:rPr>
                        <a:t>zwischen</a:t>
                      </a:r>
                      <a:endParaRPr lang="nl-NL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aan</a:t>
                      </a:r>
                    </a:p>
                    <a:p>
                      <a:r>
                        <a:rPr lang="nl-NL" dirty="0"/>
                        <a:t>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naast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</a:t>
                      </a:r>
                    </a:p>
                    <a:p>
                      <a:r>
                        <a:rPr lang="nl-NL" dirty="0"/>
                        <a:t>naar</a:t>
                      </a:r>
                    </a:p>
                    <a:p>
                      <a:r>
                        <a:rPr lang="nl-NL" dirty="0"/>
                        <a:t>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over</a:t>
                      </a:r>
                    </a:p>
                    <a:p>
                      <a:r>
                        <a:rPr lang="nl-NL" dirty="0"/>
                        <a:t>boven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>
                          <a:solidFill>
                            <a:srgbClr val="000000"/>
                          </a:solidFill>
                        </a:rPr>
                        <a:t>tussen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10508" y="2629511"/>
            <a:ext cx="1444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Stilstand = 3</a:t>
            </a:r>
            <a:r>
              <a:rPr lang="nl-NL" baseline="30000" dirty="0"/>
              <a:t>e</a:t>
            </a:r>
            <a:endParaRPr lang="nl-NL" dirty="0"/>
          </a:p>
          <a:p>
            <a:r>
              <a:rPr lang="nl-NL"/>
              <a:t>(wo</a:t>
            </a:r>
            <a:r>
              <a:rPr lang="nl-NL" dirty="0"/>
              <a:t>, </a:t>
            </a:r>
            <a:r>
              <a:rPr lang="nl-NL" dirty="0" err="1"/>
              <a:t>wann</a:t>
            </a:r>
            <a:r>
              <a:rPr lang="nl-NL" dirty="0"/>
              <a:t>) 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73153" y="33869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270217"/>
              </p:ext>
            </p:extLst>
          </p:nvPr>
        </p:nvGraphicFramePr>
        <p:xfrm>
          <a:off x="374061" y="3648676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Tekstvak 11"/>
          <p:cNvSpPr txBox="1"/>
          <p:nvPr/>
        </p:nvSpPr>
        <p:spPr>
          <a:xfrm>
            <a:off x="5391458" y="2629511"/>
            <a:ext cx="1547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Beweging = 4</a:t>
            </a:r>
            <a:r>
              <a:rPr lang="nl-NL" baseline="30000" dirty="0"/>
              <a:t>e</a:t>
            </a:r>
            <a:endParaRPr lang="nl-NL" dirty="0"/>
          </a:p>
          <a:p>
            <a:r>
              <a:rPr lang="nl-NL" dirty="0"/>
              <a:t>(</a:t>
            </a:r>
            <a:r>
              <a:rPr lang="nl-NL" dirty="0" err="1"/>
              <a:t>wohin</a:t>
            </a:r>
            <a:r>
              <a:rPr lang="nl-NL" dirty="0"/>
              <a:t>)</a:t>
            </a:r>
          </a:p>
        </p:txBody>
      </p:sp>
      <p:sp>
        <p:nvSpPr>
          <p:cNvPr id="13" name="Pijl links 12"/>
          <p:cNvSpPr/>
          <p:nvPr/>
        </p:nvSpPr>
        <p:spPr>
          <a:xfrm>
            <a:off x="7435638" y="2564019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ing 13"/>
          <p:cNvSpPr/>
          <p:nvPr/>
        </p:nvSpPr>
        <p:spPr>
          <a:xfrm>
            <a:off x="2340864" y="2467177"/>
            <a:ext cx="914400" cy="914400"/>
          </a:xfrm>
          <a:prstGeom prst="don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4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46695" y="759578"/>
            <a:ext cx="7095249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/>
              <a:t>Als niet te bepalen bij     </a:t>
            </a:r>
            <a:r>
              <a:rPr lang="nl-NL" b="1" dirty="0" err="1"/>
              <a:t>auf</a:t>
            </a:r>
            <a:r>
              <a:rPr lang="nl-NL" b="1" dirty="0"/>
              <a:t>  </a:t>
            </a:r>
            <a:r>
              <a:rPr lang="nl-NL" dirty="0"/>
              <a:t>  en      </a:t>
            </a:r>
            <a:r>
              <a:rPr lang="nl-NL" b="1" dirty="0" err="1"/>
              <a:t>über</a:t>
            </a:r>
            <a:r>
              <a:rPr lang="nl-NL" dirty="0"/>
              <a:t>       of    stilstand of beweging </a:t>
            </a:r>
            <a:r>
              <a:rPr lang="nl-NL" dirty="0">
                <a:sym typeface="Wingdings"/>
              </a:rPr>
              <a:t></a:t>
            </a:r>
          </a:p>
          <a:p>
            <a:r>
              <a:rPr lang="nl-NL" dirty="0">
                <a:sym typeface="Wingdings"/>
              </a:rPr>
              <a:t>Altijd 4</a:t>
            </a:r>
            <a:r>
              <a:rPr lang="nl-NL" baseline="30000" dirty="0">
                <a:sym typeface="Wingdings"/>
              </a:rPr>
              <a:t>e</a:t>
            </a:r>
            <a:r>
              <a:rPr lang="nl-NL" dirty="0">
                <a:sym typeface="Wingdings"/>
              </a:rPr>
              <a:t> naamval</a:t>
            </a:r>
          </a:p>
          <a:p>
            <a:endParaRPr lang="nl-NL" dirty="0">
              <a:sym typeface="Wingdings"/>
            </a:endParaRPr>
          </a:p>
          <a:p>
            <a:endParaRPr lang="nl-NL" dirty="0">
              <a:sym typeface="Wingdings"/>
            </a:endParaRPr>
          </a:p>
          <a:p>
            <a:r>
              <a:rPr lang="nl-NL" dirty="0">
                <a:sym typeface="Wingdings"/>
              </a:rPr>
              <a:t>Als niet te bepalen bij de andere 3/4 voorzetsels, dan      altijd   3</a:t>
            </a:r>
            <a:r>
              <a:rPr lang="nl-NL" baseline="30000" dirty="0">
                <a:sym typeface="Wingdings"/>
              </a:rPr>
              <a:t>e</a:t>
            </a:r>
            <a:r>
              <a:rPr lang="nl-NL" dirty="0">
                <a:sym typeface="Wingdings"/>
              </a:rPr>
              <a:t> naamval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908953" y="3237549"/>
            <a:ext cx="4231334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err="1"/>
              <a:t>Entlang</a:t>
            </a:r>
            <a:r>
              <a:rPr lang="nl-NL" dirty="0"/>
              <a:t>:</a:t>
            </a:r>
          </a:p>
          <a:p>
            <a:endParaRPr lang="nl-NL" dirty="0"/>
          </a:p>
          <a:p>
            <a:r>
              <a:rPr lang="nl-NL" dirty="0" err="1"/>
              <a:t>Entlang</a:t>
            </a:r>
            <a:r>
              <a:rPr lang="nl-NL" dirty="0"/>
              <a:t> </a:t>
            </a:r>
            <a:r>
              <a:rPr lang="nl-NL" dirty="0" err="1"/>
              <a:t>dem</a:t>
            </a:r>
            <a:r>
              <a:rPr lang="nl-NL" dirty="0"/>
              <a:t> </a:t>
            </a:r>
            <a:r>
              <a:rPr lang="nl-NL" dirty="0" err="1"/>
              <a:t>Kanal</a:t>
            </a:r>
            <a:r>
              <a:rPr lang="nl-NL" dirty="0"/>
              <a:t> </a:t>
            </a:r>
            <a:r>
              <a:rPr lang="nl-NL" dirty="0" err="1"/>
              <a:t>stehen</a:t>
            </a:r>
            <a:r>
              <a:rPr lang="nl-NL" dirty="0"/>
              <a:t> </a:t>
            </a:r>
            <a:r>
              <a:rPr lang="nl-NL" dirty="0" err="1"/>
              <a:t>alte</a:t>
            </a:r>
            <a:r>
              <a:rPr lang="nl-NL" dirty="0"/>
              <a:t> </a:t>
            </a:r>
            <a:r>
              <a:rPr lang="nl-NL" dirty="0" err="1"/>
              <a:t>Bäume</a:t>
            </a:r>
            <a:r>
              <a:rPr lang="nl-NL" dirty="0"/>
              <a:t>     +3</a:t>
            </a:r>
          </a:p>
          <a:p>
            <a:endParaRPr lang="nl-NL" dirty="0"/>
          </a:p>
          <a:p>
            <a:r>
              <a:rPr lang="nl-NL" dirty="0"/>
              <a:t>Den </a:t>
            </a:r>
            <a:r>
              <a:rPr lang="nl-NL" dirty="0" err="1"/>
              <a:t>Kanal</a:t>
            </a:r>
            <a:r>
              <a:rPr lang="nl-NL" dirty="0"/>
              <a:t> </a:t>
            </a:r>
            <a:r>
              <a:rPr lang="nl-NL" dirty="0" err="1"/>
              <a:t>entlang</a:t>
            </a:r>
            <a:r>
              <a:rPr lang="nl-NL" dirty="0"/>
              <a:t> </a:t>
            </a:r>
            <a:r>
              <a:rPr lang="nl-NL" dirty="0" err="1"/>
              <a:t>stehen</a:t>
            </a:r>
            <a:r>
              <a:rPr lang="nl-NL" dirty="0"/>
              <a:t> </a:t>
            </a:r>
            <a:r>
              <a:rPr lang="nl-NL" dirty="0" err="1"/>
              <a:t>alte</a:t>
            </a:r>
            <a:r>
              <a:rPr lang="nl-NL" dirty="0"/>
              <a:t> </a:t>
            </a:r>
            <a:r>
              <a:rPr lang="nl-NL" dirty="0" err="1"/>
              <a:t>Bäume</a:t>
            </a:r>
            <a:r>
              <a:rPr lang="nl-NL" dirty="0"/>
              <a:t>     +4</a:t>
            </a:r>
          </a:p>
        </p:txBody>
      </p:sp>
    </p:spTree>
    <p:extLst>
      <p:ext uri="{BB962C8B-B14F-4D97-AF65-F5344CB8AC3E}">
        <p14:creationId xmlns:p14="http://schemas.microsoft.com/office/powerpoint/2010/main" val="14538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848273" y="859196"/>
            <a:ext cx="1223412" cy="51275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/>
              <a:t>+3 / +4</a:t>
            </a:r>
          </a:p>
          <a:p>
            <a:pPr>
              <a:lnSpc>
                <a:spcPct val="140000"/>
              </a:lnSpc>
            </a:pPr>
            <a:endParaRPr lang="nl-NL" sz="1400" b="1" dirty="0"/>
          </a:p>
          <a:p>
            <a:pPr>
              <a:lnSpc>
                <a:spcPct val="140000"/>
              </a:lnSpc>
            </a:pPr>
            <a:r>
              <a:rPr lang="nl-NL" dirty="0" err="1"/>
              <a:t>an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auf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hinter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neben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/>
              <a:t>in</a:t>
            </a:r>
          </a:p>
          <a:p>
            <a:pPr>
              <a:lnSpc>
                <a:spcPct val="140000"/>
              </a:lnSpc>
            </a:pPr>
            <a:r>
              <a:rPr lang="tr-TR" dirty="0"/>
              <a:t>ü</a:t>
            </a:r>
            <a:r>
              <a:rPr lang="nl-NL" dirty="0" err="1"/>
              <a:t>ber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unter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vor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zwischen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133078" y="1133142"/>
            <a:ext cx="736099" cy="473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/>
              <a:t>+3</a:t>
            </a:r>
          </a:p>
          <a:p>
            <a:pPr>
              <a:lnSpc>
                <a:spcPct val="140000"/>
              </a:lnSpc>
            </a:pPr>
            <a:endParaRPr lang="nl-NL" sz="1200" b="1" dirty="0"/>
          </a:p>
          <a:p>
            <a:pPr>
              <a:lnSpc>
                <a:spcPct val="140000"/>
              </a:lnSpc>
            </a:pPr>
            <a:r>
              <a:rPr lang="nl-NL" dirty="0" err="1"/>
              <a:t>mit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nach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/>
              <a:t>bei </a:t>
            </a:r>
          </a:p>
          <a:p>
            <a:pPr>
              <a:lnSpc>
                <a:spcPct val="140000"/>
              </a:lnSpc>
            </a:pPr>
            <a:r>
              <a:rPr lang="nl-NL" dirty="0" err="1"/>
              <a:t>seit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von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zu</a:t>
            </a:r>
            <a:r>
              <a:rPr lang="nl-NL" dirty="0"/>
              <a:t> </a:t>
            </a:r>
          </a:p>
          <a:p>
            <a:pPr>
              <a:lnSpc>
                <a:spcPct val="140000"/>
              </a:lnSpc>
            </a:pPr>
            <a:r>
              <a:rPr lang="nl-NL" dirty="0" err="1"/>
              <a:t>außer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aus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3760325" y="1245211"/>
            <a:ext cx="891590" cy="38533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800" b="1" dirty="0"/>
              <a:t>+4</a:t>
            </a:r>
          </a:p>
          <a:p>
            <a:endParaRPr lang="nl-NL" sz="1400" b="1" dirty="0"/>
          </a:p>
          <a:p>
            <a:pPr>
              <a:lnSpc>
                <a:spcPct val="140000"/>
              </a:lnSpc>
            </a:pPr>
            <a:r>
              <a:rPr lang="nl-NL" dirty="0" err="1"/>
              <a:t>durch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für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ohne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um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/>
              <a:t>bis</a:t>
            </a:r>
          </a:p>
          <a:p>
            <a:pPr>
              <a:lnSpc>
                <a:spcPct val="140000"/>
              </a:lnSpc>
            </a:pPr>
            <a:r>
              <a:rPr lang="nl-NL" dirty="0" err="1"/>
              <a:t>gegen</a:t>
            </a:r>
            <a:endParaRPr lang="nl-NL" dirty="0"/>
          </a:p>
          <a:p>
            <a:pPr>
              <a:lnSpc>
                <a:spcPct val="140000"/>
              </a:lnSpc>
            </a:pP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entlang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809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756922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538794" y="233569"/>
            <a:ext cx="7979783" cy="12157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/>
              <a:t>Als niet te bepalen bij     </a:t>
            </a:r>
            <a:r>
              <a:rPr lang="nl-NL" b="1" dirty="0" err="1"/>
              <a:t>auf</a:t>
            </a:r>
            <a:r>
              <a:rPr lang="nl-NL" b="1" dirty="0"/>
              <a:t>  </a:t>
            </a:r>
            <a:r>
              <a:rPr lang="nl-NL" dirty="0"/>
              <a:t>  en      </a:t>
            </a:r>
            <a:r>
              <a:rPr lang="nl-NL" b="1" dirty="0" err="1"/>
              <a:t>über</a:t>
            </a:r>
            <a:r>
              <a:rPr lang="nl-NL" dirty="0"/>
              <a:t>       of    stilstand of beweging </a:t>
            </a:r>
            <a:r>
              <a:rPr lang="nl-NL" dirty="0">
                <a:sym typeface="Wingdings"/>
              </a:rPr>
              <a:t></a:t>
            </a:r>
          </a:p>
          <a:p>
            <a:r>
              <a:rPr lang="nl-NL" dirty="0">
                <a:sym typeface="Wingdings"/>
              </a:rPr>
              <a:t>Altijd 4</a:t>
            </a:r>
            <a:r>
              <a:rPr lang="nl-NL" baseline="30000" dirty="0">
                <a:sym typeface="Wingdings"/>
              </a:rPr>
              <a:t>e</a:t>
            </a:r>
            <a:r>
              <a:rPr lang="nl-NL" dirty="0">
                <a:sym typeface="Wingdings"/>
              </a:rPr>
              <a:t> naamval</a:t>
            </a:r>
          </a:p>
          <a:p>
            <a:endParaRPr lang="nl-NL" sz="1000" dirty="0">
              <a:sym typeface="Wingdings"/>
            </a:endParaRPr>
          </a:p>
          <a:p>
            <a:endParaRPr lang="nl-NL" sz="700" dirty="0">
              <a:sym typeface="Wingdings"/>
            </a:endParaRPr>
          </a:p>
          <a:p>
            <a:r>
              <a:rPr lang="nl-NL" dirty="0">
                <a:sym typeface="Wingdings"/>
              </a:rPr>
              <a:t>Als niet te bepalen bij de andere 3/4 voorzetsels, dan      altijd   3</a:t>
            </a:r>
            <a:r>
              <a:rPr lang="nl-NL" baseline="30000" dirty="0">
                <a:sym typeface="Wingdings"/>
              </a:rPr>
              <a:t>e</a:t>
            </a:r>
            <a:r>
              <a:rPr lang="nl-NL" dirty="0">
                <a:sym typeface="Wingdings"/>
              </a:rPr>
              <a:t> naamval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538794" y="1731737"/>
            <a:ext cx="4524608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Voorbeelden: van bovenstaande regel:</a:t>
            </a:r>
          </a:p>
          <a:p>
            <a:endParaRPr lang="nl-NL" dirty="0"/>
          </a:p>
          <a:p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bekomme</a:t>
            </a:r>
            <a:r>
              <a:rPr lang="nl-NL" dirty="0"/>
              <a:t> </a:t>
            </a:r>
            <a:r>
              <a:rPr lang="nl-NL" b="1" dirty="0" err="1"/>
              <a:t>an</a:t>
            </a:r>
            <a:r>
              <a:rPr lang="nl-NL" b="1" dirty="0"/>
              <a:t> </a:t>
            </a:r>
            <a:r>
              <a:rPr lang="nl-NL" b="1" dirty="0" err="1"/>
              <a:t>einem</a:t>
            </a:r>
            <a:r>
              <a:rPr lang="nl-NL" b="1" dirty="0"/>
              <a:t> </a:t>
            </a:r>
            <a:r>
              <a:rPr lang="nl-NL" b="1" dirty="0" err="1"/>
              <a:t>Mittwoch</a:t>
            </a:r>
            <a:r>
              <a:rPr lang="nl-NL" b="1" dirty="0"/>
              <a:t> </a:t>
            </a:r>
            <a:r>
              <a:rPr lang="nl-NL" dirty="0" err="1"/>
              <a:t>Ferien</a:t>
            </a:r>
            <a:r>
              <a:rPr lang="nl-NL" dirty="0"/>
              <a:t>.</a:t>
            </a:r>
          </a:p>
          <a:p>
            <a:r>
              <a:rPr lang="nl-NL" b="1" dirty="0"/>
              <a:t>In </a:t>
            </a:r>
            <a:r>
              <a:rPr lang="nl-NL" b="1" dirty="0" err="1"/>
              <a:t>einer</a:t>
            </a:r>
            <a:r>
              <a:rPr lang="nl-NL" b="1" dirty="0"/>
              <a:t> </a:t>
            </a:r>
            <a:r>
              <a:rPr lang="nl-NL" b="1" dirty="0" err="1"/>
              <a:t>Woche</a:t>
            </a:r>
            <a:r>
              <a:rPr lang="nl-NL" b="1" dirty="0"/>
              <a:t> </a:t>
            </a:r>
            <a:r>
              <a:rPr lang="nl-NL" dirty="0"/>
              <a:t>beginnen die </a:t>
            </a:r>
            <a:r>
              <a:rPr lang="nl-NL" dirty="0" err="1"/>
              <a:t>Herbstferien</a:t>
            </a:r>
            <a:r>
              <a:rPr lang="nl-NL" dirty="0"/>
              <a:t>.</a:t>
            </a:r>
          </a:p>
          <a:p>
            <a:r>
              <a:rPr lang="nl-NL" b="1" dirty="0"/>
              <a:t>In </a:t>
            </a:r>
            <a:r>
              <a:rPr lang="nl-NL" b="1" dirty="0" err="1"/>
              <a:t>diesem</a:t>
            </a:r>
            <a:r>
              <a:rPr lang="nl-NL" b="1" dirty="0"/>
              <a:t> </a:t>
            </a:r>
            <a:r>
              <a:rPr lang="nl-NL" b="1" dirty="0" err="1"/>
              <a:t>Fall</a:t>
            </a:r>
            <a:r>
              <a:rPr lang="nl-NL" b="1" dirty="0"/>
              <a:t> </a:t>
            </a:r>
            <a:r>
              <a:rPr lang="nl-NL" dirty="0" err="1"/>
              <a:t>werde</a:t>
            </a:r>
            <a:r>
              <a:rPr lang="nl-NL" dirty="0"/>
              <a:t> </a:t>
            </a:r>
            <a:r>
              <a:rPr lang="nl-NL" dirty="0" err="1"/>
              <a:t>ich</a:t>
            </a:r>
            <a:r>
              <a:rPr lang="nl-NL" dirty="0"/>
              <a:t> nicht kommen.</a:t>
            </a:r>
          </a:p>
          <a:p>
            <a:r>
              <a:rPr lang="nl-NL" dirty="0"/>
              <a:t>Die </a:t>
            </a:r>
            <a:r>
              <a:rPr lang="nl-NL" dirty="0" err="1"/>
              <a:t>Mutter</a:t>
            </a:r>
            <a:r>
              <a:rPr lang="nl-NL" dirty="0"/>
              <a:t> </a:t>
            </a:r>
            <a:r>
              <a:rPr lang="nl-NL" b="1" dirty="0" err="1"/>
              <a:t>fürchtet</a:t>
            </a:r>
            <a:r>
              <a:rPr lang="nl-NL" b="1" dirty="0"/>
              <a:t> </a:t>
            </a:r>
            <a:r>
              <a:rPr lang="nl-NL" b="1" dirty="0" err="1"/>
              <a:t>sich</a:t>
            </a:r>
            <a:r>
              <a:rPr lang="nl-NL" b="1" dirty="0"/>
              <a:t> </a:t>
            </a:r>
            <a:r>
              <a:rPr lang="nl-NL" b="1" dirty="0" err="1"/>
              <a:t>vor</a:t>
            </a:r>
            <a:r>
              <a:rPr lang="nl-NL" b="1" dirty="0"/>
              <a:t> </a:t>
            </a:r>
            <a:r>
              <a:rPr lang="nl-NL" b="1" dirty="0" err="1"/>
              <a:t>dem</a:t>
            </a:r>
            <a:r>
              <a:rPr lang="nl-NL" b="1" dirty="0"/>
              <a:t> Papierkram</a:t>
            </a:r>
            <a:r>
              <a:rPr lang="nl-NL" dirty="0"/>
              <a:t>.</a:t>
            </a:r>
          </a:p>
          <a:p>
            <a:r>
              <a:rPr lang="nl-NL" b="1" dirty="0"/>
              <a:t>An </a:t>
            </a:r>
            <a:r>
              <a:rPr lang="nl-NL" b="1" dirty="0" err="1"/>
              <a:t>einem</a:t>
            </a:r>
            <a:r>
              <a:rPr lang="nl-NL" b="1" dirty="0"/>
              <a:t> Strand </a:t>
            </a:r>
            <a:r>
              <a:rPr lang="nl-NL" dirty="0" err="1"/>
              <a:t>erleben</a:t>
            </a:r>
            <a:r>
              <a:rPr lang="nl-NL" dirty="0"/>
              <a:t> </a:t>
            </a:r>
            <a:r>
              <a:rPr lang="nl-NL" dirty="0" err="1"/>
              <a:t>sie</a:t>
            </a:r>
            <a:r>
              <a:rPr lang="nl-NL" dirty="0"/>
              <a:t> viel </a:t>
            </a:r>
            <a:r>
              <a:rPr lang="nl-NL" dirty="0" err="1"/>
              <a:t>Spaß</a:t>
            </a:r>
            <a:r>
              <a:rPr lang="nl-NL" dirty="0"/>
              <a:t>.</a:t>
            </a:r>
          </a:p>
          <a:p>
            <a:r>
              <a:rPr lang="nl-NL" b="1" dirty="0" err="1"/>
              <a:t>Unter</a:t>
            </a:r>
            <a:r>
              <a:rPr lang="nl-NL" b="1" dirty="0"/>
              <a:t> </a:t>
            </a:r>
            <a:r>
              <a:rPr lang="nl-NL" b="1" dirty="0" err="1"/>
              <a:t>diesen</a:t>
            </a:r>
            <a:r>
              <a:rPr lang="nl-NL" b="1" dirty="0"/>
              <a:t> </a:t>
            </a:r>
            <a:r>
              <a:rPr lang="nl-NL" b="1" dirty="0" err="1"/>
              <a:t>Umständen</a:t>
            </a:r>
            <a:r>
              <a:rPr lang="nl-NL" dirty="0"/>
              <a:t>....</a:t>
            </a:r>
          </a:p>
          <a:p>
            <a:r>
              <a:rPr lang="nl-NL" dirty="0" err="1"/>
              <a:t>Sie</a:t>
            </a:r>
            <a:r>
              <a:rPr lang="nl-NL" dirty="0"/>
              <a:t> </a:t>
            </a:r>
            <a:r>
              <a:rPr lang="nl-NL" dirty="0" err="1"/>
              <a:t>sprechen</a:t>
            </a:r>
            <a:r>
              <a:rPr lang="nl-NL" dirty="0"/>
              <a:t> </a:t>
            </a:r>
            <a:r>
              <a:rPr lang="nl-NL" b="1" dirty="0" err="1"/>
              <a:t>über</a:t>
            </a:r>
            <a:r>
              <a:rPr lang="nl-NL" b="1" dirty="0"/>
              <a:t> das </a:t>
            </a:r>
            <a:r>
              <a:rPr lang="nl-NL" b="1" dirty="0" err="1"/>
              <a:t>Wochenende</a:t>
            </a:r>
            <a:r>
              <a:rPr lang="nl-NL" dirty="0"/>
              <a:t>.</a:t>
            </a:r>
          </a:p>
          <a:p>
            <a:r>
              <a:rPr lang="nl-NL" dirty="0" err="1"/>
              <a:t>Freust</a:t>
            </a:r>
            <a:r>
              <a:rPr lang="nl-NL" dirty="0"/>
              <a:t> du </a:t>
            </a:r>
            <a:r>
              <a:rPr lang="nl-NL" dirty="0" err="1"/>
              <a:t>dich</a:t>
            </a:r>
            <a:r>
              <a:rPr lang="nl-NL" dirty="0"/>
              <a:t> </a:t>
            </a:r>
            <a:r>
              <a:rPr lang="nl-NL" b="1" dirty="0" err="1"/>
              <a:t>über</a:t>
            </a:r>
            <a:r>
              <a:rPr lang="nl-NL" b="1" dirty="0"/>
              <a:t> die </a:t>
            </a:r>
            <a:r>
              <a:rPr lang="nl-NL" b="1" dirty="0" err="1"/>
              <a:t>guten</a:t>
            </a:r>
            <a:r>
              <a:rPr lang="nl-NL" b="1" dirty="0"/>
              <a:t> Noten</a:t>
            </a:r>
            <a:r>
              <a:rPr lang="nl-NL" dirty="0"/>
              <a:t>.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5063402" y="2834918"/>
            <a:ext cx="382501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Werkwoorden met een vast voorzetsel</a:t>
            </a:r>
          </a:p>
          <a:p>
            <a:endParaRPr lang="nl-NL" dirty="0"/>
          </a:p>
          <a:p>
            <a:r>
              <a:rPr lang="nl-NL" b="1" dirty="0" err="1"/>
              <a:t>Ankommen</a:t>
            </a:r>
            <a:r>
              <a:rPr lang="nl-NL" b="1" dirty="0"/>
              <a:t> in/</a:t>
            </a:r>
            <a:r>
              <a:rPr lang="nl-NL" b="1" dirty="0" err="1"/>
              <a:t>an</a:t>
            </a:r>
            <a:r>
              <a:rPr lang="nl-NL" b="1" dirty="0"/>
              <a:t> </a:t>
            </a:r>
            <a:r>
              <a:rPr lang="nl-NL" dirty="0"/>
              <a:t>der </a:t>
            </a:r>
            <a:r>
              <a:rPr lang="nl-NL" dirty="0" err="1"/>
              <a:t>Türkei</a:t>
            </a:r>
            <a:r>
              <a:rPr lang="nl-NL" dirty="0"/>
              <a:t>.</a:t>
            </a:r>
          </a:p>
          <a:p>
            <a:r>
              <a:rPr lang="nl-NL" b="1" dirty="0"/>
              <a:t>Landen </a:t>
            </a:r>
            <a:r>
              <a:rPr lang="nl-NL" b="1" dirty="0" err="1"/>
              <a:t>auf</a:t>
            </a:r>
            <a:r>
              <a:rPr lang="nl-NL" b="1" dirty="0"/>
              <a:t> </a:t>
            </a:r>
            <a:r>
              <a:rPr lang="nl-NL" dirty="0"/>
              <a:t>der </a:t>
            </a:r>
            <a:r>
              <a:rPr lang="nl-NL" dirty="0" err="1"/>
              <a:t>Insel</a:t>
            </a:r>
            <a:endParaRPr lang="nl-NL" dirty="0"/>
          </a:p>
          <a:p>
            <a:r>
              <a:rPr lang="nl-NL" b="1" dirty="0" err="1"/>
              <a:t>Spielen</a:t>
            </a:r>
            <a:r>
              <a:rPr lang="nl-NL" b="1" dirty="0"/>
              <a:t> </a:t>
            </a:r>
            <a:r>
              <a:rPr lang="nl-NL" b="1" dirty="0" err="1"/>
              <a:t>auf</a:t>
            </a:r>
            <a:r>
              <a:rPr lang="nl-NL" b="1" dirty="0"/>
              <a:t> </a:t>
            </a:r>
            <a:r>
              <a:rPr lang="nl-NL" dirty="0"/>
              <a:t>der </a:t>
            </a:r>
            <a:r>
              <a:rPr lang="nl-NL" dirty="0" err="1"/>
              <a:t>Geige</a:t>
            </a:r>
            <a:endParaRPr lang="nl-NL" dirty="0"/>
          </a:p>
          <a:p>
            <a:r>
              <a:rPr lang="nl-NL" b="1" dirty="0" err="1"/>
              <a:t>Zweifeln</a:t>
            </a:r>
            <a:r>
              <a:rPr lang="nl-NL" b="1" dirty="0"/>
              <a:t> </a:t>
            </a:r>
            <a:r>
              <a:rPr lang="nl-NL" b="1" dirty="0" err="1"/>
              <a:t>an</a:t>
            </a:r>
            <a:r>
              <a:rPr lang="nl-NL" b="1" dirty="0"/>
              <a:t> </a:t>
            </a:r>
            <a:r>
              <a:rPr lang="nl-NL" dirty="0"/>
              <a:t>seinen </a:t>
            </a:r>
            <a:r>
              <a:rPr lang="nl-NL" dirty="0" err="1"/>
              <a:t>Worte</a:t>
            </a:r>
            <a:endParaRPr lang="nl-NL" dirty="0"/>
          </a:p>
          <a:p>
            <a:r>
              <a:rPr lang="nl-NL" b="1" dirty="0" err="1"/>
              <a:t>Sich</a:t>
            </a:r>
            <a:r>
              <a:rPr lang="nl-NL" b="1" dirty="0"/>
              <a:t> </a:t>
            </a:r>
            <a:r>
              <a:rPr lang="nl-NL" b="1" dirty="0" err="1"/>
              <a:t>beschweren</a:t>
            </a:r>
            <a:r>
              <a:rPr lang="nl-NL" b="1" dirty="0"/>
              <a:t> </a:t>
            </a:r>
            <a:r>
              <a:rPr lang="nl-NL" b="1" dirty="0" err="1"/>
              <a:t>über</a:t>
            </a:r>
            <a:r>
              <a:rPr lang="nl-NL" b="1" dirty="0"/>
              <a:t> </a:t>
            </a:r>
            <a:r>
              <a:rPr lang="nl-NL" dirty="0"/>
              <a:t>den Chef</a:t>
            </a:r>
          </a:p>
          <a:p>
            <a:r>
              <a:rPr lang="nl-NL" b="1" dirty="0" err="1"/>
              <a:t>Glauben</a:t>
            </a:r>
            <a:r>
              <a:rPr lang="nl-NL" b="1" dirty="0"/>
              <a:t> </a:t>
            </a:r>
            <a:r>
              <a:rPr lang="nl-NL" b="1" dirty="0" err="1"/>
              <a:t>an</a:t>
            </a:r>
            <a:r>
              <a:rPr lang="nl-NL" b="1" dirty="0"/>
              <a:t> </a:t>
            </a:r>
            <a:r>
              <a:rPr lang="nl-NL" dirty="0"/>
              <a:t>die </a:t>
            </a:r>
            <a:r>
              <a:rPr lang="nl-NL" dirty="0" err="1"/>
              <a:t>Menschen</a:t>
            </a:r>
            <a:endParaRPr lang="nl-NL" dirty="0"/>
          </a:p>
          <a:p>
            <a:r>
              <a:rPr lang="nl-NL" b="1" dirty="0" err="1"/>
              <a:t>Sich</a:t>
            </a:r>
            <a:r>
              <a:rPr lang="nl-NL" b="1" dirty="0"/>
              <a:t> </a:t>
            </a:r>
            <a:r>
              <a:rPr lang="nl-NL" b="1" dirty="0" err="1"/>
              <a:t>konzentrieren</a:t>
            </a:r>
            <a:r>
              <a:rPr lang="nl-NL" b="1" dirty="0"/>
              <a:t> </a:t>
            </a:r>
            <a:r>
              <a:rPr lang="nl-NL" b="1" dirty="0" err="1"/>
              <a:t>auf</a:t>
            </a:r>
            <a:r>
              <a:rPr lang="nl-NL" b="1" dirty="0"/>
              <a:t> </a:t>
            </a:r>
            <a:r>
              <a:rPr lang="nl-NL" dirty="0"/>
              <a:t>den </a:t>
            </a:r>
            <a:r>
              <a:rPr lang="nl-NL" dirty="0" err="1"/>
              <a:t>Vortrag</a:t>
            </a:r>
            <a:endParaRPr lang="nl-NL" dirty="0"/>
          </a:p>
          <a:p>
            <a:r>
              <a:rPr lang="nl-NL" b="1" dirty="0" err="1"/>
              <a:t>Warten</a:t>
            </a:r>
            <a:r>
              <a:rPr lang="nl-NL" b="1" dirty="0"/>
              <a:t> </a:t>
            </a:r>
            <a:r>
              <a:rPr lang="nl-NL" b="1" dirty="0" err="1"/>
              <a:t>auf</a:t>
            </a:r>
            <a:r>
              <a:rPr lang="nl-NL" b="1" dirty="0"/>
              <a:t> </a:t>
            </a:r>
            <a:r>
              <a:rPr lang="nl-NL" dirty="0"/>
              <a:t>den Bus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492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8269" y="554742"/>
            <a:ext cx="885939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/>
              <a:t>Hij  1e</a:t>
            </a:r>
          </a:p>
          <a:p>
            <a:endParaRPr lang="nl-NL" sz="2000" b="1" dirty="0"/>
          </a:p>
          <a:p>
            <a:r>
              <a:rPr lang="nl-NL" sz="4000" b="1" dirty="0"/>
              <a:t>Aan/voor hem  3</a:t>
            </a:r>
            <a:r>
              <a:rPr lang="nl-NL" sz="4000" b="1" baseline="30000" dirty="0"/>
              <a:t>e</a:t>
            </a:r>
            <a:r>
              <a:rPr lang="nl-NL" sz="4000" b="1" dirty="0"/>
              <a:t>    </a:t>
            </a:r>
            <a:r>
              <a:rPr lang="nl-NL" sz="2400" b="1" dirty="0">
                <a:sym typeface="Wingdings"/>
              </a:rPr>
              <a:t>hulpmiddel aan/voor - </a:t>
            </a:r>
            <a:r>
              <a:rPr lang="nl-NL" sz="3200" b="1" dirty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-regel</a:t>
            </a:r>
            <a:endParaRPr lang="nl-NL" sz="4000" b="1" dirty="0"/>
          </a:p>
          <a:p>
            <a:endParaRPr lang="nl-NL" sz="3200" b="1" dirty="0"/>
          </a:p>
          <a:p>
            <a:r>
              <a:rPr lang="nl-NL" sz="4000" b="1" dirty="0"/>
              <a:t>Hem   4</a:t>
            </a:r>
            <a:r>
              <a:rPr lang="nl-NL" sz="4000" b="1" baseline="30000" dirty="0"/>
              <a:t>e</a:t>
            </a:r>
            <a:r>
              <a:rPr lang="nl-NL" sz="4000" b="1" dirty="0"/>
              <a:t> </a:t>
            </a:r>
            <a:r>
              <a:rPr lang="nl-NL" sz="4000" b="1" dirty="0">
                <a:sym typeface="Wingdings"/>
              </a:rPr>
              <a:t>          </a:t>
            </a:r>
            <a:r>
              <a:rPr lang="nl-NL" sz="2800" b="1" dirty="0">
                <a:sym typeface="Wingdings"/>
              </a:rPr>
              <a:t>hulpmiddel hij-hem-regel</a:t>
            </a:r>
            <a:endParaRPr lang="nl-NL" sz="4000" b="1" dirty="0"/>
          </a:p>
        </p:txBody>
      </p:sp>
      <p:sp>
        <p:nvSpPr>
          <p:cNvPr id="3" name="Tekstvak 2"/>
          <p:cNvSpPr txBox="1"/>
          <p:nvPr/>
        </p:nvSpPr>
        <p:spPr>
          <a:xfrm>
            <a:off x="343647" y="4407647"/>
            <a:ext cx="732412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Sommigen vinden het makkelijker om      HIJ    HEM            te vervangen door</a:t>
            </a:r>
          </a:p>
          <a:p>
            <a:r>
              <a:rPr lang="nl-NL" dirty="0"/>
              <a:t>							           ZIJ     HAAR           of</a:t>
            </a:r>
          </a:p>
          <a:p>
            <a:r>
              <a:rPr lang="nl-NL" dirty="0"/>
              <a:t>								  ZIJ      HUN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Maar     is   niet    direct     nodig</a:t>
            </a:r>
          </a:p>
        </p:txBody>
      </p:sp>
    </p:spTree>
    <p:extLst>
      <p:ext uri="{BB962C8B-B14F-4D97-AF65-F5344CB8AC3E}">
        <p14:creationId xmlns:p14="http://schemas.microsoft.com/office/powerpoint/2010/main" val="1517247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32118" y="702235"/>
            <a:ext cx="754906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>
                <a:solidFill>
                  <a:srgbClr val="008000"/>
                </a:solidFill>
              </a:rPr>
              <a:t>Ich</a:t>
            </a:r>
            <a:r>
              <a:rPr lang="nl-NL" sz="2400" dirty="0"/>
              <a:t> </a:t>
            </a:r>
            <a:r>
              <a:rPr lang="nl-NL" sz="2400" dirty="0" err="1"/>
              <a:t>gebe</a:t>
            </a:r>
            <a:r>
              <a:rPr lang="nl-NL" sz="2400" dirty="0"/>
              <a:t> </a:t>
            </a:r>
            <a:r>
              <a:rPr lang="nl-NL" sz="2400" dirty="0" err="1">
                <a:solidFill>
                  <a:srgbClr val="0000FF"/>
                </a:solidFill>
              </a:rPr>
              <a:t>dem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0000FF"/>
                </a:solidFill>
              </a:rPr>
              <a:t>Mann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Hut</a:t>
            </a:r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 geeft  </a:t>
            </a:r>
            <a:r>
              <a:rPr lang="nl-NL" sz="2400" dirty="0">
                <a:solidFill>
                  <a:srgbClr val="0000FF"/>
                </a:solidFill>
              </a:rPr>
              <a:t>aan Hem    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           ( </a:t>
            </a:r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geeft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aan Hem </a:t>
            </a:r>
            <a:r>
              <a:rPr lang="nl-NL" sz="2400" dirty="0"/>
              <a:t>)</a:t>
            </a:r>
          </a:p>
          <a:p>
            <a:r>
              <a:rPr lang="nl-NL" sz="2400" dirty="0"/>
              <a:t>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4        </a:t>
            </a:r>
            <a:r>
              <a:rPr lang="nl-NL" sz="2400" dirty="0">
                <a:solidFill>
                  <a:srgbClr val="3366FF"/>
                </a:solidFill>
              </a:rPr>
              <a:t>3</a:t>
            </a:r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Der </a:t>
            </a:r>
            <a:r>
              <a:rPr lang="nl-NL" sz="2400" dirty="0" err="1">
                <a:solidFill>
                  <a:srgbClr val="008000"/>
                </a:solidFill>
              </a:rPr>
              <a:t>Mann</a:t>
            </a:r>
            <a:r>
              <a:rPr lang="nl-NL" sz="2400" dirty="0">
                <a:solidFill>
                  <a:srgbClr val="008000"/>
                </a:solidFill>
              </a:rPr>
              <a:t> </a:t>
            </a:r>
            <a:r>
              <a:rPr lang="nl-NL" sz="2400" dirty="0" err="1"/>
              <a:t>gibt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der Frau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Kuss</a:t>
            </a:r>
            <a:r>
              <a:rPr lang="nl-NL" sz="2400" dirty="0"/>
              <a:t>.</a:t>
            </a:r>
          </a:p>
          <a:p>
            <a:endParaRPr lang="nl-NL" dirty="0"/>
          </a:p>
          <a:p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3160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77651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35774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551563" y="3626019"/>
            <a:ext cx="766240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/>
              <a:t>Hij  1e</a:t>
            </a:r>
          </a:p>
          <a:p>
            <a:endParaRPr lang="nl-NL" sz="2000" b="1" dirty="0"/>
          </a:p>
          <a:p>
            <a:r>
              <a:rPr lang="nl-NL" sz="4000" b="1" dirty="0"/>
              <a:t>Aan hem  3</a:t>
            </a:r>
            <a:r>
              <a:rPr lang="nl-NL" sz="4000" b="1" baseline="30000" dirty="0"/>
              <a:t>e</a:t>
            </a:r>
            <a:r>
              <a:rPr lang="nl-NL" sz="4000" b="1" dirty="0"/>
              <a:t>    </a:t>
            </a:r>
            <a:r>
              <a:rPr lang="nl-NL" sz="2400" b="1" dirty="0">
                <a:sym typeface="Wingdings"/>
              </a:rPr>
              <a:t>hulpmiddel aan/voor - </a:t>
            </a:r>
            <a:r>
              <a:rPr lang="nl-NL" sz="3200" b="1" dirty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-regel</a:t>
            </a:r>
            <a:endParaRPr lang="nl-NL" sz="4000" b="1" dirty="0"/>
          </a:p>
          <a:p>
            <a:endParaRPr lang="nl-NL" sz="3200" b="1" dirty="0"/>
          </a:p>
          <a:p>
            <a:r>
              <a:rPr lang="nl-NL" sz="4000" b="1" dirty="0"/>
              <a:t>Hem   4</a:t>
            </a:r>
            <a:r>
              <a:rPr lang="nl-NL" sz="4000" b="1" baseline="30000" dirty="0"/>
              <a:t>e</a:t>
            </a:r>
            <a:r>
              <a:rPr lang="nl-NL" sz="4000" b="1" dirty="0"/>
              <a:t> </a:t>
            </a:r>
            <a:r>
              <a:rPr lang="nl-NL" sz="4000" b="1" dirty="0">
                <a:sym typeface="Wingdings"/>
              </a:rPr>
              <a:t>          </a:t>
            </a:r>
            <a:r>
              <a:rPr lang="nl-NL" sz="2800" b="1" dirty="0">
                <a:sym typeface="Wingdings"/>
              </a:rPr>
              <a:t>hulpmiddel hij-hem-regel</a:t>
            </a:r>
            <a:endParaRPr lang="nl-NL" sz="4000" b="1" dirty="0"/>
          </a:p>
        </p:txBody>
      </p:sp>
    </p:spTree>
    <p:extLst>
      <p:ext uri="{BB962C8B-B14F-4D97-AF65-F5344CB8AC3E}">
        <p14:creationId xmlns:p14="http://schemas.microsoft.com/office/powerpoint/2010/main" val="3062141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524308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77252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Bij :</a:t>
            </a:r>
          </a:p>
          <a:p>
            <a:r>
              <a:rPr lang="nl-NL" dirty="0"/>
              <a:t>D...  </a:t>
            </a:r>
            <a:r>
              <a:rPr lang="nl-NL" dirty="0" err="1"/>
              <a:t>Mann</a:t>
            </a:r>
            <a:r>
              <a:rPr lang="nl-NL" dirty="0"/>
              <a:t> </a:t>
            </a:r>
            <a:r>
              <a:rPr lang="nl-NL" dirty="0" err="1"/>
              <a:t>ist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Hause</a:t>
            </a:r>
            <a:r>
              <a:rPr lang="nl-NL" dirty="0"/>
              <a:t> </a:t>
            </a:r>
            <a:r>
              <a:rPr lang="nl-NL" dirty="0">
                <a:sym typeface="Wingdings"/>
              </a:rPr>
              <a:t>  </a:t>
            </a:r>
            <a:r>
              <a:rPr lang="nl-NL" b="1" u="sng" dirty="0">
                <a:sym typeface="Wingdings"/>
              </a:rPr>
              <a:t>D... </a:t>
            </a:r>
            <a:r>
              <a:rPr lang="nl-NL" b="1" u="sng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 vervangen door Hij of Hem</a:t>
            </a:r>
          </a:p>
          <a:p>
            <a:r>
              <a:rPr lang="nl-NL" dirty="0">
                <a:sym typeface="Wingdings"/>
              </a:rPr>
              <a:t>  </a:t>
            </a:r>
          </a:p>
          <a:p>
            <a:r>
              <a:rPr lang="nl-NL" b="1" i="1" dirty="0">
                <a:solidFill>
                  <a:srgbClr val="FF0000"/>
                </a:solidFill>
                <a:sym typeface="Wingdings"/>
              </a:rPr>
              <a:t>Hij is thuis  </a:t>
            </a:r>
            <a:r>
              <a:rPr lang="nl-NL" dirty="0">
                <a:sym typeface="Wingdings"/>
              </a:rPr>
              <a:t>of  </a:t>
            </a:r>
            <a:r>
              <a:rPr lang="nl-NL" b="1" i="1" dirty="0">
                <a:solidFill>
                  <a:srgbClr val="FF0000"/>
                </a:solidFill>
                <a:sym typeface="Wingdings"/>
              </a:rPr>
              <a:t>Hem is thuis</a:t>
            </a:r>
            <a:r>
              <a:rPr lang="nl-NL" dirty="0">
                <a:sym typeface="Wingdings"/>
              </a:rPr>
              <a:t>?         HEM klinkt niet,    HIJ wel</a:t>
            </a:r>
          </a:p>
          <a:p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>
                <a:sym typeface="Wingdings"/>
              </a:rPr>
              <a:t>D..</a:t>
            </a:r>
            <a:r>
              <a:rPr lang="nl-NL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           is dus onderwerp, dus    </a:t>
            </a:r>
            <a:r>
              <a:rPr lang="nl-NL" dirty="0" err="1">
                <a:sym typeface="Wingdings"/>
              </a:rPr>
              <a:t>antw</a:t>
            </a:r>
            <a:r>
              <a:rPr lang="nl-NL" dirty="0">
                <a:sym typeface="Wingdings"/>
              </a:rPr>
              <a:t>:       </a:t>
            </a:r>
            <a:r>
              <a:rPr lang="nl-NL" b="1" dirty="0">
                <a:sym typeface="Wingdings"/>
              </a:rPr>
              <a:t>der  </a:t>
            </a:r>
            <a:r>
              <a:rPr lang="nl-NL" b="1" dirty="0" err="1">
                <a:sym typeface="Wingdings"/>
              </a:rPr>
              <a:t>Mann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ist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zu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Hause</a:t>
            </a:r>
            <a:endParaRPr lang="nl-NL" b="1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err="1">
                <a:sym typeface="Wingdings"/>
              </a:rPr>
              <a:t>Ein</a:t>
            </a:r>
            <a:r>
              <a:rPr lang="nl-NL" dirty="0">
                <a:sym typeface="Wingdings"/>
              </a:rPr>
              <a:t>...... </a:t>
            </a:r>
            <a:r>
              <a:rPr lang="nl-NL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</a:t>
            </a:r>
            <a:r>
              <a:rPr lang="nl-NL" dirty="0" err="1">
                <a:sym typeface="Wingdings"/>
              </a:rPr>
              <a:t>ist</a:t>
            </a:r>
            <a:r>
              <a:rPr lang="nl-NL" dirty="0">
                <a:sym typeface="Wingdings"/>
              </a:rPr>
              <a:t> </a:t>
            </a:r>
            <a:r>
              <a:rPr lang="nl-NL" dirty="0" err="1">
                <a:sym typeface="Wingdings"/>
              </a:rPr>
              <a:t>zu</a:t>
            </a:r>
            <a:r>
              <a:rPr lang="nl-NL" dirty="0">
                <a:sym typeface="Wingdings"/>
              </a:rPr>
              <a:t> </a:t>
            </a:r>
            <a:r>
              <a:rPr lang="nl-NL" dirty="0" err="1">
                <a:sym typeface="Wingdings"/>
              </a:rPr>
              <a:t>Hause</a:t>
            </a:r>
            <a:r>
              <a:rPr lang="nl-NL" dirty="0">
                <a:sym typeface="Wingdings"/>
              </a:rPr>
              <a:t>    </a:t>
            </a:r>
            <a:r>
              <a:rPr lang="nl-NL" dirty="0" err="1">
                <a:sym typeface="Wingdings"/>
              </a:rPr>
              <a:t>Ein</a:t>
            </a:r>
            <a:r>
              <a:rPr lang="nl-NL" dirty="0">
                <a:sym typeface="Wingdings"/>
              </a:rPr>
              <a:t> </a:t>
            </a:r>
            <a:r>
              <a:rPr lang="nl-NL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    blijft staan    </a:t>
            </a:r>
            <a:r>
              <a:rPr lang="nl-NL" b="1" dirty="0" err="1">
                <a:sym typeface="Wingdings"/>
              </a:rPr>
              <a:t>Ein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Mann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ist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zu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Hause</a:t>
            </a:r>
            <a:endParaRPr lang="nl-NL" b="1" dirty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8" y="3394258"/>
            <a:ext cx="803462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000" b="1" dirty="0">
                <a:solidFill>
                  <a:srgbClr val="660066"/>
                </a:solidFill>
              </a:rPr>
              <a:t>Hij Hem regel is om te onderzoeken of een </a:t>
            </a:r>
            <a:r>
              <a:rPr lang="nl-NL" sz="2000" b="1" dirty="0" err="1">
                <a:solidFill>
                  <a:srgbClr val="660066"/>
                </a:solidFill>
              </a:rPr>
              <a:t>zelfst</a:t>
            </a:r>
            <a:r>
              <a:rPr lang="nl-NL" sz="2000" b="1" dirty="0">
                <a:solidFill>
                  <a:srgbClr val="660066"/>
                </a:solidFill>
              </a:rPr>
              <a:t> </a:t>
            </a:r>
            <a:r>
              <a:rPr lang="nl-NL" sz="2000" b="1" dirty="0" err="1">
                <a:solidFill>
                  <a:srgbClr val="660066"/>
                </a:solidFill>
              </a:rPr>
              <a:t>naamw</a:t>
            </a:r>
            <a:r>
              <a:rPr lang="nl-NL" sz="2000" b="1" dirty="0">
                <a:solidFill>
                  <a:srgbClr val="660066"/>
                </a:solidFill>
              </a:rPr>
              <a:t> Lijd Voorwerp is:</a:t>
            </a:r>
          </a:p>
          <a:p>
            <a:r>
              <a:rPr lang="nl-NL" sz="2000" b="1" dirty="0">
                <a:solidFill>
                  <a:srgbClr val="660066"/>
                </a:solidFill>
              </a:rPr>
              <a:t>Is het een “HEM” (of Haar), dan is het Lijd voorwerp, dus 4</a:t>
            </a:r>
            <a:r>
              <a:rPr lang="nl-NL" sz="2000" b="1" baseline="30000" dirty="0">
                <a:solidFill>
                  <a:srgbClr val="660066"/>
                </a:solidFill>
              </a:rPr>
              <a:t>e</a:t>
            </a:r>
            <a:r>
              <a:rPr lang="nl-NL" sz="2000" b="1" dirty="0">
                <a:solidFill>
                  <a:srgbClr val="660066"/>
                </a:solidFill>
              </a:rPr>
              <a:t> naamval </a:t>
            </a:r>
          </a:p>
        </p:txBody>
      </p:sp>
    </p:spTree>
    <p:extLst>
      <p:ext uri="{BB962C8B-B14F-4D97-AF65-F5344CB8AC3E}">
        <p14:creationId xmlns:p14="http://schemas.microsoft.com/office/powerpoint/2010/main" val="110109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746236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72378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Bij :</a:t>
            </a:r>
          </a:p>
          <a:p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sehe</a:t>
            </a:r>
            <a:r>
              <a:rPr lang="nl-NL" dirty="0"/>
              <a:t> d...... </a:t>
            </a:r>
            <a:r>
              <a:rPr lang="nl-NL" dirty="0" err="1"/>
              <a:t>Mann</a:t>
            </a:r>
            <a:r>
              <a:rPr lang="nl-NL" dirty="0">
                <a:sym typeface="Wingdings"/>
              </a:rPr>
              <a:t>  </a:t>
            </a:r>
            <a:r>
              <a:rPr lang="nl-NL" b="1" u="sng" dirty="0">
                <a:sym typeface="Wingdings"/>
              </a:rPr>
              <a:t>D... </a:t>
            </a:r>
            <a:r>
              <a:rPr lang="nl-NL" b="1" u="sng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 vervangen door Hij of Hem</a:t>
            </a:r>
          </a:p>
          <a:p>
            <a:r>
              <a:rPr lang="nl-NL" dirty="0">
                <a:sym typeface="Wingdings"/>
              </a:rPr>
              <a:t>  </a:t>
            </a:r>
          </a:p>
          <a:p>
            <a:r>
              <a:rPr lang="nl-NL" b="1" i="1" dirty="0">
                <a:solidFill>
                  <a:srgbClr val="FF0000"/>
                </a:solidFill>
                <a:sym typeface="Wingdings"/>
              </a:rPr>
              <a:t>Ik zie HIJ   </a:t>
            </a:r>
            <a:r>
              <a:rPr lang="nl-NL" dirty="0">
                <a:sym typeface="Wingdings"/>
              </a:rPr>
              <a:t>of  </a:t>
            </a:r>
            <a:r>
              <a:rPr lang="nl-NL" b="1" i="1" dirty="0">
                <a:solidFill>
                  <a:srgbClr val="FF0000"/>
                </a:solidFill>
                <a:sym typeface="Wingdings"/>
              </a:rPr>
              <a:t>   Ik zie HEM</a:t>
            </a:r>
            <a:r>
              <a:rPr lang="nl-NL" dirty="0">
                <a:sym typeface="Wingdings"/>
              </a:rPr>
              <a:t>?                    HIJ klinkt niet,    HEM wel</a:t>
            </a:r>
          </a:p>
          <a:p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>
                <a:sym typeface="Wingdings"/>
              </a:rPr>
              <a:t>D..</a:t>
            </a:r>
            <a:r>
              <a:rPr lang="nl-NL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           is dus Lijdend voorwerp, dus    </a:t>
            </a:r>
            <a:r>
              <a:rPr lang="nl-NL" dirty="0" err="1">
                <a:sym typeface="Wingdings"/>
              </a:rPr>
              <a:t>antw</a:t>
            </a:r>
            <a:r>
              <a:rPr lang="nl-NL" dirty="0">
                <a:sym typeface="Wingdings"/>
              </a:rPr>
              <a:t>:  </a:t>
            </a:r>
            <a:r>
              <a:rPr lang="nl-NL" b="1" dirty="0" err="1">
                <a:sym typeface="Wingdings"/>
              </a:rPr>
              <a:t>Ich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sehe</a:t>
            </a:r>
            <a:r>
              <a:rPr lang="nl-NL" b="1" dirty="0">
                <a:sym typeface="Wingdings"/>
              </a:rPr>
              <a:t> den </a:t>
            </a:r>
            <a:r>
              <a:rPr lang="nl-NL" b="1" dirty="0" err="1">
                <a:sym typeface="Wingdings"/>
              </a:rPr>
              <a:t>Mann</a:t>
            </a:r>
            <a:endParaRPr lang="nl-NL" b="1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endParaRPr lang="nl-NL" b="1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err="1">
                <a:sym typeface="Wingdings"/>
              </a:rPr>
              <a:t>Ich</a:t>
            </a:r>
            <a:r>
              <a:rPr lang="nl-NL" dirty="0">
                <a:sym typeface="Wingdings"/>
              </a:rPr>
              <a:t> </a:t>
            </a:r>
            <a:r>
              <a:rPr lang="nl-NL" dirty="0" err="1">
                <a:sym typeface="Wingdings"/>
              </a:rPr>
              <a:t>sehe</a:t>
            </a:r>
            <a:r>
              <a:rPr lang="nl-NL" dirty="0">
                <a:sym typeface="Wingdings"/>
              </a:rPr>
              <a:t> </a:t>
            </a:r>
            <a:r>
              <a:rPr lang="nl-NL" dirty="0" err="1">
                <a:sym typeface="Wingdings"/>
              </a:rPr>
              <a:t>ein</a:t>
            </a:r>
            <a:r>
              <a:rPr lang="nl-NL" dirty="0">
                <a:sym typeface="Wingdings"/>
              </a:rPr>
              <a:t>..... </a:t>
            </a:r>
            <a:r>
              <a:rPr lang="nl-NL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  Wordt:  </a:t>
            </a:r>
            <a:r>
              <a:rPr lang="nl-NL" dirty="0" err="1">
                <a:sym typeface="Wingdings"/>
              </a:rPr>
              <a:t>einen</a:t>
            </a:r>
            <a:r>
              <a:rPr lang="nl-NL" dirty="0">
                <a:sym typeface="Wingdings"/>
              </a:rPr>
              <a:t> </a:t>
            </a:r>
            <a:r>
              <a:rPr lang="nl-NL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 </a:t>
            </a:r>
            <a:r>
              <a:rPr lang="nl-NL" b="1" dirty="0" err="1">
                <a:sym typeface="Wingdings"/>
              </a:rPr>
              <a:t>Ich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sehe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einen</a:t>
            </a:r>
            <a:r>
              <a:rPr lang="nl-NL" b="1" dirty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Mann</a:t>
            </a:r>
            <a:endParaRPr lang="nl-NL" b="1" dirty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8" y="3394258"/>
            <a:ext cx="803462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000" b="1" dirty="0">
                <a:solidFill>
                  <a:srgbClr val="660066"/>
                </a:solidFill>
              </a:rPr>
              <a:t>Hij Hem regel is om te onderzoeken of een </a:t>
            </a:r>
            <a:r>
              <a:rPr lang="nl-NL" sz="2000" b="1" dirty="0" err="1">
                <a:solidFill>
                  <a:srgbClr val="660066"/>
                </a:solidFill>
              </a:rPr>
              <a:t>zelfst</a:t>
            </a:r>
            <a:r>
              <a:rPr lang="nl-NL" sz="2000" b="1" dirty="0">
                <a:solidFill>
                  <a:srgbClr val="660066"/>
                </a:solidFill>
              </a:rPr>
              <a:t> </a:t>
            </a:r>
            <a:r>
              <a:rPr lang="nl-NL" sz="2000" b="1" dirty="0" err="1">
                <a:solidFill>
                  <a:srgbClr val="660066"/>
                </a:solidFill>
              </a:rPr>
              <a:t>naamw</a:t>
            </a:r>
            <a:r>
              <a:rPr lang="nl-NL" sz="2000" b="1" dirty="0">
                <a:solidFill>
                  <a:srgbClr val="660066"/>
                </a:solidFill>
              </a:rPr>
              <a:t> Lijd Voorwerp is:</a:t>
            </a:r>
          </a:p>
          <a:p>
            <a:r>
              <a:rPr lang="nl-NL" sz="2000" b="1" dirty="0">
                <a:solidFill>
                  <a:srgbClr val="660066"/>
                </a:solidFill>
              </a:rPr>
              <a:t>Is het een “HEM” (of Haar), dan is het Lijd voorwerp, dus 4</a:t>
            </a:r>
            <a:r>
              <a:rPr lang="nl-NL" sz="2000" b="1" baseline="30000" dirty="0">
                <a:solidFill>
                  <a:srgbClr val="660066"/>
                </a:solidFill>
              </a:rPr>
              <a:t>e</a:t>
            </a:r>
            <a:r>
              <a:rPr lang="nl-NL" sz="2000" b="1" dirty="0">
                <a:solidFill>
                  <a:srgbClr val="660066"/>
                </a:solidFill>
              </a:rPr>
              <a:t> naamval </a:t>
            </a:r>
          </a:p>
        </p:txBody>
      </p:sp>
    </p:spTree>
    <p:extLst>
      <p:ext uri="{BB962C8B-B14F-4D97-AF65-F5344CB8AC3E}">
        <p14:creationId xmlns:p14="http://schemas.microsoft.com/office/powerpoint/2010/main" val="2005001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684932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865185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Bij :</a:t>
            </a:r>
          </a:p>
          <a:p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gebe</a:t>
            </a:r>
            <a:r>
              <a:rPr lang="nl-NL" dirty="0"/>
              <a:t> d...... </a:t>
            </a:r>
            <a:r>
              <a:rPr lang="nl-NL" dirty="0" err="1"/>
              <a:t>Mann</a:t>
            </a:r>
            <a:r>
              <a:rPr lang="nl-NL" dirty="0"/>
              <a:t> </a:t>
            </a:r>
            <a:r>
              <a:rPr lang="nl-NL" dirty="0" err="1"/>
              <a:t>einen</a:t>
            </a:r>
            <a:r>
              <a:rPr lang="nl-NL" dirty="0"/>
              <a:t> </a:t>
            </a:r>
            <a:r>
              <a:rPr lang="nl-NL" dirty="0" err="1"/>
              <a:t>Regenschirm</a:t>
            </a:r>
            <a:r>
              <a:rPr lang="nl-NL" dirty="0"/>
              <a:t> </a:t>
            </a:r>
            <a:r>
              <a:rPr lang="nl-NL" dirty="0">
                <a:sym typeface="Wingdings"/>
              </a:rPr>
              <a:t>  </a:t>
            </a:r>
            <a:r>
              <a:rPr lang="nl-NL" b="1" u="sng" dirty="0">
                <a:sym typeface="Wingdings"/>
              </a:rPr>
              <a:t>d... </a:t>
            </a:r>
            <a:r>
              <a:rPr lang="nl-NL" b="1" u="sng" dirty="0" err="1">
                <a:sym typeface="Wingdings"/>
              </a:rPr>
              <a:t>Mann</a:t>
            </a:r>
            <a:r>
              <a:rPr lang="nl-NL" dirty="0">
                <a:sym typeface="Wingdings"/>
              </a:rPr>
              <a:t>  vervangen door Hij/hem. Kun  je er </a:t>
            </a:r>
          </a:p>
          <a:p>
            <a:r>
              <a:rPr lang="nl-NL" dirty="0">
                <a:sym typeface="Wingdings"/>
              </a:rPr>
              <a:t>Nog AAN of VOOR tussenplakken, dan moet het </a:t>
            </a:r>
            <a:r>
              <a:rPr lang="nl-NL" dirty="0" err="1">
                <a:sym typeface="Wingdings"/>
              </a:rPr>
              <a:t>meew</a:t>
            </a:r>
            <a:r>
              <a:rPr lang="nl-NL" dirty="0">
                <a:sym typeface="Wingdings"/>
              </a:rPr>
              <a:t> voorwerp zijn, dus 3</a:t>
            </a:r>
            <a:r>
              <a:rPr lang="nl-NL" baseline="30000" dirty="0">
                <a:sym typeface="Wingdings"/>
              </a:rPr>
              <a:t>e</a:t>
            </a:r>
            <a:r>
              <a:rPr lang="nl-NL" dirty="0">
                <a:sym typeface="Wingdings"/>
              </a:rPr>
              <a:t> naamval</a:t>
            </a:r>
          </a:p>
          <a:p>
            <a:r>
              <a:rPr lang="nl-NL" dirty="0">
                <a:sym typeface="Wingdings"/>
              </a:rPr>
              <a:t>  </a:t>
            </a:r>
          </a:p>
          <a:p>
            <a:r>
              <a:rPr lang="nl-NL" b="1" i="1" dirty="0">
                <a:solidFill>
                  <a:srgbClr val="FF0000"/>
                </a:solidFill>
                <a:sym typeface="Wingdings"/>
              </a:rPr>
              <a:t>Ik geef  HIJ, </a:t>
            </a:r>
            <a:r>
              <a:rPr lang="nl-NL" b="1" i="1" dirty="0">
                <a:sym typeface="Wingdings"/>
              </a:rPr>
              <a:t>klinkt niet</a:t>
            </a:r>
            <a:r>
              <a:rPr lang="nl-NL" b="1" i="1" dirty="0">
                <a:solidFill>
                  <a:srgbClr val="FF0000"/>
                </a:solidFill>
                <a:sym typeface="Wingdings"/>
              </a:rPr>
              <a:t>.     Ik geef HEM, </a:t>
            </a:r>
            <a:r>
              <a:rPr lang="nl-NL" b="1" i="1" dirty="0">
                <a:solidFill>
                  <a:srgbClr val="000000"/>
                </a:solidFill>
                <a:sym typeface="Wingdings"/>
              </a:rPr>
              <a:t>wel</a:t>
            </a:r>
            <a:r>
              <a:rPr lang="nl-NL" b="1" i="1" dirty="0">
                <a:solidFill>
                  <a:srgbClr val="FF0000"/>
                </a:solidFill>
                <a:sym typeface="Wingdings"/>
              </a:rPr>
              <a:t>      </a:t>
            </a:r>
            <a:r>
              <a:rPr lang="nl-NL" b="1" i="1" dirty="0">
                <a:solidFill>
                  <a:srgbClr val="000000"/>
                </a:solidFill>
                <a:sym typeface="Wingdings"/>
              </a:rPr>
              <a:t>maar er kan  </a:t>
            </a:r>
            <a:r>
              <a:rPr lang="nl-NL" b="1" i="1" dirty="0">
                <a:solidFill>
                  <a:srgbClr val="FF0000"/>
                </a:solidFill>
                <a:sym typeface="Wingdings"/>
              </a:rPr>
              <a:t>AAN </a:t>
            </a:r>
            <a:r>
              <a:rPr lang="nl-NL" b="1" i="1" dirty="0">
                <a:solidFill>
                  <a:srgbClr val="000000"/>
                </a:solidFill>
                <a:sym typeface="Wingdings"/>
              </a:rPr>
              <a:t>tussen</a:t>
            </a:r>
            <a:r>
              <a:rPr lang="nl-NL" b="1" i="1" dirty="0">
                <a:solidFill>
                  <a:srgbClr val="FF0000"/>
                </a:solidFill>
                <a:sym typeface="Wingdings"/>
              </a:rPr>
              <a:t>, </a:t>
            </a:r>
            <a:r>
              <a:rPr lang="nl-NL" b="1" i="1" dirty="0">
                <a:solidFill>
                  <a:srgbClr val="000000"/>
                </a:solidFill>
                <a:sym typeface="Wingdings"/>
              </a:rPr>
              <a:t>dus  3</a:t>
            </a:r>
            <a:r>
              <a:rPr lang="nl-NL" b="1" i="1" baseline="30000" dirty="0">
                <a:solidFill>
                  <a:srgbClr val="000000"/>
                </a:solidFill>
                <a:sym typeface="Wingdings"/>
              </a:rPr>
              <a:t>e</a:t>
            </a:r>
            <a:r>
              <a:rPr lang="nl-NL" b="1" i="1" dirty="0">
                <a:solidFill>
                  <a:srgbClr val="000000"/>
                </a:solidFill>
                <a:sym typeface="Wingdings"/>
              </a:rPr>
              <a:t> naamval</a:t>
            </a:r>
          </a:p>
          <a:p>
            <a:endParaRPr lang="nl-NL" b="1" i="1" dirty="0">
              <a:solidFill>
                <a:srgbClr val="FF0000"/>
              </a:solidFill>
              <a:sym typeface="Wingdings"/>
            </a:endParaRPr>
          </a:p>
          <a:p>
            <a:r>
              <a:rPr lang="nl-NL" b="1" i="1" dirty="0" err="1">
                <a:solidFill>
                  <a:srgbClr val="000000"/>
                </a:solidFill>
                <a:sym typeface="Wingdings"/>
              </a:rPr>
              <a:t>Antw</a:t>
            </a:r>
            <a:r>
              <a:rPr lang="nl-NL" b="1" i="1" dirty="0">
                <a:solidFill>
                  <a:srgbClr val="000000"/>
                </a:solidFill>
                <a:sym typeface="Wingdings"/>
              </a:rPr>
              <a:t>     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gebe</a:t>
            </a:r>
            <a:r>
              <a:rPr lang="nl-NL" dirty="0"/>
              <a:t> </a:t>
            </a:r>
            <a:r>
              <a:rPr lang="nl-NL" b="1" dirty="0" err="1"/>
              <a:t>dem</a:t>
            </a:r>
            <a:r>
              <a:rPr lang="nl-NL" b="1" dirty="0"/>
              <a:t> </a:t>
            </a:r>
            <a:r>
              <a:rPr lang="nl-NL" b="1" dirty="0" err="1"/>
              <a:t>Mann</a:t>
            </a:r>
            <a:r>
              <a:rPr lang="nl-NL" b="1" dirty="0"/>
              <a:t> </a:t>
            </a:r>
            <a:r>
              <a:rPr lang="nl-NL" dirty="0" err="1"/>
              <a:t>einen</a:t>
            </a:r>
            <a:r>
              <a:rPr lang="nl-NL" dirty="0"/>
              <a:t> </a:t>
            </a:r>
            <a:r>
              <a:rPr lang="nl-NL" dirty="0" err="1"/>
              <a:t>Regenschirm</a:t>
            </a:r>
            <a:r>
              <a:rPr lang="nl-NL" dirty="0"/>
              <a:t>        (</a:t>
            </a:r>
            <a:r>
              <a:rPr lang="nl-NL" b="1" dirty="0">
                <a:solidFill>
                  <a:srgbClr val="000000"/>
                </a:solidFill>
              </a:rPr>
              <a:t>of </a:t>
            </a:r>
            <a:r>
              <a:rPr lang="nl-NL" b="1" dirty="0" err="1">
                <a:solidFill>
                  <a:srgbClr val="000000"/>
                </a:solidFill>
              </a:rPr>
              <a:t>einem</a:t>
            </a:r>
            <a:r>
              <a:rPr lang="nl-NL" dirty="0"/>
              <a:t>)</a:t>
            </a:r>
            <a:endParaRPr lang="nl-NL" dirty="0">
              <a:sym typeface="Wingdings"/>
            </a:endParaRPr>
          </a:p>
          <a:p>
            <a:endParaRPr lang="nl-NL" dirty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7" y="3394258"/>
            <a:ext cx="8491339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660066"/>
                </a:solidFill>
              </a:rPr>
              <a:t>AAN/VOOR HEM regel is om te onderzoeken of een </a:t>
            </a:r>
            <a:r>
              <a:rPr lang="nl-NL" sz="2000" b="1" dirty="0" err="1">
                <a:solidFill>
                  <a:srgbClr val="660066"/>
                </a:solidFill>
              </a:rPr>
              <a:t>zelfst</a:t>
            </a:r>
            <a:r>
              <a:rPr lang="nl-NL" sz="2000" b="1" dirty="0">
                <a:solidFill>
                  <a:srgbClr val="660066"/>
                </a:solidFill>
              </a:rPr>
              <a:t> </a:t>
            </a:r>
            <a:r>
              <a:rPr lang="nl-NL" sz="2000" b="1" dirty="0" err="1">
                <a:solidFill>
                  <a:srgbClr val="660066"/>
                </a:solidFill>
              </a:rPr>
              <a:t>naamw</a:t>
            </a:r>
            <a:r>
              <a:rPr lang="nl-NL" sz="2000" b="1" dirty="0">
                <a:solidFill>
                  <a:srgbClr val="660066"/>
                </a:solidFill>
              </a:rPr>
              <a:t> </a:t>
            </a:r>
          </a:p>
          <a:p>
            <a:r>
              <a:rPr lang="nl-NL" sz="2000" b="1" dirty="0">
                <a:solidFill>
                  <a:srgbClr val="660066"/>
                </a:solidFill>
              </a:rPr>
              <a:t>MEEWERKEND Voorwerp is:       in dat geval dus 3</a:t>
            </a:r>
            <a:r>
              <a:rPr lang="nl-NL" sz="2000" b="1" baseline="30000" dirty="0">
                <a:solidFill>
                  <a:srgbClr val="660066"/>
                </a:solidFill>
              </a:rPr>
              <a:t>e</a:t>
            </a:r>
            <a:r>
              <a:rPr lang="nl-NL" sz="2000" b="1" dirty="0">
                <a:solidFill>
                  <a:srgbClr val="660066"/>
                </a:solidFill>
              </a:rPr>
              <a:t> naamval </a:t>
            </a:r>
          </a:p>
        </p:txBody>
      </p:sp>
    </p:spTree>
    <p:extLst>
      <p:ext uri="{BB962C8B-B14F-4D97-AF65-F5344CB8AC3E}">
        <p14:creationId xmlns:p14="http://schemas.microsoft.com/office/powerpoint/2010/main" val="280133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4746" y="130940"/>
            <a:ext cx="7939343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/>
              <a:t>Stappenplan:</a:t>
            </a:r>
          </a:p>
          <a:p>
            <a:endParaRPr lang="nl-NL" sz="1600" dirty="0"/>
          </a:p>
          <a:p>
            <a:r>
              <a:rPr lang="nl-NL" sz="1600" dirty="0"/>
              <a:t>Zet een streep onder </a:t>
            </a:r>
            <a:r>
              <a:rPr lang="nl-NL" sz="1600" dirty="0">
                <a:sym typeface="Wingdings"/>
              </a:rPr>
              <a:t>   </a:t>
            </a:r>
            <a:r>
              <a:rPr lang="nl-NL" sz="1600" dirty="0" err="1">
                <a:sym typeface="Wingdings"/>
              </a:rPr>
              <a:t>lidw</a:t>
            </a:r>
            <a:r>
              <a:rPr lang="nl-NL" sz="1600" dirty="0">
                <a:sym typeface="Wingdings"/>
              </a:rPr>
              <a:t> + </a:t>
            </a:r>
            <a:r>
              <a:rPr lang="nl-NL" sz="1600" dirty="0" err="1">
                <a:sym typeface="Wingdings"/>
              </a:rPr>
              <a:t>bijv</a:t>
            </a:r>
            <a:r>
              <a:rPr lang="nl-NL" sz="1600" dirty="0">
                <a:sym typeface="Wingdings"/>
              </a:rPr>
              <a:t> </a:t>
            </a:r>
            <a:r>
              <a:rPr lang="nl-NL" sz="1600" dirty="0" err="1">
                <a:sym typeface="Wingdings"/>
              </a:rPr>
              <a:t>naamw</a:t>
            </a:r>
            <a:r>
              <a:rPr lang="nl-NL" sz="1600" dirty="0">
                <a:sym typeface="Wingdings"/>
              </a:rPr>
              <a:t> + </a:t>
            </a:r>
            <a:r>
              <a:rPr lang="nl-NL" sz="1600" dirty="0" err="1">
                <a:sym typeface="Wingdings"/>
              </a:rPr>
              <a:t>zelfst</a:t>
            </a:r>
            <a:r>
              <a:rPr lang="nl-NL" sz="1600" dirty="0">
                <a:sym typeface="Wingdings"/>
              </a:rPr>
              <a:t> </a:t>
            </a:r>
            <a:r>
              <a:rPr lang="nl-NL" sz="1600" dirty="0" err="1">
                <a:sym typeface="Wingdings"/>
              </a:rPr>
              <a:t>naamw</a:t>
            </a:r>
            <a:r>
              <a:rPr lang="nl-NL" sz="1600" dirty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dirty="0" err="1">
                <a:sym typeface="Wingdings"/>
              </a:rPr>
              <a:t>Ich</a:t>
            </a:r>
            <a:r>
              <a:rPr lang="nl-NL" sz="2400" b="1" dirty="0">
                <a:sym typeface="Wingdings"/>
              </a:rPr>
              <a:t> </a:t>
            </a:r>
            <a:r>
              <a:rPr lang="nl-NL" sz="2400" b="1" dirty="0" err="1">
                <a:sym typeface="Wingdings"/>
              </a:rPr>
              <a:t>gebe</a:t>
            </a:r>
            <a:r>
              <a:rPr lang="nl-NL" sz="2400" b="1" dirty="0">
                <a:sym typeface="Wingdings"/>
              </a:rPr>
              <a:t> </a:t>
            </a:r>
            <a:r>
              <a:rPr lang="nl-NL" sz="2400" b="1" u="sng" dirty="0">
                <a:sym typeface="Wingdings"/>
              </a:rPr>
              <a:t>d....... </a:t>
            </a:r>
            <a:r>
              <a:rPr lang="de-DE" sz="2400" b="1" u="sng" dirty="0">
                <a:sym typeface="Wingdings"/>
              </a:rPr>
              <a:t>lieben</a:t>
            </a:r>
            <a:r>
              <a:rPr lang="nl-NL" sz="2400" b="1" u="sng" dirty="0">
                <a:sym typeface="Wingdings"/>
              </a:rPr>
              <a:t> Frau   </a:t>
            </a:r>
            <a:r>
              <a:rPr lang="nl-NL" sz="2400" b="1" dirty="0" err="1">
                <a:sym typeface="Wingdings"/>
              </a:rPr>
              <a:t>einen</a:t>
            </a:r>
            <a:r>
              <a:rPr lang="nl-NL" sz="2400" b="1" dirty="0">
                <a:sym typeface="Wingdings"/>
              </a:rPr>
              <a:t> </a:t>
            </a:r>
            <a:r>
              <a:rPr lang="nl-NL" sz="2400" b="1" dirty="0" err="1">
                <a:sym typeface="Wingdings"/>
              </a:rPr>
              <a:t>großen</a:t>
            </a:r>
            <a:r>
              <a:rPr lang="nl-NL" sz="2400" b="1" dirty="0">
                <a:sym typeface="Wingdings"/>
              </a:rPr>
              <a:t> </a:t>
            </a:r>
            <a:r>
              <a:rPr lang="nl-NL" sz="2400" b="1" dirty="0" err="1">
                <a:sym typeface="Wingdings"/>
              </a:rPr>
              <a:t>Blumenstrauß</a:t>
            </a:r>
            <a:r>
              <a:rPr lang="nl-NL" sz="2400" b="1" dirty="0">
                <a:sym typeface="Wingdings"/>
              </a:rPr>
              <a:t>. 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>
                <a:sym typeface="Wingdings"/>
              </a:rPr>
              <a:t>Vertaal en vervang onderstreepte woord met:</a:t>
            </a:r>
          </a:p>
          <a:p>
            <a:r>
              <a:rPr lang="nl-NL" sz="2400" b="1" dirty="0">
                <a:sym typeface="Wingdings"/>
              </a:rPr>
              <a:t>Hij     </a:t>
            </a:r>
            <a:r>
              <a:rPr lang="nl-NL" sz="2000" dirty="0">
                <a:sym typeface="Wingdings"/>
              </a:rPr>
              <a:t>of</a:t>
            </a:r>
            <a:r>
              <a:rPr lang="nl-NL" sz="2400" b="1" dirty="0">
                <a:sym typeface="Wingdings"/>
              </a:rPr>
              <a:t>      Hem      </a:t>
            </a:r>
            <a:r>
              <a:rPr lang="nl-NL" sz="2000" dirty="0">
                <a:sym typeface="Wingdings"/>
              </a:rPr>
              <a:t>of</a:t>
            </a:r>
            <a:r>
              <a:rPr lang="nl-NL" sz="2400" b="1" dirty="0">
                <a:sym typeface="Wingdings"/>
              </a:rPr>
              <a:t>         Aan/Voor hem</a:t>
            </a:r>
          </a:p>
          <a:p>
            <a:endParaRPr lang="nl-NL" sz="1100" b="1" dirty="0">
              <a:sym typeface="Wingdings"/>
            </a:endParaRPr>
          </a:p>
          <a:p>
            <a:r>
              <a:rPr lang="nl-NL" sz="2400" b="1" dirty="0">
                <a:sym typeface="Wingdings"/>
              </a:rPr>
              <a:t>(1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              (4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                          (3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</a:t>
            </a:r>
          </a:p>
          <a:p>
            <a:endParaRPr lang="nl-NL" sz="1200" b="1" dirty="0">
              <a:sym typeface="Wingdings"/>
            </a:endParaRPr>
          </a:p>
          <a:p>
            <a:r>
              <a:rPr lang="nl-NL" sz="2000" dirty="0">
                <a:sym typeface="Wingdings"/>
              </a:rPr>
              <a:t>Let op of je een     </a:t>
            </a:r>
            <a:r>
              <a:rPr lang="nl-NL" sz="2000" b="1" dirty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>
                <a:sym typeface="Wingdings"/>
              </a:rPr>
              <a:t>      of een       </a:t>
            </a:r>
            <a:r>
              <a:rPr lang="nl-NL" sz="2000" b="1" dirty="0" err="1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>
                <a:sym typeface="Wingdings"/>
              </a:rPr>
              <a:t>       woord moet opschrijven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052384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165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4746" y="130940"/>
            <a:ext cx="7636977" cy="3616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/>
              <a:t>Stappenplan:</a:t>
            </a:r>
          </a:p>
          <a:p>
            <a:endParaRPr lang="nl-NL" sz="1600" dirty="0"/>
          </a:p>
          <a:p>
            <a:r>
              <a:rPr lang="nl-NL" sz="1600" dirty="0"/>
              <a:t>Zet een streep onder </a:t>
            </a:r>
            <a:r>
              <a:rPr lang="nl-NL" sz="1600" dirty="0">
                <a:sym typeface="Wingdings"/>
              </a:rPr>
              <a:t>   </a:t>
            </a:r>
            <a:r>
              <a:rPr lang="nl-NL" sz="1600" dirty="0" err="1">
                <a:sym typeface="Wingdings"/>
              </a:rPr>
              <a:t>lidw</a:t>
            </a:r>
            <a:r>
              <a:rPr lang="nl-NL" sz="1600" dirty="0">
                <a:sym typeface="Wingdings"/>
              </a:rPr>
              <a:t> + </a:t>
            </a:r>
            <a:r>
              <a:rPr lang="nl-NL" sz="1600" dirty="0" err="1">
                <a:sym typeface="Wingdings"/>
              </a:rPr>
              <a:t>bijv</a:t>
            </a:r>
            <a:r>
              <a:rPr lang="nl-NL" sz="1600" dirty="0">
                <a:sym typeface="Wingdings"/>
              </a:rPr>
              <a:t> </a:t>
            </a:r>
            <a:r>
              <a:rPr lang="nl-NL" sz="1600" dirty="0" err="1">
                <a:sym typeface="Wingdings"/>
              </a:rPr>
              <a:t>naamw</a:t>
            </a:r>
            <a:r>
              <a:rPr lang="nl-NL" sz="1600" dirty="0">
                <a:sym typeface="Wingdings"/>
              </a:rPr>
              <a:t> + </a:t>
            </a:r>
            <a:r>
              <a:rPr lang="nl-NL" sz="1600" dirty="0" err="1">
                <a:sym typeface="Wingdings"/>
              </a:rPr>
              <a:t>zelfst</a:t>
            </a:r>
            <a:r>
              <a:rPr lang="nl-NL" sz="1600" dirty="0">
                <a:sym typeface="Wingdings"/>
              </a:rPr>
              <a:t> </a:t>
            </a:r>
            <a:r>
              <a:rPr lang="nl-NL" sz="1600" dirty="0" err="1">
                <a:sym typeface="Wingdings"/>
              </a:rPr>
              <a:t>naamw</a:t>
            </a:r>
            <a:r>
              <a:rPr lang="nl-NL" sz="1600" dirty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dirty="0" err="1">
                <a:sym typeface="Wingdings"/>
              </a:rPr>
              <a:t>Ich</a:t>
            </a:r>
            <a:r>
              <a:rPr lang="nl-NL" sz="2400" b="1" dirty="0">
                <a:sym typeface="Wingdings"/>
              </a:rPr>
              <a:t> </a:t>
            </a:r>
            <a:r>
              <a:rPr lang="nl-NL" sz="2400" b="1" dirty="0" err="1">
                <a:sym typeface="Wingdings"/>
              </a:rPr>
              <a:t>gebe</a:t>
            </a:r>
            <a:r>
              <a:rPr lang="nl-NL" sz="2400" b="1" dirty="0">
                <a:sym typeface="Wingdings"/>
              </a:rPr>
              <a:t> der </a:t>
            </a:r>
            <a:r>
              <a:rPr lang="de-DE" sz="2400" b="1" dirty="0">
                <a:sym typeface="Wingdings"/>
              </a:rPr>
              <a:t>lieben</a:t>
            </a:r>
            <a:r>
              <a:rPr lang="nl-NL" sz="2400" b="1" dirty="0">
                <a:sym typeface="Wingdings"/>
              </a:rPr>
              <a:t> Frau   </a:t>
            </a:r>
            <a:r>
              <a:rPr lang="nl-NL" sz="2400" b="1" u="sng" dirty="0" err="1">
                <a:sym typeface="Wingdings"/>
              </a:rPr>
              <a:t>ein</a:t>
            </a:r>
            <a:r>
              <a:rPr lang="nl-NL" sz="2400" b="1" u="sng" dirty="0">
                <a:sym typeface="Wingdings"/>
              </a:rPr>
              <a:t>.... </a:t>
            </a:r>
            <a:r>
              <a:rPr lang="nl-NL" sz="2400" b="1" u="sng" dirty="0" err="1">
                <a:sym typeface="Wingdings"/>
              </a:rPr>
              <a:t>großen</a:t>
            </a:r>
            <a:r>
              <a:rPr lang="nl-NL" sz="2400" b="1" u="sng" dirty="0">
                <a:sym typeface="Wingdings"/>
              </a:rPr>
              <a:t> </a:t>
            </a:r>
            <a:r>
              <a:rPr lang="nl-NL" sz="2400" b="1" u="sng" dirty="0" err="1">
                <a:sym typeface="Wingdings"/>
              </a:rPr>
              <a:t>Blumenstrauß</a:t>
            </a:r>
            <a:r>
              <a:rPr lang="nl-NL" sz="2400" b="1" u="sng" dirty="0">
                <a:sym typeface="Wingdings"/>
              </a:rPr>
              <a:t>. </a:t>
            </a:r>
            <a:r>
              <a:rPr lang="nl-NL" sz="2400" b="1" dirty="0">
                <a:sym typeface="Wingdings"/>
              </a:rPr>
              <a:t>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>
                <a:sym typeface="Wingdings"/>
              </a:rPr>
              <a:t>Vertaal en vervang onderstreepte woord met:</a:t>
            </a:r>
          </a:p>
          <a:p>
            <a:r>
              <a:rPr lang="nl-NL" sz="2400" b="1" dirty="0">
                <a:sym typeface="Wingdings"/>
              </a:rPr>
              <a:t>Hij     </a:t>
            </a:r>
            <a:r>
              <a:rPr lang="nl-NL" sz="2000" dirty="0">
                <a:sym typeface="Wingdings"/>
              </a:rPr>
              <a:t>of</a:t>
            </a:r>
            <a:r>
              <a:rPr lang="nl-NL" sz="2400" b="1" dirty="0">
                <a:sym typeface="Wingdings"/>
              </a:rPr>
              <a:t>      Hem      </a:t>
            </a:r>
            <a:r>
              <a:rPr lang="nl-NL" sz="2000" dirty="0">
                <a:sym typeface="Wingdings"/>
              </a:rPr>
              <a:t>of</a:t>
            </a:r>
            <a:r>
              <a:rPr lang="nl-NL" sz="2400" b="1" dirty="0">
                <a:sym typeface="Wingdings"/>
              </a:rPr>
              <a:t>         Aan/Voor hem</a:t>
            </a:r>
          </a:p>
          <a:p>
            <a:endParaRPr lang="nl-NL" sz="1100" b="1" dirty="0">
              <a:sym typeface="Wingdings"/>
            </a:endParaRPr>
          </a:p>
          <a:p>
            <a:r>
              <a:rPr lang="nl-NL" sz="2400" b="1" dirty="0">
                <a:sym typeface="Wingdings"/>
              </a:rPr>
              <a:t>(1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              (4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                          (3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</a:t>
            </a:r>
          </a:p>
          <a:p>
            <a:endParaRPr lang="nl-NL" sz="1200" b="1" dirty="0">
              <a:sym typeface="Wingdings"/>
            </a:endParaRPr>
          </a:p>
          <a:p>
            <a:r>
              <a:rPr lang="nl-NL" sz="2000" dirty="0">
                <a:sym typeface="Wingdings"/>
              </a:rPr>
              <a:t>Let op of je een     </a:t>
            </a:r>
            <a:r>
              <a:rPr lang="nl-NL" sz="2000" b="1" dirty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>
                <a:sym typeface="Wingdings"/>
              </a:rPr>
              <a:t>      of een       </a:t>
            </a:r>
            <a:r>
              <a:rPr lang="nl-NL" sz="2000" b="1" dirty="0" err="1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>
                <a:sym typeface="Wingdings"/>
              </a:rPr>
              <a:t>       woord moet opschrijven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60870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64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8561" y="130940"/>
            <a:ext cx="9039254" cy="361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Stappenplan:</a:t>
            </a:r>
          </a:p>
          <a:p>
            <a:endParaRPr lang="nl-NL" sz="1600" dirty="0"/>
          </a:p>
          <a:p>
            <a:r>
              <a:rPr lang="nl-NL" sz="1600" dirty="0"/>
              <a:t>Zet een streep onder </a:t>
            </a:r>
            <a:r>
              <a:rPr lang="nl-NL" sz="1600" dirty="0">
                <a:sym typeface="Wingdings"/>
              </a:rPr>
              <a:t>   </a:t>
            </a:r>
            <a:r>
              <a:rPr lang="nl-NL" sz="1600" dirty="0" err="1">
                <a:sym typeface="Wingdings"/>
              </a:rPr>
              <a:t>lidw</a:t>
            </a:r>
            <a:r>
              <a:rPr lang="nl-NL" sz="1600" dirty="0">
                <a:sym typeface="Wingdings"/>
              </a:rPr>
              <a:t> + </a:t>
            </a:r>
            <a:r>
              <a:rPr lang="nl-NL" sz="1600" dirty="0" err="1">
                <a:sym typeface="Wingdings"/>
              </a:rPr>
              <a:t>bijv</a:t>
            </a:r>
            <a:r>
              <a:rPr lang="nl-NL" sz="1600" dirty="0">
                <a:sym typeface="Wingdings"/>
              </a:rPr>
              <a:t> </a:t>
            </a:r>
            <a:r>
              <a:rPr lang="nl-NL" sz="1600" dirty="0" err="1">
                <a:sym typeface="Wingdings"/>
              </a:rPr>
              <a:t>naamw</a:t>
            </a:r>
            <a:r>
              <a:rPr lang="nl-NL" sz="1600" dirty="0">
                <a:sym typeface="Wingdings"/>
              </a:rPr>
              <a:t> + </a:t>
            </a:r>
            <a:r>
              <a:rPr lang="nl-NL" sz="1600" dirty="0" err="1">
                <a:sym typeface="Wingdings"/>
              </a:rPr>
              <a:t>zelfst</a:t>
            </a:r>
            <a:r>
              <a:rPr lang="nl-NL" sz="1600" dirty="0">
                <a:sym typeface="Wingdings"/>
              </a:rPr>
              <a:t> </a:t>
            </a:r>
            <a:r>
              <a:rPr lang="nl-NL" sz="1600" dirty="0" err="1">
                <a:sym typeface="Wingdings"/>
              </a:rPr>
              <a:t>naamw</a:t>
            </a:r>
            <a:r>
              <a:rPr lang="nl-NL" sz="1600" dirty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u="sng" dirty="0">
                <a:sym typeface="Wingdings"/>
              </a:rPr>
              <a:t>D..... kleine Kind </a:t>
            </a:r>
            <a:r>
              <a:rPr lang="nl-NL" sz="2400" b="1" dirty="0" err="1">
                <a:sym typeface="Wingdings"/>
              </a:rPr>
              <a:t>gibt</a:t>
            </a:r>
            <a:r>
              <a:rPr lang="nl-NL" sz="2400" b="1" dirty="0">
                <a:sym typeface="Wingdings"/>
              </a:rPr>
              <a:t> der </a:t>
            </a:r>
            <a:r>
              <a:rPr lang="de-DE" sz="2400" b="1" dirty="0">
                <a:sym typeface="Wingdings"/>
              </a:rPr>
              <a:t>lieben</a:t>
            </a:r>
            <a:r>
              <a:rPr lang="nl-NL" sz="2400" b="1" dirty="0">
                <a:sym typeface="Wingdings"/>
              </a:rPr>
              <a:t> Frau   </a:t>
            </a:r>
            <a:r>
              <a:rPr lang="nl-NL" sz="2400" b="1" dirty="0" err="1">
                <a:sym typeface="Wingdings"/>
              </a:rPr>
              <a:t>einen</a:t>
            </a:r>
            <a:r>
              <a:rPr lang="nl-NL" sz="2400" b="1" dirty="0">
                <a:sym typeface="Wingdings"/>
              </a:rPr>
              <a:t> </a:t>
            </a:r>
            <a:r>
              <a:rPr lang="nl-NL" sz="2400" b="1" dirty="0" err="1">
                <a:sym typeface="Wingdings"/>
              </a:rPr>
              <a:t>großen</a:t>
            </a:r>
            <a:r>
              <a:rPr lang="nl-NL" sz="2400" b="1" dirty="0">
                <a:sym typeface="Wingdings"/>
              </a:rPr>
              <a:t> </a:t>
            </a:r>
            <a:r>
              <a:rPr lang="nl-NL" sz="2400" b="1" dirty="0" err="1">
                <a:sym typeface="Wingdings"/>
              </a:rPr>
              <a:t>Blumenstrauß</a:t>
            </a:r>
            <a:r>
              <a:rPr lang="nl-NL" sz="2400" b="1" dirty="0">
                <a:sym typeface="Wingdings"/>
              </a:rPr>
              <a:t>.</a:t>
            </a:r>
            <a:r>
              <a:rPr lang="nl-NL" sz="2000" b="1" dirty="0">
                <a:sym typeface="Wingdings"/>
              </a:rPr>
              <a:t>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>
                <a:sym typeface="Wingdings"/>
              </a:rPr>
              <a:t>Vertaal en vervang onderstreepte woord met:</a:t>
            </a:r>
          </a:p>
          <a:p>
            <a:r>
              <a:rPr lang="nl-NL" sz="2400" b="1" dirty="0">
                <a:sym typeface="Wingdings"/>
              </a:rPr>
              <a:t>Hij     </a:t>
            </a:r>
            <a:r>
              <a:rPr lang="nl-NL" sz="2000" dirty="0">
                <a:sym typeface="Wingdings"/>
              </a:rPr>
              <a:t>of</a:t>
            </a:r>
            <a:r>
              <a:rPr lang="nl-NL" sz="2400" b="1" dirty="0">
                <a:sym typeface="Wingdings"/>
              </a:rPr>
              <a:t>      Hem      </a:t>
            </a:r>
            <a:r>
              <a:rPr lang="nl-NL" sz="2000" dirty="0">
                <a:sym typeface="Wingdings"/>
              </a:rPr>
              <a:t>of</a:t>
            </a:r>
            <a:r>
              <a:rPr lang="nl-NL" sz="2400" b="1" dirty="0">
                <a:sym typeface="Wingdings"/>
              </a:rPr>
              <a:t>         Aan/Voor hem</a:t>
            </a:r>
          </a:p>
          <a:p>
            <a:endParaRPr lang="nl-NL" sz="1100" b="1" dirty="0">
              <a:sym typeface="Wingdings"/>
            </a:endParaRPr>
          </a:p>
          <a:p>
            <a:r>
              <a:rPr lang="nl-NL" sz="2400" b="1" dirty="0">
                <a:sym typeface="Wingdings"/>
              </a:rPr>
              <a:t>(1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              (4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                          (3</a:t>
            </a:r>
            <a:r>
              <a:rPr lang="nl-NL" sz="2400" b="1" baseline="30000" dirty="0">
                <a:sym typeface="Wingdings"/>
              </a:rPr>
              <a:t>e</a:t>
            </a:r>
            <a:r>
              <a:rPr lang="nl-NL" sz="2400" b="1" dirty="0">
                <a:sym typeface="Wingdings"/>
              </a:rPr>
              <a:t>)</a:t>
            </a:r>
          </a:p>
          <a:p>
            <a:endParaRPr lang="nl-NL" sz="1200" b="1" dirty="0">
              <a:sym typeface="Wingdings"/>
            </a:endParaRPr>
          </a:p>
          <a:p>
            <a:r>
              <a:rPr lang="nl-NL" sz="2000" dirty="0">
                <a:sym typeface="Wingdings"/>
              </a:rPr>
              <a:t>Let op of je een     </a:t>
            </a:r>
            <a:r>
              <a:rPr lang="nl-NL" sz="2000" b="1" dirty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>
                <a:sym typeface="Wingdings"/>
              </a:rPr>
              <a:t>      of een       </a:t>
            </a:r>
            <a:r>
              <a:rPr lang="nl-NL" sz="2000" b="1" dirty="0" err="1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>
                <a:sym typeface="Wingdings"/>
              </a:rPr>
              <a:t>       woord moet opschrijven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60870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baseline="0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Kindern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713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6848273" y="859196"/>
            <a:ext cx="1223412" cy="51275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/>
              <a:t>+3 / +4</a:t>
            </a:r>
          </a:p>
          <a:p>
            <a:pPr>
              <a:lnSpc>
                <a:spcPct val="140000"/>
              </a:lnSpc>
            </a:pPr>
            <a:endParaRPr lang="nl-NL" sz="1400" b="1" dirty="0"/>
          </a:p>
          <a:p>
            <a:pPr>
              <a:lnSpc>
                <a:spcPct val="140000"/>
              </a:lnSpc>
            </a:pPr>
            <a:r>
              <a:rPr lang="nl-NL" dirty="0" err="1"/>
              <a:t>an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auf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hinter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neben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/>
              <a:t>in</a:t>
            </a:r>
          </a:p>
          <a:p>
            <a:pPr>
              <a:lnSpc>
                <a:spcPct val="140000"/>
              </a:lnSpc>
            </a:pPr>
            <a:r>
              <a:rPr lang="tr-TR" dirty="0"/>
              <a:t>ü</a:t>
            </a:r>
            <a:r>
              <a:rPr lang="nl-NL" dirty="0" err="1"/>
              <a:t>ber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unter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vor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zwischen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133078" y="1133142"/>
            <a:ext cx="736099" cy="473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/>
              <a:t>+3</a:t>
            </a:r>
          </a:p>
          <a:p>
            <a:pPr>
              <a:lnSpc>
                <a:spcPct val="140000"/>
              </a:lnSpc>
            </a:pPr>
            <a:endParaRPr lang="nl-NL" sz="1200" b="1" dirty="0"/>
          </a:p>
          <a:p>
            <a:pPr>
              <a:lnSpc>
                <a:spcPct val="140000"/>
              </a:lnSpc>
            </a:pPr>
            <a:r>
              <a:rPr lang="nl-NL" dirty="0" err="1"/>
              <a:t>mit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nach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/>
              <a:t>bei </a:t>
            </a:r>
          </a:p>
          <a:p>
            <a:pPr>
              <a:lnSpc>
                <a:spcPct val="140000"/>
              </a:lnSpc>
            </a:pPr>
            <a:r>
              <a:rPr lang="nl-NL" dirty="0" err="1"/>
              <a:t>seit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von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zu</a:t>
            </a:r>
            <a:r>
              <a:rPr lang="nl-NL" dirty="0"/>
              <a:t> </a:t>
            </a:r>
          </a:p>
          <a:p>
            <a:pPr>
              <a:lnSpc>
                <a:spcPct val="140000"/>
              </a:lnSpc>
            </a:pPr>
            <a:r>
              <a:rPr lang="nl-NL" dirty="0" err="1"/>
              <a:t>außer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aus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3760325" y="1245211"/>
            <a:ext cx="891590" cy="38533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800" b="1" dirty="0"/>
              <a:t>+4</a:t>
            </a:r>
          </a:p>
          <a:p>
            <a:endParaRPr lang="nl-NL" sz="1400" b="1" dirty="0"/>
          </a:p>
          <a:p>
            <a:pPr>
              <a:lnSpc>
                <a:spcPct val="140000"/>
              </a:lnSpc>
            </a:pPr>
            <a:r>
              <a:rPr lang="nl-NL" dirty="0" err="1"/>
              <a:t>durch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für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ohne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um</a:t>
            </a:r>
            <a:endParaRPr lang="nl-NL" dirty="0"/>
          </a:p>
          <a:p>
            <a:pPr>
              <a:lnSpc>
                <a:spcPct val="140000"/>
              </a:lnSpc>
            </a:pPr>
            <a:r>
              <a:rPr lang="nl-NL" dirty="0"/>
              <a:t>bis</a:t>
            </a:r>
          </a:p>
          <a:p>
            <a:pPr>
              <a:lnSpc>
                <a:spcPct val="140000"/>
              </a:lnSpc>
            </a:pPr>
            <a:r>
              <a:rPr lang="nl-NL" dirty="0" err="1"/>
              <a:t>gegen</a:t>
            </a:r>
            <a:endParaRPr lang="nl-NL" dirty="0"/>
          </a:p>
          <a:p>
            <a:pPr>
              <a:lnSpc>
                <a:spcPct val="140000"/>
              </a:lnSpc>
            </a:pP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/>
              <a:t>entlang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482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56334"/>
              </p:ext>
            </p:extLst>
          </p:nvPr>
        </p:nvGraphicFramePr>
        <p:xfrm>
          <a:off x="104744" y="137131"/>
          <a:ext cx="9008160" cy="408304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43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6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5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08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b="1" dirty="0" err="1"/>
                        <a:t>große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 err="1"/>
                        <a:t>liebe</a:t>
                      </a:r>
                      <a:r>
                        <a:rPr lang="nl-NL" dirty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</a:t>
                      </a:r>
                      <a:r>
                        <a:rPr lang="nl-NL" b="1" dirty="0"/>
                        <a:t>kleine</a:t>
                      </a:r>
                      <a:r>
                        <a:rPr lang="nl-NL" dirty="0"/>
                        <a:t>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="1" baseline="0" dirty="0"/>
                        <a:t>kleinen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b="1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b="1" dirty="0" err="1"/>
                        <a:t>lieben</a:t>
                      </a:r>
                      <a:r>
                        <a:rPr lang="nl-NL" dirty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b="1" dirty="0" err="1"/>
                        <a:t>lieben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/>
                        <a:t>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b="1" dirty="0"/>
                        <a:t>kleinen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Kinder</a:t>
                      </a:r>
                      <a:r>
                        <a:rPr lang="nl-NL" b="1" dirty="0" err="1"/>
                        <a:t>n</a:t>
                      </a:r>
                      <a:endParaRPr lang="nl-NL" b="1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b="1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 err="1"/>
                        <a:t>liebe</a:t>
                      </a:r>
                      <a:r>
                        <a:rPr lang="nl-NL" dirty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</a:t>
                      </a:r>
                      <a:r>
                        <a:rPr lang="nl-NL" b="1" dirty="0"/>
                        <a:t>kleine</a:t>
                      </a:r>
                      <a:r>
                        <a:rPr lang="nl-NL" dirty="0"/>
                        <a:t> 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/>
                        <a:t>kleinen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44033" y="4412690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Der 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   </a:t>
            </a:r>
          </a:p>
          <a:p>
            <a:r>
              <a:rPr lang="nl-NL" dirty="0"/>
              <a:t>                               </a:t>
            </a:r>
            <a:r>
              <a:rPr lang="nl-NL" dirty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                                                                dit      elk       ginds</a:t>
            </a:r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6782305" y="5701485"/>
            <a:ext cx="1565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008000"/>
                </a:solidFill>
              </a:rPr>
              <a:t>e     e     e     en</a:t>
            </a:r>
          </a:p>
          <a:p>
            <a:r>
              <a:rPr lang="nl-NL" dirty="0">
                <a:solidFill>
                  <a:srgbClr val="008000"/>
                </a:solidFill>
              </a:rPr>
              <a:t>en  en  en    en</a:t>
            </a:r>
          </a:p>
          <a:p>
            <a:r>
              <a:rPr lang="nl-NL" dirty="0">
                <a:solidFill>
                  <a:srgbClr val="008000"/>
                </a:solidFill>
              </a:rPr>
              <a:t>en   e     e     en</a:t>
            </a:r>
          </a:p>
        </p:txBody>
      </p:sp>
    </p:spTree>
    <p:extLst>
      <p:ext uri="{BB962C8B-B14F-4D97-AF65-F5344CB8AC3E}">
        <p14:creationId xmlns:p14="http://schemas.microsoft.com/office/powerpoint/2010/main" val="767492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30597" y="349212"/>
            <a:ext cx="22299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1 </a:t>
            </a:r>
            <a:r>
              <a:rPr lang="nl-NL" sz="1600" dirty="0" err="1"/>
              <a:t>Dieser</a:t>
            </a:r>
            <a:r>
              <a:rPr lang="nl-NL" sz="1600" dirty="0"/>
              <a:t> </a:t>
            </a:r>
            <a:r>
              <a:rPr lang="nl-NL" sz="1600" dirty="0" err="1"/>
              <a:t>große</a:t>
            </a:r>
            <a:r>
              <a:rPr lang="nl-NL" sz="1600" dirty="0"/>
              <a:t> Mann</a:t>
            </a:r>
          </a:p>
          <a:p>
            <a:r>
              <a:rPr lang="nl-NL" sz="1600" dirty="0"/>
              <a:t>2 </a:t>
            </a:r>
            <a:r>
              <a:rPr lang="nl-NL" sz="1600" dirty="0" err="1"/>
              <a:t>Dieses</a:t>
            </a:r>
            <a:r>
              <a:rPr lang="nl-NL" sz="1600" dirty="0"/>
              <a:t> </a:t>
            </a:r>
            <a:r>
              <a:rPr lang="nl-NL" sz="1600" dirty="0" err="1"/>
              <a:t>großen</a:t>
            </a:r>
            <a:r>
              <a:rPr lang="nl-NL" sz="1600" dirty="0"/>
              <a:t> Mannes</a:t>
            </a:r>
          </a:p>
          <a:p>
            <a:r>
              <a:rPr lang="nl-NL" sz="1600" dirty="0"/>
              <a:t>3 </a:t>
            </a:r>
            <a:r>
              <a:rPr lang="nl-NL" sz="1600" dirty="0" err="1"/>
              <a:t>Diesem</a:t>
            </a:r>
            <a:r>
              <a:rPr lang="nl-NL" sz="1600" dirty="0"/>
              <a:t> </a:t>
            </a:r>
            <a:r>
              <a:rPr lang="nl-NL" sz="1600" dirty="0" err="1"/>
              <a:t>großen</a:t>
            </a:r>
            <a:r>
              <a:rPr lang="nl-NL" sz="1600" dirty="0"/>
              <a:t> </a:t>
            </a:r>
            <a:r>
              <a:rPr lang="nl-NL" sz="1600" dirty="0" err="1"/>
              <a:t>Mann</a:t>
            </a:r>
            <a:endParaRPr lang="nl-NL" sz="1600" dirty="0"/>
          </a:p>
          <a:p>
            <a:r>
              <a:rPr lang="nl-NL" sz="1600" dirty="0"/>
              <a:t>4 </a:t>
            </a:r>
            <a:r>
              <a:rPr lang="nl-NL" sz="1600" dirty="0" err="1"/>
              <a:t>diesen</a:t>
            </a:r>
            <a:r>
              <a:rPr lang="nl-NL" sz="1600" dirty="0"/>
              <a:t> </a:t>
            </a:r>
            <a:r>
              <a:rPr lang="nl-NL" sz="1600" dirty="0" err="1"/>
              <a:t>großen</a:t>
            </a:r>
            <a:r>
              <a:rPr lang="nl-NL" sz="1600" dirty="0"/>
              <a:t> </a:t>
            </a:r>
            <a:r>
              <a:rPr lang="nl-NL" sz="1600" dirty="0" err="1"/>
              <a:t>Mann</a:t>
            </a:r>
            <a:endParaRPr lang="nl-NL" sz="1600" dirty="0"/>
          </a:p>
        </p:txBody>
      </p:sp>
      <p:sp>
        <p:nvSpPr>
          <p:cNvPr id="3" name="Tekstvak 2"/>
          <p:cNvSpPr txBox="1"/>
          <p:nvPr/>
        </p:nvSpPr>
        <p:spPr>
          <a:xfrm>
            <a:off x="2409848" y="349212"/>
            <a:ext cx="19132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1 </a:t>
            </a:r>
            <a:r>
              <a:rPr lang="nl-NL" sz="1600" dirty="0" err="1"/>
              <a:t>diese</a:t>
            </a:r>
            <a:r>
              <a:rPr lang="nl-NL" sz="1600" dirty="0"/>
              <a:t> kleine Frau </a:t>
            </a:r>
          </a:p>
          <a:p>
            <a:r>
              <a:rPr lang="nl-NL" sz="1600" dirty="0"/>
              <a:t>2 </a:t>
            </a:r>
            <a:r>
              <a:rPr lang="nl-NL" sz="1600" dirty="0" err="1"/>
              <a:t>dieser</a:t>
            </a:r>
            <a:r>
              <a:rPr lang="nl-NL" sz="1600" dirty="0"/>
              <a:t> kleinen Frau</a:t>
            </a:r>
          </a:p>
          <a:p>
            <a:r>
              <a:rPr lang="nl-NL" sz="1600" dirty="0"/>
              <a:t>3 </a:t>
            </a:r>
            <a:r>
              <a:rPr lang="nl-NL" sz="1600" dirty="0" err="1"/>
              <a:t>dieser</a:t>
            </a:r>
            <a:r>
              <a:rPr lang="nl-NL" sz="1600" dirty="0"/>
              <a:t> kleinen Frau</a:t>
            </a:r>
          </a:p>
          <a:p>
            <a:r>
              <a:rPr lang="nl-NL" sz="1600" dirty="0"/>
              <a:t>4 </a:t>
            </a:r>
            <a:r>
              <a:rPr lang="nl-NL" sz="1600" dirty="0" err="1"/>
              <a:t>diese</a:t>
            </a:r>
            <a:r>
              <a:rPr lang="nl-NL" sz="1600" dirty="0"/>
              <a:t> kleine Frau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4572000" y="352736"/>
            <a:ext cx="22746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1 </a:t>
            </a:r>
            <a:r>
              <a:rPr lang="nl-NL" sz="1600" dirty="0" err="1"/>
              <a:t>Dieses</a:t>
            </a:r>
            <a:r>
              <a:rPr lang="nl-NL" sz="1600" dirty="0"/>
              <a:t> kleine Kind</a:t>
            </a:r>
          </a:p>
          <a:p>
            <a:r>
              <a:rPr lang="nl-NL" sz="1600" dirty="0"/>
              <a:t>2 </a:t>
            </a:r>
            <a:r>
              <a:rPr lang="nl-NL" sz="1600" dirty="0" err="1"/>
              <a:t>dieses</a:t>
            </a:r>
            <a:r>
              <a:rPr lang="nl-NL" sz="1600" dirty="0"/>
              <a:t> kleinen </a:t>
            </a:r>
            <a:r>
              <a:rPr lang="nl-NL" sz="1600" dirty="0" err="1"/>
              <a:t>Zimmers</a:t>
            </a:r>
            <a:endParaRPr lang="nl-NL" sz="1600" dirty="0"/>
          </a:p>
          <a:p>
            <a:r>
              <a:rPr lang="nl-NL" sz="1600" dirty="0"/>
              <a:t>3 </a:t>
            </a:r>
            <a:r>
              <a:rPr lang="nl-NL" sz="1600" dirty="0" err="1"/>
              <a:t>diesem</a:t>
            </a:r>
            <a:r>
              <a:rPr lang="nl-NL" sz="1600" dirty="0"/>
              <a:t> kleinen Kind</a:t>
            </a:r>
          </a:p>
          <a:p>
            <a:r>
              <a:rPr lang="nl-NL" sz="1600" dirty="0"/>
              <a:t>4 </a:t>
            </a:r>
            <a:r>
              <a:rPr lang="nl-NL" sz="1600" dirty="0" err="1"/>
              <a:t>dieses</a:t>
            </a:r>
            <a:r>
              <a:rPr lang="nl-NL" sz="1600" dirty="0"/>
              <a:t> kleine Kind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7017731" y="349212"/>
            <a:ext cx="2095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 </a:t>
            </a:r>
            <a:r>
              <a:rPr lang="nl-NL" sz="1600" dirty="0" err="1"/>
              <a:t>Diese</a:t>
            </a:r>
            <a:r>
              <a:rPr lang="nl-NL" sz="1600" dirty="0"/>
              <a:t> tollen </a:t>
            </a:r>
            <a:r>
              <a:rPr lang="nl-NL" sz="1600" dirty="0" err="1"/>
              <a:t>Kinder</a:t>
            </a:r>
            <a:endParaRPr lang="nl-NL" sz="1600" dirty="0"/>
          </a:p>
          <a:p>
            <a:r>
              <a:rPr lang="nl-NL" sz="1600" dirty="0"/>
              <a:t>2 </a:t>
            </a:r>
            <a:r>
              <a:rPr lang="nl-NL" sz="1600" dirty="0" err="1"/>
              <a:t>dieser</a:t>
            </a:r>
            <a:r>
              <a:rPr lang="nl-NL" sz="1600" dirty="0"/>
              <a:t> tollen </a:t>
            </a:r>
            <a:r>
              <a:rPr lang="nl-NL" sz="1600" dirty="0" err="1"/>
              <a:t>Kinder</a:t>
            </a:r>
            <a:endParaRPr lang="nl-NL" sz="1600" dirty="0"/>
          </a:p>
          <a:p>
            <a:r>
              <a:rPr lang="nl-NL" sz="1600" dirty="0"/>
              <a:t>3 </a:t>
            </a:r>
            <a:r>
              <a:rPr lang="nl-NL" sz="1600" dirty="0" err="1"/>
              <a:t>diesen</a:t>
            </a:r>
            <a:r>
              <a:rPr lang="nl-NL" sz="1600" dirty="0"/>
              <a:t> tollen </a:t>
            </a:r>
            <a:r>
              <a:rPr lang="nl-NL" sz="1600" dirty="0" err="1"/>
              <a:t>Kindern</a:t>
            </a:r>
            <a:endParaRPr lang="nl-NL" sz="1600" dirty="0"/>
          </a:p>
          <a:p>
            <a:r>
              <a:rPr lang="nl-NL" sz="1600" dirty="0"/>
              <a:t>4 </a:t>
            </a:r>
            <a:r>
              <a:rPr lang="nl-NL" sz="1600" dirty="0" err="1"/>
              <a:t>diese</a:t>
            </a:r>
            <a:r>
              <a:rPr lang="nl-NL" sz="1600" dirty="0"/>
              <a:t> tollen </a:t>
            </a:r>
            <a:r>
              <a:rPr lang="nl-NL" sz="1600" dirty="0" err="1"/>
              <a:t>Kinder</a:t>
            </a:r>
            <a:endParaRPr lang="nl-NL" sz="16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5C9B53B-948D-DB4B-8599-759E892054B8}"/>
              </a:ext>
            </a:extLst>
          </p:cNvPr>
          <p:cNvSpPr txBox="1"/>
          <p:nvPr/>
        </p:nvSpPr>
        <p:spPr>
          <a:xfrm>
            <a:off x="289932" y="3824869"/>
            <a:ext cx="531542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Vervoeging van de Der-</a:t>
            </a:r>
            <a:r>
              <a:rPr lang="nl-NL" dirty="0" err="1"/>
              <a:t>Gruppe</a:t>
            </a:r>
            <a:r>
              <a:rPr lang="nl-NL" dirty="0"/>
              <a:t>-woorden.</a:t>
            </a:r>
          </a:p>
          <a:p>
            <a:endParaRPr lang="nl-NL" dirty="0"/>
          </a:p>
          <a:p>
            <a:r>
              <a:rPr lang="nl-NL" dirty="0"/>
              <a:t>(der die das die)   maar ook: </a:t>
            </a:r>
          </a:p>
          <a:p>
            <a:r>
              <a:rPr lang="nl-NL" dirty="0"/>
              <a:t>dies….. </a:t>
            </a:r>
            <a:r>
              <a:rPr lang="nl-NL" dirty="0" err="1"/>
              <a:t>solch</a:t>
            </a:r>
            <a:r>
              <a:rPr lang="nl-NL" dirty="0"/>
              <a:t>….. </a:t>
            </a:r>
            <a:r>
              <a:rPr lang="nl-NL" dirty="0" err="1"/>
              <a:t>welch</a:t>
            </a:r>
            <a:r>
              <a:rPr lang="nl-NL" dirty="0"/>
              <a:t>….. </a:t>
            </a:r>
            <a:r>
              <a:rPr lang="nl-NL" dirty="0" err="1"/>
              <a:t>all</a:t>
            </a:r>
            <a:r>
              <a:rPr lang="nl-NL" dirty="0"/>
              <a:t>….. </a:t>
            </a:r>
            <a:r>
              <a:rPr lang="nl-NL" dirty="0" err="1"/>
              <a:t>manch</a:t>
            </a:r>
            <a:r>
              <a:rPr lang="nl-NL" dirty="0"/>
              <a:t>… jen…..    </a:t>
            </a:r>
            <a:r>
              <a:rPr lang="nl-NL" dirty="0" err="1"/>
              <a:t>jed</a:t>
            </a:r>
            <a:r>
              <a:rPr lang="nl-NL" dirty="0"/>
              <a:t>…..</a:t>
            </a:r>
          </a:p>
          <a:p>
            <a:endParaRPr lang="nl-NL" sz="1400" dirty="0"/>
          </a:p>
          <a:p>
            <a:r>
              <a:rPr lang="nl-NL" sz="1400" dirty="0"/>
              <a:t>deze/dit    zulke           welke         alle          menig        gindse      elke  </a:t>
            </a:r>
          </a:p>
        </p:txBody>
      </p:sp>
    </p:spTree>
    <p:extLst>
      <p:ext uri="{BB962C8B-B14F-4D97-AF65-F5344CB8AC3E}">
        <p14:creationId xmlns:p14="http://schemas.microsoft.com/office/powerpoint/2010/main" val="342721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1-28 om 13.5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6" y="0"/>
            <a:ext cx="8637331" cy="65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70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152674"/>
              </p:ext>
            </p:extLst>
          </p:nvPr>
        </p:nvGraphicFramePr>
        <p:xfrm>
          <a:off x="104744" y="137131"/>
          <a:ext cx="9008160" cy="43573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43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6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5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08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/>
                        <a:t>Nom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b="1" dirty="0" err="1"/>
                        <a:t>große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 err="1"/>
                        <a:t>liebe</a:t>
                      </a:r>
                      <a:r>
                        <a:rPr lang="nl-NL" dirty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</a:t>
                      </a:r>
                      <a:r>
                        <a:rPr lang="nl-NL" b="1" dirty="0"/>
                        <a:t>kleine</a:t>
                      </a:r>
                      <a:r>
                        <a:rPr lang="nl-NL" dirty="0"/>
                        <a:t>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="1" baseline="0" dirty="0"/>
                        <a:t>kleinen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r>
                        <a:rPr lang="nl-NL" dirty="0"/>
                        <a:t>2 </a:t>
                      </a:r>
                      <a:r>
                        <a:rPr lang="nl-NL" sz="1200" dirty="0"/>
                        <a:t>Gen (van 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des </a:t>
                      </a:r>
                      <a:r>
                        <a:rPr lang="nl-NL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Raumes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lieben</a:t>
                      </a:r>
                      <a:r>
                        <a:rPr lang="nl-NL" dirty="0"/>
                        <a:t> Frau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des hellen </a:t>
                      </a:r>
                      <a:r>
                        <a:rPr lang="nl-NL" dirty="0" err="1"/>
                        <a:t>Zimmers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tollen </a:t>
                      </a:r>
                      <a:r>
                        <a:rPr lang="nl-NL" dirty="0" err="1"/>
                        <a:t>nachbarn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/>
                        <a:t>Dat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b="1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b="1" dirty="0" err="1"/>
                        <a:t>lieben</a:t>
                      </a:r>
                      <a:r>
                        <a:rPr lang="nl-NL" dirty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b="1" dirty="0" err="1"/>
                        <a:t>lieben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/>
                        <a:t>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b="1" dirty="0"/>
                        <a:t>kleinen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Kinder</a:t>
                      </a:r>
                      <a:r>
                        <a:rPr lang="nl-NL" b="1" dirty="0" err="1"/>
                        <a:t>n</a:t>
                      </a:r>
                      <a:endParaRPr lang="nl-NL" b="1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b="1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 err="1"/>
                        <a:t>liebe</a:t>
                      </a:r>
                      <a:r>
                        <a:rPr lang="nl-NL" dirty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</a:t>
                      </a:r>
                      <a:r>
                        <a:rPr lang="nl-NL" b="1" dirty="0"/>
                        <a:t>kleine</a:t>
                      </a:r>
                      <a:r>
                        <a:rPr lang="nl-NL" dirty="0"/>
                        <a:t> 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/>
                        <a:t>kleinen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144033" y="4950566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Der 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   </a:t>
            </a:r>
          </a:p>
          <a:p>
            <a:r>
              <a:rPr lang="nl-NL" dirty="0"/>
              <a:t>                               </a:t>
            </a:r>
            <a:r>
              <a:rPr lang="nl-NL" dirty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                                                                dit      elk       ginds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782305" y="5701485"/>
            <a:ext cx="1565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008000"/>
                </a:solidFill>
              </a:rPr>
              <a:t>e     e     e     en</a:t>
            </a:r>
          </a:p>
          <a:p>
            <a:r>
              <a:rPr lang="nl-NL" dirty="0">
                <a:solidFill>
                  <a:srgbClr val="008000"/>
                </a:solidFill>
              </a:rPr>
              <a:t>en  en  en    en</a:t>
            </a:r>
          </a:p>
          <a:p>
            <a:r>
              <a:rPr lang="nl-NL" dirty="0">
                <a:solidFill>
                  <a:srgbClr val="008000"/>
                </a:solidFill>
              </a:rPr>
              <a:t>en   e     e     en</a:t>
            </a:r>
          </a:p>
        </p:txBody>
      </p:sp>
    </p:spTree>
    <p:extLst>
      <p:ext uri="{BB962C8B-B14F-4D97-AF65-F5344CB8AC3E}">
        <p14:creationId xmlns:p14="http://schemas.microsoft.com/office/powerpoint/2010/main" val="1584725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1-22 om 12.37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1" y="213284"/>
            <a:ext cx="8735044" cy="180996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433294" y="3242235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Der 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   </a:t>
            </a:r>
          </a:p>
          <a:p>
            <a:r>
              <a:rPr lang="nl-NL" dirty="0"/>
              <a:t>                               </a:t>
            </a:r>
            <a:r>
              <a:rPr lang="nl-NL" dirty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                                                                dit      elk       ginds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8155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4-04 om 22.48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82390" cy="307788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821765" y="3824941"/>
            <a:ext cx="663254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err="1"/>
              <a:t>ein</a:t>
            </a:r>
            <a:r>
              <a:rPr lang="nl-NL" sz="2800" dirty="0"/>
              <a:t> </a:t>
            </a:r>
            <a:r>
              <a:rPr lang="nl-NL" sz="2800" dirty="0" err="1"/>
              <a:t>Gruppe</a:t>
            </a:r>
            <a:r>
              <a:rPr lang="nl-NL" sz="2800" dirty="0"/>
              <a:t>  </a:t>
            </a:r>
            <a:r>
              <a:rPr lang="nl-NL" sz="2800" dirty="0">
                <a:sym typeface="Wingdings"/>
              </a:rPr>
              <a:t></a:t>
            </a:r>
            <a:endParaRPr lang="nl-NL" sz="2800" dirty="0"/>
          </a:p>
          <a:p>
            <a:endParaRPr lang="nl-NL" sz="2800" dirty="0"/>
          </a:p>
          <a:p>
            <a:r>
              <a:rPr lang="nl-NL" sz="2800" dirty="0" err="1"/>
              <a:t>ein</a:t>
            </a:r>
            <a:r>
              <a:rPr lang="nl-NL" sz="2800" dirty="0"/>
              <a:t> </a:t>
            </a:r>
            <a:r>
              <a:rPr lang="nl-NL" sz="2800" dirty="0" err="1"/>
              <a:t>mein</a:t>
            </a:r>
            <a:r>
              <a:rPr lang="nl-NL" sz="2800" dirty="0"/>
              <a:t> dein sein </a:t>
            </a:r>
            <a:r>
              <a:rPr lang="nl-NL" sz="2800" dirty="0" err="1"/>
              <a:t>kein</a:t>
            </a:r>
            <a:r>
              <a:rPr lang="nl-NL" sz="2800" dirty="0"/>
              <a:t> </a:t>
            </a:r>
            <a:r>
              <a:rPr lang="nl-NL" sz="2800" dirty="0" err="1"/>
              <a:t>ihr</a:t>
            </a:r>
            <a:r>
              <a:rPr lang="nl-NL" sz="2800" dirty="0"/>
              <a:t> </a:t>
            </a:r>
            <a:r>
              <a:rPr lang="nl-NL" sz="2800" dirty="0" err="1"/>
              <a:t>unser</a:t>
            </a:r>
            <a:r>
              <a:rPr lang="nl-NL" sz="2800" dirty="0"/>
              <a:t> </a:t>
            </a:r>
            <a:r>
              <a:rPr lang="nl-NL" sz="2800" dirty="0" err="1"/>
              <a:t>euer</a:t>
            </a:r>
            <a:r>
              <a:rPr lang="nl-NL" sz="2800" dirty="0"/>
              <a:t> </a:t>
            </a:r>
            <a:r>
              <a:rPr lang="nl-NL" sz="2800" dirty="0" err="1"/>
              <a:t>ihr</a:t>
            </a:r>
            <a:r>
              <a:rPr lang="nl-NL" sz="2800" dirty="0"/>
              <a:t> </a:t>
            </a:r>
            <a:r>
              <a:rPr lang="nl-NL" sz="2800" dirty="0" err="1"/>
              <a:t>Ihr</a:t>
            </a:r>
            <a:endParaRPr lang="nl-NL" sz="2800" dirty="0"/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4266134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afel&#10;&#10;Automatisch gegenereerde beschrijving">
            <a:extLst>
              <a:ext uri="{FF2B5EF4-FFF2-40B4-BE49-F238E27FC236}">
                <a16:creationId xmlns:a16="http://schemas.microsoft.com/office/drawing/2014/main" id="{1F2257DA-421C-D041-B8BC-A604B2C6E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6"/>
            <a:ext cx="9144000" cy="68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9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02233" y="433294"/>
            <a:ext cx="252702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/>
              <a:t>Stappenplan Naamvallen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702235" y="1210235"/>
            <a:ext cx="3829744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/>
              <a:t>Let op: zie je verdachte werkwoorden?</a:t>
            </a:r>
          </a:p>
          <a:p>
            <a:r>
              <a:rPr lang="nl-NL" dirty="0"/>
              <a:t>bitten+4     fragen+4    es gibt+4</a:t>
            </a:r>
          </a:p>
          <a:p>
            <a:r>
              <a:rPr lang="nl-NL" dirty="0"/>
              <a:t>danken+3   helfen+3    gefallen+3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702236" y="2674471"/>
            <a:ext cx="6252132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/>
              <a:t>Let op:  zie je voorzetsels?</a:t>
            </a:r>
          </a:p>
          <a:p>
            <a:r>
              <a:rPr lang="nl-NL" dirty="0" err="1"/>
              <a:t>mit</a:t>
            </a:r>
            <a:r>
              <a:rPr lang="nl-NL" dirty="0"/>
              <a:t> </a:t>
            </a:r>
            <a:r>
              <a:rPr lang="nl-NL" dirty="0" err="1"/>
              <a:t>nach</a:t>
            </a:r>
            <a:r>
              <a:rPr lang="nl-NL" dirty="0"/>
              <a:t> bei </a:t>
            </a:r>
            <a:r>
              <a:rPr lang="nl-NL" dirty="0" err="1"/>
              <a:t>seit</a:t>
            </a:r>
            <a:r>
              <a:rPr lang="nl-NL" dirty="0"/>
              <a:t> </a:t>
            </a:r>
            <a:r>
              <a:rPr lang="nl-NL" dirty="0" err="1"/>
              <a:t>von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außer</a:t>
            </a:r>
            <a:r>
              <a:rPr lang="nl-NL" dirty="0"/>
              <a:t> </a:t>
            </a:r>
            <a:r>
              <a:rPr lang="nl-NL" dirty="0" err="1"/>
              <a:t>aus</a:t>
            </a:r>
            <a:r>
              <a:rPr lang="nl-NL" dirty="0"/>
              <a:t> +3</a:t>
            </a:r>
          </a:p>
          <a:p>
            <a:r>
              <a:rPr lang="nl-NL" dirty="0" err="1"/>
              <a:t>durch</a:t>
            </a:r>
            <a:r>
              <a:rPr lang="nl-NL" dirty="0"/>
              <a:t> </a:t>
            </a:r>
            <a:r>
              <a:rPr lang="nl-NL" dirty="0" err="1"/>
              <a:t>für</a:t>
            </a:r>
            <a:r>
              <a:rPr lang="nl-NL" dirty="0"/>
              <a:t> </a:t>
            </a:r>
            <a:r>
              <a:rPr lang="nl-NL" dirty="0" err="1"/>
              <a:t>ohne</a:t>
            </a:r>
            <a:r>
              <a:rPr lang="nl-NL" dirty="0"/>
              <a:t> </a:t>
            </a:r>
            <a:r>
              <a:rPr lang="nl-NL" dirty="0" err="1"/>
              <a:t>um</a:t>
            </a:r>
            <a:r>
              <a:rPr lang="nl-NL" dirty="0"/>
              <a:t> bis </a:t>
            </a:r>
            <a:r>
              <a:rPr lang="nl-NL" dirty="0" err="1"/>
              <a:t>gegen</a:t>
            </a:r>
            <a:r>
              <a:rPr lang="nl-NL" dirty="0"/>
              <a:t>     (</a:t>
            </a:r>
            <a:r>
              <a:rPr lang="nl-NL" dirty="0" err="1"/>
              <a:t>entlang</a:t>
            </a:r>
            <a:r>
              <a:rPr lang="nl-NL" dirty="0"/>
              <a:t>) +4</a:t>
            </a:r>
          </a:p>
          <a:p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</a:t>
            </a:r>
            <a:r>
              <a:rPr lang="nl-NL" dirty="0" err="1"/>
              <a:t>hinter</a:t>
            </a:r>
            <a:r>
              <a:rPr lang="nl-NL" dirty="0"/>
              <a:t> </a:t>
            </a:r>
            <a:r>
              <a:rPr lang="nl-NL" dirty="0" err="1"/>
              <a:t>neben</a:t>
            </a:r>
            <a:r>
              <a:rPr lang="nl-NL" dirty="0"/>
              <a:t> in </a:t>
            </a:r>
            <a:r>
              <a:rPr lang="nl-NL" dirty="0" err="1"/>
              <a:t>über</a:t>
            </a:r>
            <a:r>
              <a:rPr lang="nl-NL" dirty="0"/>
              <a:t> </a:t>
            </a:r>
            <a:r>
              <a:rPr lang="nl-NL" dirty="0" err="1"/>
              <a:t>unter</a:t>
            </a:r>
            <a:r>
              <a:rPr lang="nl-NL" dirty="0"/>
              <a:t> </a:t>
            </a:r>
            <a:r>
              <a:rPr lang="nl-NL" dirty="0" err="1"/>
              <a:t>vor</a:t>
            </a:r>
            <a:r>
              <a:rPr lang="nl-NL" dirty="0"/>
              <a:t> </a:t>
            </a:r>
            <a:r>
              <a:rPr lang="nl-NL" dirty="0" err="1"/>
              <a:t>zwischen</a:t>
            </a:r>
            <a:r>
              <a:rPr lang="nl-NL" dirty="0"/>
              <a:t> 3/4     3=O   4=</a:t>
            </a:r>
            <a:r>
              <a:rPr lang="nl-NL" dirty="0">
                <a:sym typeface="Wingdings"/>
              </a:rPr>
              <a:t>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717179" y="4407647"/>
            <a:ext cx="5412209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err="1"/>
              <a:t>gramm</a:t>
            </a:r>
            <a:r>
              <a:rPr lang="nl-NL" dirty="0"/>
              <a:t> aanpak:</a:t>
            </a:r>
          </a:p>
          <a:p>
            <a:r>
              <a:rPr lang="nl-NL" dirty="0"/>
              <a:t>1 = </a:t>
            </a:r>
            <a:r>
              <a:rPr lang="nl-NL" dirty="0" err="1"/>
              <a:t>ond</a:t>
            </a:r>
            <a:r>
              <a:rPr lang="nl-NL" dirty="0"/>
              <a:t> (of </a:t>
            </a:r>
            <a:r>
              <a:rPr lang="nl-NL" dirty="0" err="1"/>
              <a:t>naamw</a:t>
            </a:r>
            <a:r>
              <a:rPr lang="nl-NL" dirty="0"/>
              <a:t> deel gezegde (sein werden </a:t>
            </a:r>
            <a:r>
              <a:rPr lang="nl-NL" dirty="0" err="1"/>
              <a:t>bleiben</a:t>
            </a:r>
            <a:r>
              <a:rPr lang="nl-NL" dirty="0"/>
              <a:t>)</a:t>
            </a:r>
          </a:p>
          <a:p>
            <a:r>
              <a:rPr lang="nl-NL" dirty="0"/>
              <a:t>2 = “van” –constructie</a:t>
            </a:r>
          </a:p>
          <a:p>
            <a:r>
              <a:rPr lang="nl-NL" dirty="0"/>
              <a:t>3 = </a:t>
            </a:r>
            <a:r>
              <a:rPr lang="nl-NL" dirty="0" err="1"/>
              <a:t>meew</a:t>
            </a:r>
            <a:r>
              <a:rPr lang="nl-NL" dirty="0"/>
              <a:t> </a:t>
            </a:r>
            <a:r>
              <a:rPr lang="nl-NL" dirty="0" err="1"/>
              <a:t>voorw</a:t>
            </a:r>
            <a:r>
              <a:rPr lang="nl-NL" dirty="0"/>
              <a:t> = aan hem   of   voor hem  -constructie</a:t>
            </a:r>
          </a:p>
          <a:p>
            <a:r>
              <a:rPr lang="nl-NL" dirty="0"/>
              <a:t>4 = lijd </a:t>
            </a:r>
            <a:r>
              <a:rPr lang="nl-NL" dirty="0" err="1"/>
              <a:t>voorw</a:t>
            </a:r>
            <a:r>
              <a:rPr lang="nl-NL" dirty="0"/>
              <a:t> = hem –vorm  </a:t>
            </a:r>
          </a:p>
        </p:txBody>
      </p:sp>
    </p:spTree>
    <p:extLst>
      <p:ext uri="{BB962C8B-B14F-4D97-AF65-F5344CB8AC3E}">
        <p14:creationId xmlns:p14="http://schemas.microsoft.com/office/powerpoint/2010/main" val="327010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54001" y="253999"/>
            <a:ext cx="6801862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uitbreiding werkwoorden met een vast voorzetsel: voorzetsels ¾ reeks</a:t>
            </a:r>
          </a:p>
          <a:p>
            <a:endParaRPr lang="nl-NL" dirty="0">
              <a:solidFill>
                <a:srgbClr val="0000FF"/>
              </a:solidFill>
            </a:endParaRPr>
          </a:p>
          <a:p>
            <a:r>
              <a:rPr lang="nl-NL" dirty="0">
                <a:solidFill>
                  <a:srgbClr val="0000FF"/>
                </a:solidFill>
              </a:rPr>
              <a:t>Vaste naamval +3   o.a.</a:t>
            </a:r>
          </a:p>
          <a:p>
            <a:endParaRPr lang="nl-NL" dirty="0">
              <a:solidFill>
                <a:srgbClr val="0000FF"/>
              </a:solidFill>
            </a:endParaRPr>
          </a:p>
          <a:p>
            <a:r>
              <a:rPr lang="de-DE" sz="2400" dirty="0">
                <a:solidFill>
                  <a:srgbClr val="0000FF"/>
                </a:solidFill>
              </a:rPr>
              <a:t>ankommen in/an/auf</a:t>
            </a:r>
          </a:p>
          <a:p>
            <a:r>
              <a:rPr lang="de-DE" sz="2400" dirty="0">
                <a:solidFill>
                  <a:srgbClr val="0000FF"/>
                </a:solidFill>
              </a:rPr>
              <a:t>lesen in/an</a:t>
            </a:r>
          </a:p>
          <a:p>
            <a:r>
              <a:rPr lang="de-DE" sz="2400" dirty="0">
                <a:solidFill>
                  <a:srgbClr val="0000FF"/>
                </a:solidFill>
              </a:rPr>
              <a:t>spielen auf</a:t>
            </a:r>
          </a:p>
          <a:p>
            <a:r>
              <a:rPr lang="de-DE" sz="2400" dirty="0">
                <a:solidFill>
                  <a:srgbClr val="0000FF"/>
                </a:solidFill>
              </a:rPr>
              <a:t>sich stören an</a:t>
            </a:r>
          </a:p>
          <a:p>
            <a:r>
              <a:rPr lang="de-DE" sz="2400" dirty="0">
                <a:solidFill>
                  <a:srgbClr val="0000FF"/>
                </a:solidFill>
              </a:rPr>
              <a:t>teilnehmen an</a:t>
            </a:r>
          </a:p>
          <a:p>
            <a:r>
              <a:rPr lang="de-DE" sz="2400" dirty="0">
                <a:solidFill>
                  <a:srgbClr val="0000FF"/>
                </a:solidFill>
              </a:rPr>
              <a:t>warnen vor</a:t>
            </a:r>
          </a:p>
          <a:p>
            <a:r>
              <a:rPr lang="de-DE" sz="2400" dirty="0">
                <a:solidFill>
                  <a:srgbClr val="0000FF"/>
                </a:solidFill>
              </a:rPr>
              <a:t>zweifeln an</a:t>
            </a:r>
          </a:p>
          <a:p>
            <a:r>
              <a:rPr lang="de-DE" dirty="0">
                <a:solidFill>
                  <a:srgbClr val="0000FF"/>
                </a:solidFill>
              </a:rPr>
              <a:t>.</a:t>
            </a:r>
          </a:p>
          <a:p>
            <a:r>
              <a:rPr lang="de-DE" dirty="0">
                <a:solidFill>
                  <a:srgbClr val="0000FF"/>
                </a:solidFill>
              </a:rPr>
              <a:t>.</a:t>
            </a:r>
          </a:p>
          <a:p>
            <a:endParaRPr lang="de-DE" dirty="0">
              <a:solidFill>
                <a:srgbClr val="0000FF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773530" y="3735294"/>
            <a:ext cx="228233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660066"/>
                </a:solidFill>
              </a:rPr>
              <a:t>Vast naamval +4    o.a.</a:t>
            </a:r>
          </a:p>
          <a:p>
            <a:endParaRPr lang="nl-NL" dirty="0">
              <a:solidFill>
                <a:srgbClr val="660066"/>
              </a:solidFill>
            </a:endParaRPr>
          </a:p>
          <a:p>
            <a:r>
              <a:rPr lang="nl-NL" sz="2400" dirty="0" err="1">
                <a:solidFill>
                  <a:srgbClr val="660066"/>
                </a:solidFill>
              </a:rPr>
              <a:t>warten</a:t>
            </a:r>
            <a:r>
              <a:rPr lang="nl-NL" sz="2400" dirty="0">
                <a:solidFill>
                  <a:srgbClr val="660066"/>
                </a:solidFill>
              </a:rPr>
              <a:t> </a:t>
            </a:r>
            <a:r>
              <a:rPr lang="nl-NL" sz="2400" dirty="0" err="1">
                <a:solidFill>
                  <a:srgbClr val="660066"/>
                </a:solidFill>
              </a:rPr>
              <a:t>auf</a:t>
            </a:r>
            <a:endParaRPr lang="nl-NL" sz="2400" dirty="0">
              <a:solidFill>
                <a:srgbClr val="660066"/>
              </a:solidFill>
            </a:endParaRPr>
          </a:p>
          <a:p>
            <a:r>
              <a:rPr lang="nl-NL" sz="2400" dirty="0">
                <a:solidFill>
                  <a:srgbClr val="660066"/>
                </a:solidFill>
              </a:rPr>
              <a:t>achten </a:t>
            </a:r>
            <a:r>
              <a:rPr lang="nl-NL" sz="2400" dirty="0" err="1">
                <a:solidFill>
                  <a:srgbClr val="660066"/>
                </a:solidFill>
              </a:rPr>
              <a:t>auf</a:t>
            </a:r>
            <a:endParaRPr lang="nl-NL" sz="2400" dirty="0">
              <a:solidFill>
                <a:srgbClr val="660066"/>
              </a:solidFill>
            </a:endParaRPr>
          </a:p>
          <a:p>
            <a:r>
              <a:rPr lang="nl-NL" sz="2400" dirty="0">
                <a:solidFill>
                  <a:srgbClr val="660066"/>
                </a:solidFill>
              </a:rPr>
              <a:t>denken </a:t>
            </a:r>
            <a:r>
              <a:rPr lang="nl-NL" sz="2400" dirty="0" err="1">
                <a:solidFill>
                  <a:srgbClr val="660066"/>
                </a:solidFill>
              </a:rPr>
              <a:t>an</a:t>
            </a:r>
            <a:endParaRPr lang="nl-NL" sz="2400" dirty="0">
              <a:solidFill>
                <a:srgbClr val="660066"/>
              </a:solidFill>
            </a:endParaRPr>
          </a:p>
          <a:p>
            <a:r>
              <a:rPr lang="nl-NL" sz="2400" dirty="0" err="1">
                <a:solidFill>
                  <a:srgbClr val="660066"/>
                </a:solidFill>
              </a:rPr>
              <a:t>sich</a:t>
            </a:r>
            <a:r>
              <a:rPr lang="nl-NL" sz="2400" dirty="0">
                <a:solidFill>
                  <a:srgbClr val="660066"/>
                </a:solidFill>
              </a:rPr>
              <a:t> </a:t>
            </a:r>
            <a:r>
              <a:rPr lang="nl-NL" sz="2400" dirty="0" err="1">
                <a:solidFill>
                  <a:srgbClr val="660066"/>
                </a:solidFill>
              </a:rPr>
              <a:t>freuen</a:t>
            </a:r>
            <a:r>
              <a:rPr lang="nl-NL" sz="2400" dirty="0">
                <a:solidFill>
                  <a:srgbClr val="660066"/>
                </a:solidFill>
              </a:rPr>
              <a:t> </a:t>
            </a:r>
            <a:r>
              <a:rPr lang="nl-NL" sz="2400" dirty="0" err="1">
                <a:solidFill>
                  <a:srgbClr val="660066"/>
                </a:solidFill>
              </a:rPr>
              <a:t>auf</a:t>
            </a:r>
            <a:endParaRPr lang="nl-NL" sz="2400" dirty="0">
              <a:solidFill>
                <a:srgbClr val="660066"/>
              </a:solidFill>
            </a:endParaRPr>
          </a:p>
          <a:p>
            <a:r>
              <a:rPr lang="nl-NL" sz="2400" dirty="0" err="1">
                <a:solidFill>
                  <a:srgbClr val="660066"/>
                </a:solidFill>
              </a:rPr>
              <a:t>glauben</a:t>
            </a:r>
            <a:r>
              <a:rPr lang="nl-NL" sz="2400" dirty="0">
                <a:solidFill>
                  <a:srgbClr val="660066"/>
                </a:solidFill>
              </a:rPr>
              <a:t> </a:t>
            </a:r>
            <a:r>
              <a:rPr lang="nl-NL" sz="2400" dirty="0" err="1">
                <a:solidFill>
                  <a:srgbClr val="660066"/>
                </a:solidFill>
              </a:rPr>
              <a:t>an</a:t>
            </a:r>
            <a:endParaRPr lang="nl-NL" sz="2400" dirty="0">
              <a:solidFill>
                <a:srgbClr val="660066"/>
              </a:solidFill>
            </a:endParaRPr>
          </a:p>
          <a:p>
            <a:r>
              <a:rPr lang="nl-NL" dirty="0">
                <a:solidFill>
                  <a:srgbClr val="660066"/>
                </a:solidFill>
              </a:rPr>
              <a:t>.</a:t>
            </a:r>
          </a:p>
          <a:p>
            <a:r>
              <a:rPr lang="nl-NL" dirty="0">
                <a:solidFill>
                  <a:srgbClr val="66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0579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5-15 om 23.54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78239" cy="4736353"/>
          </a:xfrm>
          <a:prstGeom prst="rect">
            <a:avLst/>
          </a:prstGeom>
        </p:spPr>
      </p:pic>
      <p:pic>
        <p:nvPicPr>
          <p:cNvPr id="3" name="Afbeelding 2" descr="Schermafbeelding 2016-05-15 om 23.54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315259"/>
            <a:ext cx="4225253" cy="491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8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6-04-04 om 23.03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76447" cy="299720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104588" y="4243294"/>
            <a:ext cx="78760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null</a:t>
            </a:r>
            <a:r>
              <a:rPr lang="nl-NL" dirty="0"/>
              <a:t> – </a:t>
            </a:r>
            <a:r>
              <a:rPr lang="nl-NL" dirty="0" err="1"/>
              <a:t>Gruppe</a:t>
            </a:r>
            <a:r>
              <a:rPr lang="nl-NL" dirty="0"/>
              <a:t>     =      geen lidwoord         </a:t>
            </a:r>
            <a:r>
              <a:rPr lang="nl-NL" dirty="0" err="1"/>
              <a:t>bijv</a:t>
            </a:r>
            <a:r>
              <a:rPr lang="nl-NL" dirty="0"/>
              <a:t> </a:t>
            </a:r>
            <a:r>
              <a:rPr lang="nl-NL" dirty="0" err="1"/>
              <a:t>naamw</a:t>
            </a:r>
            <a:r>
              <a:rPr lang="nl-NL" dirty="0"/>
              <a:t>  neemt uitgang lidwoord over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naamval      wanneer   voorzetsel erom vraagt.</a:t>
            </a:r>
          </a:p>
        </p:txBody>
      </p:sp>
    </p:spTree>
    <p:extLst>
      <p:ext uri="{BB962C8B-B14F-4D97-AF65-F5344CB8AC3E}">
        <p14:creationId xmlns:p14="http://schemas.microsoft.com/office/powerpoint/2010/main" val="3072235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21765" y="50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30931"/>
              </p:ext>
            </p:extLst>
          </p:nvPr>
        </p:nvGraphicFramePr>
        <p:xfrm>
          <a:off x="104744" y="137131"/>
          <a:ext cx="9008160" cy="48145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35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1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54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1 </a:t>
                      </a:r>
                      <a:r>
                        <a:rPr lang="nl-NL" sz="1200" dirty="0" err="1"/>
                        <a:t>Nominativ</a:t>
                      </a:r>
                      <a:r>
                        <a:rPr lang="nl-NL" dirty="0"/>
                        <a:t>   (hij)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b="1" dirty="0" err="1"/>
                        <a:t>große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 err="1"/>
                        <a:t>liebe</a:t>
                      </a:r>
                      <a:r>
                        <a:rPr lang="nl-NL" dirty="0"/>
                        <a:t>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</a:t>
                      </a:r>
                      <a:r>
                        <a:rPr lang="nl-NL" b="1" dirty="0"/>
                        <a:t>kleine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</a:t>
                      </a:r>
                      <a:r>
                        <a:rPr lang="nl-NL" baseline="0" dirty="0"/>
                        <a:t> </a:t>
                      </a:r>
                      <a:r>
                        <a:rPr lang="nl-NL" b="1" baseline="0" dirty="0"/>
                        <a:t>kleinen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Kinder</a:t>
                      </a:r>
                      <a:endParaRPr lang="nl-NL" baseline="0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65">
                <a:tc>
                  <a:txBody>
                    <a:bodyPr/>
                    <a:lstStyle/>
                    <a:p>
                      <a:r>
                        <a:rPr lang="nl-NL" dirty="0"/>
                        <a:t>2 </a:t>
                      </a:r>
                      <a:r>
                        <a:rPr lang="nl-NL" sz="1200" dirty="0" err="1"/>
                        <a:t>Genitiv</a:t>
                      </a:r>
                      <a:r>
                        <a:rPr lang="nl-NL" sz="1200" dirty="0"/>
                        <a:t> (van de)</a:t>
                      </a:r>
                    </a:p>
                    <a:p>
                      <a:r>
                        <a:rPr lang="nl-NL" sz="1800" dirty="0" err="1"/>
                        <a:t>statt</a:t>
                      </a:r>
                      <a:r>
                        <a:rPr lang="nl-NL" sz="1800" dirty="0"/>
                        <a:t> wegen 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des </a:t>
                      </a:r>
                      <a:r>
                        <a:rPr lang="nl-NL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Raumes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eines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dirty="0" err="1"/>
                        <a:t>lieben</a:t>
                      </a:r>
                      <a:r>
                        <a:rPr lang="nl-NL" dirty="0"/>
                        <a:t>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des hellen </a:t>
                      </a:r>
                      <a:r>
                        <a:rPr lang="nl-NL" dirty="0" err="1"/>
                        <a:t>Zimmers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eines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tollen </a:t>
                      </a:r>
                      <a:r>
                        <a:rPr lang="nl-NL" dirty="0" err="1"/>
                        <a:t>nachbarn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/>
                        <a:t>3 </a:t>
                      </a:r>
                      <a:r>
                        <a:rPr lang="nl-NL" sz="1200" dirty="0" err="1"/>
                        <a:t>Dativ</a:t>
                      </a:r>
                      <a:r>
                        <a:rPr lang="nl-NL" dirty="0"/>
                        <a:t> (aan</a:t>
                      </a:r>
                      <a:r>
                        <a:rPr lang="nl-NL" baseline="0" dirty="0"/>
                        <a:t> hem )</a:t>
                      </a:r>
                      <a:endParaRPr lang="nl-NL" dirty="0"/>
                    </a:p>
                    <a:p>
                      <a:pPr marL="0" indent="0">
                        <a:buNone/>
                      </a:pPr>
                      <a:r>
                        <a:rPr lang="nl-NL" dirty="0" err="1"/>
                        <a:t>mit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nach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von</a:t>
                      </a:r>
                      <a:r>
                        <a:rPr lang="nl-NL" baseline="0" dirty="0"/>
                        <a:t> ......</a:t>
                      </a:r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b="1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der </a:t>
                      </a:r>
                      <a:r>
                        <a:rPr lang="nl-NL" b="1" dirty="0" err="1"/>
                        <a:t>lieben</a:t>
                      </a:r>
                      <a:r>
                        <a:rPr lang="nl-NL" dirty="0"/>
                        <a:t>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dem</a:t>
                      </a:r>
                      <a:r>
                        <a:rPr lang="nl-NL" dirty="0"/>
                        <a:t> </a:t>
                      </a:r>
                      <a:r>
                        <a:rPr lang="nl-NL" b="1" dirty="0" err="1"/>
                        <a:t>lieben</a:t>
                      </a:r>
                      <a:r>
                        <a:rPr lang="nl-NL" baseline="0" dirty="0"/>
                        <a:t> </a:t>
                      </a:r>
                      <a:r>
                        <a:rPr lang="nl-NL" dirty="0"/>
                        <a:t>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b="1" dirty="0"/>
                        <a:t>kleinen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Kinder</a:t>
                      </a:r>
                      <a:r>
                        <a:rPr lang="nl-NL" b="1" dirty="0" err="1"/>
                        <a:t>n</a:t>
                      </a:r>
                      <a:endParaRPr lang="nl-NL" b="1" dirty="0"/>
                    </a:p>
                    <a:p>
                      <a:r>
                        <a:rPr lang="nl-NL" b="0" dirty="0" err="1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b="0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/>
                        <a:t>4 </a:t>
                      </a:r>
                      <a:r>
                        <a:rPr lang="nl-NL" sz="1200" dirty="0" err="1"/>
                        <a:t>Akkusativ</a:t>
                      </a:r>
                      <a:r>
                        <a:rPr lang="nl-NL" dirty="0"/>
                        <a:t>   (-hem)</a:t>
                      </a:r>
                    </a:p>
                    <a:p>
                      <a:r>
                        <a:rPr lang="de-DE" dirty="0"/>
                        <a:t>durch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für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ohne</a:t>
                      </a:r>
                      <a:r>
                        <a:rPr lang="nl-NL" dirty="0"/>
                        <a:t>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den </a:t>
                      </a:r>
                      <a:r>
                        <a:rPr lang="nl-NL" b="1" dirty="0" err="1"/>
                        <a:t>großen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Mann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 err="1"/>
                        <a:t>liebe</a:t>
                      </a:r>
                      <a:r>
                        <a:rPr lang="nl-NL" dirty="0"/>
                        <a:t> Frau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das </a:t>
                      </a:r>
                      <a:r>
                        <a:rPr lang="nl-NL" b="1" dirty="0"/>
                        <a:t>kleine</a:t>
                      </a:r>
                      <a:r>
                        <a:rPr lang="nl-NL" dirty="0"/>
                        <a:t> Kind</a:t>
                      </a:r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die </a:t>
                      </a:r>
                      <a:r>
                        <a:rPr lang="nl-NL" b="1" dirty="0"/>
                        <a:t>kleinen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Kinder</a:t>
                      </a:r>
                      <a:endParaRPr lang="nl-NL" dirty="0"/>
                    </a:p>
                    <a:p>
                      <a:r>
                        <a:rPr lang="nl-NL" dirty="0" err="1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104744" y="5419283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Der 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</a:t>
            </a:r>
          </a:p>
          <a:p>
            <a:endParaRPr lang="nl-NL" b="1" dirty="0"/>
          </a:p>
          <a:p>
            <a:r>
              <a:rPr lang="nl-NL" b="1" dirty="0" err="1">
                <a:solidFill>
                  <a:srgbClr val="FF0000"/>
                </a:solidFill>
              </a:rPr>
              <a:t>ein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Gruppe</a:t>
            </a:r>
            <a:r>
              <a:rPr lang="nl-NL" b="1" dirty="0">
                <a:solidFill>
                  <a:srgbClr val="FF0000"/>
                </a:solidFill>
              </a:rPr>
              <a:t>: </a:t>
            </a:r>
            <a:r>
              <a:rPr lang="nl-NL" b="1" dirty="0" err="1">
                <a:solidFill>
                  <a:srgbClr val="FF0000"/>
                </a:solidFill>
              </a:rPr>
              <a:t>ein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mein</a:t>
            </a:r>
            <a:r>
              <a:rPr lang="nl-NL" b="1" dirty="0">
                <a:solidFill>
                  <a:srgbClr val="FF0000"/>
                </a:solidFill>
              </a:rPr>
              <a:t>- sein- </a:t>
            </a:r>
            <a:r>
              <a:rPr lang="nl-NL" b="1" dirty="0" err="1">
                <a:solidFill>
                  <a:srgbClr val="FF0000"/>
                </a:solidFill>
              </a:rPr>
              <a:t>kein</a:t>
            </a:r>
            <a:r>
              <a:rPr lang="nl-NL" b="1" dirty="0">
                <a:solidFill>
                  <a:srgbClr val="FF0000"/>
                </a:solidFill>
              </a:rPr>
              <a:t>- dein- </a:t>
            </a:r>
            <a:r>
              <a:rPr lang="nl-NL" b="1" dirty="0" err="1">
                <a:solidFill>
                  <a:srgbClr val="FF0000"/>
                </a:solidFill>
              </a:rPr>
              <a:t>ihr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unser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euer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ihr</a:t>
            </a:r>
            <a:r>
              <a:rPr lang="nl-NL" b="1" dirty="0">
                <a:solidFill>
                  <a:srgbClr val="FF0000"/>
                </a:solidFill>
              </a:rPr>
              <a:t>- </a:t>
            </a:r>
            <a:r>
              <a:rPr lang="nl-NL" b="1" dirty="0" err="1">
                <a:solidFill>
                  <a:srgbClr val="FF0000"/>
                </a:solidFill>
              </a:rPr>
              <a:t>Ihr</a:t>
            </a:r>
            <a:r>
              <a:rPr lang="nl-NL" b="1" dirty="0">
                <a:solidFill>
                  <a:srgbClr val="FF0000"/>
                </a:solidFill>
              </a:rPr>
              <a:t>-  </a:t>
            </a:r>
          </a:p>
        </p:txBody>
      </p:sp>
    </p:spTree>
    <p:extLst>
      <p:ext uri="{BB962C8B-B14F-4D97-AF65-F5344CB8AC3E}">
        <p14:creationId xmlns:p14="http://schemas.microsoft.com/office/powerpoint/2010/main" val="4093775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76941" y="576160"/>
            <a:ext cx="3617547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/>
              <a:t>na  bitten</a:t>
            </a:r>
          </a:p>
          <a:p>
            <a:r>
              <a:rPr lang="nl-NL" dirty="0"/>
              <a:t>       </a:t>
            </a:r>
            <a:r>
              <a:rPr lang="nl-NL" dirty="0" err="1"/>
              <a:t>fragen</a:t>
            </a:r>
            <a:endParaRPr lang="nl-NL" dirty="0"/>
          </a:p>
          <a:p>
            <a:r>
              <a:rPr lang="nl-NL" dirty="0"/>
              <a:t>       kosten</a:t>
            </a:r>
          </a:p>
          <a:p>
            <a:r>
              <a:rPr lang="nl-NL" dirty="0"/>
              <a:t>       </a:t>
            </a:r>
            <a:r>
              <a:rPr lang="nl-NL" dirty="0" err="1"/>
              <a:t>interessieren</a:t>
            </a:r>
            <a:endParaRPr lang="nl-NL" dirty="0"/>
          </a:p>
          <a:p>
            <a:r>
              <a:rPr lang="nl-NL" dirty="0"/>
              <a:t>       es </a:t>
            </a:r>
            <a:r>
              <a:rPr lang="nl-NL" dirty="0" err="1"/>
              <a:t>gibt</a:t>
            </a:r>
            <a:r>
              <a:rPr lang="nl-NL" dirty="0"/>
              <a:t>                 altijd 4</a:t>
            </a:r>
            <a:r>
              <a:rPr lang="nl-NL" baseline="30000" dirty="0"/>
              <a:t>e</a:t>
            </a:r>
            <a:r>
              <a:rPr lang="nl-NL" dirty="0"/>
              <a:t> naamval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4347876" y="3376702"/>
            <a:ext cx="4023983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/>
              <a:t>na   </a:t>
            </a:r>
            <a:r>
              <a:rPr lang="nl-NL" dirty="0" err="1"/>
              <a:t>begegnen</a:t>
            </a:r>
            <a:endParaRPr lang="nl-NL" dirty="0"/>
          </a:p>
          <a:p>
            <a:r>
              <a:rPr lang="nl-NL" dirty="0"/>
              <a:t>        danken</a:t>
            </a:r>
          </a:p>
          <a:p>
            <a:r>
              <a:rPr lang="nl-NL" dirty="0"/>
              <a:t>        </a:t>
            </a:r>
            <a:r>
              <a:rPr lang="nl-NL" dirty="0" err="1"/>
              <a:t>folgen</a:t>
            </a:r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gefallen</a:t>
            </a:r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gehören</a:t>
            </a:r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gratulieren</a:t>
            </a:r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helfen</a:t>
            </a:r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kondolieren</a:t>
            </a:r>
            <a:r>
              <a:rPr lang="nl-NL" dirty="0"/>
              <a:t>              altijd 3</a:t>
            </a:r>
            <a:r>
              <a:rPr lang="nl-NL" baseline="30000" dirty="0"/>
              <a:t>e</a:t>
            </a:r>
            <a:r>
              <a:rPr lang="nl-NL" dirty="0"/>
              <a:t> naamval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5812118" y="612588"/>
            <a:ext cx="3147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Hast</a:t>
            </a:r>
            <a:r>
              <a:rPr lang="nl-NL" dirty="0"/>
              <a:t> du deinen </a:t>
            </a:r>
            <a:r>
              <a:rPr lang="nl-NL" dirty="0" err="1"/>
              <a:t>Freund</a:t>
            </a:r>
            <a:r>
              <a:rPr lang="nl-NL" dirty="0"/>
              <a:t> </a:t>
            </a:r>
            <a:r>
              <a:rPr lang="nl-NL" dirty="0" err="1"/>
              <a:t>gefragt</a:t>
            </a:r>
            <a:r>
              <a:rPr lang="nl-NL" dirty="0"/>
              <a:t>?</a:t>
            </a:r>
          </a:p>
          <a:p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habe</a:t>
            </a:r>
            <a:r>
              <a:rPr lang="nl-NL" dirty="0"/>
              <a:t> </a:t>
            </a:r>
            <a:r>
              <a:rPr lang="nl-NL" dirty="0" err="1"/>
              <a:t>ihn</a:t>
            </a:r>
            <a:r>
              <a:rPr lang="nl-NL" dirty="0"/>
              <a:t> gebeten....</a:t>
            </a:r>
          </a:p>
          <a:p>
            <a:r>
              <a:rPr lang="nl-NL" dirty="0"/>
              <a:t>Es </a:t>
            </a:r>
            <a:r>
              <a:rPr lang="nl-NL" dirty="0" err="1"/>
              <a:t>gibt</a:t>
            </a:r>
            <a:r>
              <a:rPr lang="nl-NL" dirty="0"/>
              <a:t> hier </a:t>
            </a:r>
            <a:r>
              <a:rPr lang="nl-NL" dirty="0" err="1"/>
              <a:t>einen</a:t>
            </a:r>
            <a:r>
              <a:rPr lang="nl-NL" dirty="0"/>
              <a:t> Supermarkt.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43647" y="4049059"/>
            <a:ext cx="36454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danke</a:t>
            </a:r>
            <a:r>
              <a:rPr lang="nl-NL" dirty="0"/>
              <a:t> dir...</a:t>
            </a:r>
          </a:p>
          <a:p>
            <a:r>
              <a:rPr lang="nl-NL" dirty="0"/>
              <a:t>Er hat </a:t>
            </a:r>
            <a:r>
              <a:rPr lang="nl-NL" dirty="0" err="1"/>
              <a:t>mir</a:t>
            </a:r>
            <a:r>
              <a:rPr lang="nl-NL" dirty="0"/>
              <a:t> </a:t>
            </a:r>
            <a:r>
              <a:rPr lang="nl-NL" dirty="0" err="1"/>
              <a:t>zum</a:t>
            </a:r>
            <a:r>
              <a:rPr lang="nl-NL" dirty="0"/>
              <a:t> </a:t>
            </a:r>
            <a:r>
              <a:rPr lang="nl-NL" dirty="0" err="1"/>
              <a:t>Geburtstag</a:t>
            </a:r>
            <a:r>
              <a:rPr lang="nl-NL" dirty="0"/>
              <a:t> </a:t>
            </a:r>
            <a:r>
              <a:rPr lang="nl-NL" dirty="0" err="1"/>
              <a:t>gratuliert</a:t>
            </a:r>
            <a:r>
              <a:rPr lang="nl-NL" dirty="0"/>
              <a:t>.</a:t>
            </a:r>
          </a:p>
          <a:p>
            <a:r>
              <a:rPr lang="nl-NL" dirty="0"/>
              <a:t>Es hat </a:t>
            </a:r>
            <a:r>
              <a:rPr lang="nl-NL" dirty="0" err="1"/>
              <a:t>meinen</a:t>
            </a:r>
            <a:r>
              <a:rPr lang="nl-NL" dirty="0"/>
              <a:t> </a:t>
            </a:r>
            <a:r>
              <a:rPr lang="nl-NL" dirty="0" err="1"/>
              <a:t>Eltern</a:t>
            </a:r>
            <a:r>
              <a:rPr lang="nl-NL" dirty="0"/>
              <a:t> gut </a:t>
            </a:r>
            <a:r>
              <a:rPr lang="nl-NL" dirty="0" err="1"/>
              <a:t>gefallen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6102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700424"/>
              </p:ext>
            </p:extLst>
          </p:nvPr>
        </p:nvGraphicFramePr>
        <p:xfrm>
          <a:off x="234685" y="1258943"/>
          <a:ext cx="8600430" cy="345168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27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004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43761"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  <a:r>
                        <a:rPr lang="nl-NL" baseline="30000" dirty="0"/>
                        <a:t>e</a:t>
                      </a:r>
                      <a:endParaRPr lang="nl-NL" dirty="0"/>
                    </a:p>
                    <a:p>
                      <a:r>
                        <a:rPr lang="nl-NL" sz="1400" dirty="0" err="1"/>
                        <a:t>Ond</a:t>
                      </a:r>
                      <a:endParaRPr lang="nl-NL" sz="1400" dirty="0"/>
                    </a:p>
                    <a:p>
                      <a:r>
                        <a:rPr lang="nl-NL" sz="1800" dirty="0"/>
                        <a:t>Hij</a:t>
                      </a:r>
                    </a:p>
                    <a:p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du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sie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wir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ihr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sie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Sie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  <a:r>
                        <a:rPr lang="nl-NL" baseline="30000" dirty="0"/>
                        <a:t>e</a:t>
                      </a:r>
                      <a:endParaRPr lang="nl-NL" dirty="0"/>
                    </a:p>
                    <a:p>
                      <a:r>
                        <a:rPr lang="nl-NL" sz="1400" dirty="0" err="1"/>
                        <a:t>Meew</a:t>
                      </a:r>
                      <a:endParaRPr lang="nl-NL" sz="1400" dirty="0"/>
                    </a:p>
                    <a:p>
                      <a:r>
                        <a:rPr lang="nl-NL" sz="1400" dirty="0" err="1"/>
                        <a:t>vw</a:t>
                      </a:r>
                      <a:endParaRPr lang="nl-NL" sz="1400" dirty="0"/>
                    </a:p>
                    <a:p>
                      <a:r>
                        <a:rPr lang="nl-NL" sz="1800" dirty="0"/>
                        <a:t>aan</a:t>
                      </a:r>
                      <a:r>
                        <a:rPr lang="nl-NL" sz="1800" baseline="0" dirty="0"/>
                        <a:t> - </a:t>
                      </a:r>
                      <a:r>
                        <a:rPr lang="nl-NL" sz="1800" dirty="0"/>
                        <a:t>voor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mir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dir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ihm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ihr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ihm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uns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euch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ihnen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Ihnen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761"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  <a:r>
                        <a:rPr lang="nl-NL" baseline="30000" dirty="0"/>
                        <a:t>e</a:t>
                      </a:r>
                      <a:endParaRPr lang="nl-NL" dirty="0"/>
                    </a:p>
                    <a:p>
                      <a:r>
                        <a:rPr lang="nl-NL" sz="1400" dirty="0"/>
                        <a:t>Lijd </a:t>
                      </a:r>
                      <a:r>
                        <a:rPr lang="nl-NL" sz="1400" dirty="0" err="1"/>
                        <a:t>vw</a:t>
                      </a:r>
                      <a:endParaRPr lang="nl-NL" sz="1400" dirty="0"/>
                    </a:p>
                    <a:p>
                      <a:r>
                        <a:rPr lang="nl-NL" sz="1800" dirty="0"/>
                        <a:t>Hem</a:t>
                      </a:r>
                      <a:endParaRPr lang="nl-N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mich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dich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/>
                        <a:t>ihn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sie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uns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euch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sie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noProof="0" dirty="0"/>
                        <a:t>Sie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966341" y="362814"/>
            <a:ext cx="7249851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400" b="1" dirty="0"/>
              <a:t>Persoonlijke voornaamwoorden in de  1</a:t>
            </a:r>
            <a:r>
              <a:rPr lang="nl-NL" sz="2400" b="1" baseline="30000" dirty="0"/>
              <a:t>e</a:t>
            </a:r>
            <a:r>
              <a:rPr lang="nl-NL" sz="2400" b="1" dirty="0"/>
              <a:t> 3</a:t>
            </a:r>
            <a:r>
              <a:rPr lang="nl-NL" sz="2400" b="1" baseline="30000" dirty="0"/>
              <a:t>e</a:t>
            </a:r>
            <a:r>
              <a:rPr lang="nl-NL" sz="2400" b="1" dirty="0"/>
              <a:t> 4</a:t>
            </a:r>
            <a:r>
              <a:rPr lang="nl-NL" sz="2400" b="1" baseline="30000" dirty="0"/>
              <a:t>e</a:t>
            </a:r>
            <a:r>
              <a:rPr lang="nl-NL" sz="2400" b="1" dirty="0"/>
              <a:t> Naamval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966341" y="4972292"/>
            <a:ext cx="5769841" cy="174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Ich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gebe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ihr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einen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Kuss</a:t>
            </a:r>
            <a:r>
              <a:rPr lang="nl-NL" dirty="0">
                <a:solidFill>
                  <a:srgbClr val="0000FF"/>
                </a:solidFill>
              </a:rPr>
              <a:t>         -    aan haar (aan-hem-vorm +3)     </a:t>
            </a:r>
          </a:p>
          <a:p>
            <a:pPr>
              <a:lnSpc>
                <a:spcPct val="120000"/>
              </a:lnSpc>
            </a:pPr>
            <a:r>
              <a:rPr lang="nl-NL" dirty="0">
                <a:solidFill>
                  <a:srgbClr val="0000FF"/>
                </a:solidFill>
              </a:rPr>
              <a:t>Er </a:t>
            </a:r>
            <a:r>
              <a:rPr lang="nl-NL" dirty="0" err="1">
                <a:solidFill>
                  <a:srgbClr val="0000FF"/>
                </a:solidFill>
              </a:rPr>
              <a:t>sieht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mich</a:t>
            </a:r>
            <a:r>
              <a:rPr lang="nl-NL" dirty="0">
                <a:solidFill>
                  <a:srgbClr val="0000FF"/>
                </a:solidFill>
              </a:rPr>
              <a:t>                            -   mij (hem-vorm +4)</a:t>
            </a:r>
          </a:p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Ich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sehe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euch</a:t>
            </a:r>
            <a:r>
              <a:rPr lang="nl-NL" dirty="0">
                <a:solidFill>
                  <a:srgbClr val="0000FF"/>
                </a:solidFill>
              </a:rPr>
              <a:t>                           -   jullie (hem-vorm+4)</a:t>
            </a:r>
          </a:p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Ich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gebe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ihm</a:t>
            </a:r>
            <a:r>
              <a:rPr lang="nl-NL" dirty="0">
                <a:solidFill>
                  <a:srgbClr val="0000FF"/>
                </a:solidFill>
              </a:rPr>
              <a:t>                             -   ik geef hem     (aan hem +3)</a:t>
            </a:r>
          </a:p>
          <a:p>
            <a:pPr>
              <a:lnSpc>
                <a:spcPct val="120000"/>
              </a:lnSpc>
            </a:pPr>
            <a:r>
              <a:rPr lang="nl-NL" dirty="0" err="1">
                <a:solidFill>
                  <a:srgbClr val="0000FF"/>
                </a:solidFill>
              </a:rPr>
              <a:t>Ich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sehe</a:t>
            </a:r>
            <a:r>
              <a:rPr lang="nl-NL" dirty="0">
                <a:solidFill>
                  <a:srgbClr val="0000FF"/>
                </a:solidFill>
              </a:rPr>
              <a:t> </a:t>
            </a:r>
            <a:r>
              <a:rPr lang="nl-NL" dirty="0" err="1">
                <a:solidFill>
                  <a:srgbClr val="0000FF"/>
                </a:solidFill>
              </a:rPr>
              <a:t>ihn</a:t>
            </a:r>
            <a:r>
              <a:rPr lang="nl-NL">
                <a:solidFill>
                  <a:srgbClr val="0000FF"/>
                </a:solidFill>
              </a:rPr>
              <a:t>                               -   </a:t>
            </a:r>
            <a:r>
              <a:rPr lang="nl-NL" dirty="0">
                <a:solidFill>
                  <a:srgbClr val="0000FF"/>
                </a:solidFill>
              </a:rPr>
              <a:t>ik zie hem   (hem-vorm+4)</a:t>
            </a:r>
          </a:p>
        </p:txBody>
      </p:sp>
    </p:spTree>
    <p:extLst>
      <p:ext uri="{BB962C8B-B14F-4D97-AF65-F5344CB8AC3E}">
        <p14:creationId xmlns:p14="http://schemas.microsoft.com/office/powerpoint/2010/main" val="2885298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Aangepast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2455</Words>
  <Application>Microsoft Macintosh PowerPoint</Application>
  <PresentationFormat>Diavoorstelling (4:3)</PresentationFormat>
  <Paragraphs>834</Paragraphs>
  <Slides>31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Nico Gerarts</cp:lastModifiedBy>
  <cp:revision>82</cp:revision>
  <dcterms:created xsi:type="dcterms:W3CDTF">2015-09-13T13:39:57Z</dcterms:created>
  <dcterms:modified xsi:type="dcterms:W3CDTF">2020-10-17T12:29:49Z</dcterms:modified>
</cp:coreProperties>
</file>