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1.bin" ContentType="application/vnd.openxmlformats-officedocument.oleObject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86" r:id="rId2"/>
    <p:sldId id="256" r:id="rId3"/>
    <p:sldId id="257" r:id="rId4"/>
    <p:sldId id="277" r:id="rId5"/>
    <p:sldId id="258" r:id="rId6"/>
    <p:sldId id="267" r:id="rId7"/>
    <p:sldId id="264" r:id="rId8"/>
    <p:sldId id="265" r:id="rId9"/>
    <p:sldId id="262" r:id="rId10"/>
    <p:sldId id="280" r:id="rId11"/>
    <p:sldId id="261" r:id="rId12"/>
    <p:sldId id="272" r:id="rId13"/>
    <p:sldId id="270" r:id="rId14"/>
    <p:sldId id="263" r:id="rId15"/>
    <p:sldId id="276" r:id="rId16"/>
    <p:sldId id="269" r:id="rId17"/>
    <p:sldId id="287" r:id="rId18"/>
  </p:sldIdLst>
  <p:sldSz cx="9144000" cy="6858000" type="screen4x3"/>
  <p:notesSz cx="6858000" cy="97234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60"/>
  </p:normalViewPr>
  <p:slideViewPr>
    <p:cSldViewPr>
      <p:cViewPr varScale="1">
        <p:scale>
          <a:sx n="92" d="100"/>
          <a:sy n="92" d="100"/>
        </p:scale>
        <p:origin x="-122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37663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37663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A490297-5A04-431A-B2B8-5EF54061EE8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0941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8538" y="728663"/>
            <a:ext cx="4860925" cy="36464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18038"/>
            <a:ext cx="5486400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Click to edit Master text styles</a:t>
            </a:r>
          </a:p>
          <a:p>
            <a:pPr lvl="1"/>
            <a:r>
              <a:rPr lang="nl-NL" noProof="0"/>
              <a:t>Second level</a:t>
            </a:r>
          </a:p>
          <a:p>
            <a:pPr lvl="2"/>
            <a:r>
              <a:rPr lang="nl-NL" noProof="0"/>
              <a:t>Third level</a:t>
            </a:r>
          </a:p>
          <a:p>
            <a:pPr lvl="3"/>
            <a:r>
              <a:rPr lang="nl-NL" noProof="0"/>
              <a:t>Fourth level</a:t>
            </a:r>
          </a:p>
          <a:p>
            <a:pPr lvl="4"/>
            <a:r>
              <a:rPr lang="nl-NL" noProof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36075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36075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364494A-CD2A-47D2-BAD2-D399FF4DD25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85004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B2BA75-D2AD-43C8-950D-D8504EF5C7BD}" type="slidenum">
              <a:rPr lang="nl-NL" smtClean="0"/>
              <a:pPr/>
              <a:t>2</a:t>
            </a:fld>
            <a:endParaRPr lang="nl-NL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4980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D1F349-3627-4AF0-B146-52EAAF3A1665}" type="slidenum">
              <a:rPr lang="nl-NL" smtClean="0"/>
              <a:pPr/>
              <a:t>3</a:t>
            </a:fld>
            <a:endParaRPr lang="nl-NL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762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6F72B4-EE97-4289-B233-CAFBBDF0CBAE}" type="slidenum">
              <a:rPr lang="nl-NL" smtClean="0"/>
              <a:pPr/>
              <a:t>5</a:t>
            </a:fld>
            <a:endParaRPr lang="nl-NL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6031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A4A29C-F855-4267-991E-A3438C7A7E28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9533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D9531B-B870-4EDF-B02B-3A10FD918D11}" type="slidenum">
              <a:rPr lang="nl-NL" smtClean="0"/>
              <a:pPr/>
              <a:t>7</a:t>
            </a:fld>
            <a:endParaRPr lang="nl-NL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1851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3C51E4-7C69-4E2E-9B19-AAB66D274DE1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2324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EDB977-CD8A-4F2C-A8F7-1F371518BFFD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4187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50E854-8C4E-40EF-8A1F-9EFB92F56A87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7913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F6647-3CA9-43FA-AAB2-D3B944DA9BE6}" type="slidenum">
              <a:rPr lang="nl-NL" smtClean="0"/>
              <a:pPr/>
              <a:t>12</a:t>
            </a:fld>
            <a:endParaRPr lang="nl-NL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4750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78E61-477C-4796-8617-4BFB3B17E9B8}" type="slidenum">
              <a:rPr lang="nl-NL" smtClean="0"/>
              <a:pPr/>
              <a:t>13</a:t>
            </a:fld>
            <a:endParaRPr lang="nl-NL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9071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7E41BB-3CB0-4B5A-9347-AD5ACFA44F0B}" type="slidenum">
              <a:rPr lang="nl-NL" smtClean="0"/>
              <a:pPr/>
              <a:t>14</a:t>
            </a:fld>
            <a:endParaRPr lang="nl-NL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9403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0415D7-8015-4BF7-BD45-2305B3D01866}" type="slidenum">
              <a:rPr lang="nl-NL" smtClean="0"/>
              <a:pPr/>
              <a:t>16</a:t>
            </a:fld>
            <a:endParaRPr lang="nl-NL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9255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</p:grpSp>
      <p:sp>
        <p:nvSpPr>
          <p:cNvPr id="36885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nl-NL"/>
              <a:t>Klik om het opmaakprofiel te bewerken</a:t>
            </a:r>
          </a:p>
        </p:txBody>
      </p:sp>
      <p:sp>
        <p:nvSpPr>
          <p:cNvPr id="36886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FD1C8-797F-4435-9740-20A487CF9E4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95E57-49C9-4DA8-A499-B37536EB20F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4B11C-C644-4304-865B-1A74592FB6E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F87ED-593E-4203-BEE6-04DA78131E1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CAB8F-F73A-4DD7-B67C-9324D7ACB80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CD188-1944-4E0B-888D-9634A5D1A91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EBEE1-7EAF-454B-AFDF-ADF029EC35D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A30E5-25D3-4D66-90B8-619F0B4078F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439D4-B744-4D62-9D94-CCAE6D1789A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1C78F-2135-4ADA-9B37-A79507F3DB7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ABEFD-CE39-4196-88C3-16C7097F2D1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en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llustratie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7533A-0988-45CB-9C6E-0E92C7B28BD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35843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44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45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46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47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48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49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50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51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52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53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54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55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56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57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58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59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860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</p:grpSp>
      <p:sp>
        <p:nvSpPr>
          <p:cNvPr id="35861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te bewerken</a:t>
            </a:r>
          </a:p>
        </p:txBody>
      </p:sp>
      <p:sp>
        <p:nvSpPr>
          <p:cNvPr id="3586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35863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5864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5865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F2CBD9C1-C3D8-4529-ABC1-D84954E881F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microsoft.com/office/2007/relationships/hdphoto" Target="../media/hdphoto1.wdp"/><Relationship Id="rId5" Type="http://schemas.openxmlformats.org/officeDocument/2006/relationships/image" Target="../media/image2.jpeg"/><Relationship Id="rId6" Type="http://schemas.openxmlformats.org/officeDocument/2006/relationships/image" Target="../media/image3.gif"/><Relationship Id="rId7" Type="http://schemas.openxmlformats.org/officeDocument/2006/relationships/image" Target="../media/image4.gif"/><Relationship Id="rId8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4" Type="http://schemas.openxmlformats.org/officeDocument/2006/relationships/image" Target="../media/image7.gif"/><Relationship Id="rId5" Type="http://schemas.openxmlformats.org/officeDocument/2006/relationships/image" Target="../media/image8.gif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openxmlformats.org/officeDocument/2006/relationships/image" Target="../media/image22.gif"/><Relationship Id="rId13" Type="http://schemas.openxmlformats.org/officeDocument/2006/relationships/image" Target="../media/image23.gif"/><Relationship Id="rId14" Type="http://schemas.openxmlformats.org/officeDocument/2006/relationships/image" Target="../media/image24.gif"/><Relationship Id="rId15" Type="http://schemas.openxmlformats.org/officeDocument/2006/relationships/image" Target="../media/image25.gif"/><Relationship Id="rId16" Type="http://schemas.openxmlformats.org/officeDocument/2006/relationships/image" Target="../media/image26.gif"/><Relationship Id="rId17" Type="http://schemas.openxmlformats.org/officeDocument/2006/relationships/image" Target="../media/image27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gif"/><Relationship Id="rId7" Type="http://schemas.openxmlformats.org/officeDocument/2006/relationships/image" Target="../media/image17.gif"/><Relationship Id="rId8" Type="http://schemas.openxmlformats.org/officeDocument/2006/relationships/image" Target="../media/image18.gif"/><Relationship Id="rId9" Type="http://schemas.openxmlformats.org/officeDocument/2006/relationships/image" Target="../media/image19.png"/><Relationship Id="rId10" Type="http://schemas.openxmlformats.org/officeDocument/2006/relationships/image" Target="../media/image2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gif"/><Relationship Id="rId6" Type="http://schemas.openxmlformats.org/officeDocument/2006/relationships/image" Target="../media/image31.gif"/><Relationship Id="rId7" Type="http://schemas.openxmlformats.org/officeDocument/2006/relationships/image" Target="../media/image32.gif"/><Relationship Id="rId8" Type="http://schemas.openxmlformats.org/officeDocument/2006/relationships/image" Target="../media/image33.gif"/><Relationship Id="rId9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gif"/><Relationship Id="rId5" Type="http://schemas.openxmlformats.org/officeDocument/2006/relationships/image" Target="../media/image37.gif"/><Relationship Id="rId6" Type="http://schemas.openxmlformats.org/officeDocument/2006/relationships/image" Target="../media/image38.gif"/><Relationship Id="rId7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gif"/><Relationship Id="rId5" Type="http://schemas.openxmlformats.org/officeDocument/2006/relationships/image" Target="../media/image42.gif"/><Relationship Id="rId6" Type="http://schemas.openxmlformats.org/officeDocument/2006/relationships/image" Target="../media/image43.gif"/><Relationship Id="rId7" Type="http://schemas.openxmlformats.org/officeDocument/2006/relationships/image" Target="../media/image44.gif"/><Relationship Id="rId8" Type="http://schemas.openxmlformats.org/officeDocument/2006/relationships/image" Target="../media/image4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gif"/><Relationship Id="rId5" Type="http://schemas.openxmlformats.org/officeDocument/2006/relationships/image" Target="../media/image48.gif"/><Relationship Id="rId6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4" Type="http://schemas.openxmlformats.org/officeDocument/2006/relationships/image" Target="../media/image52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gif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3.wmf"/><Relationship Id="rId12" Type="http://schemas.openxmlformats.org/officeDocument/2006/relationships/image" Target="../media/image60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4.png"/><Relationship Id="rId5" Type="http://schemas.openxmlformats.org/officeDocument/2006/relationships/image" Target="../media/image55.jpe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jpeg"/><Relationship Id="rId9" Type="http://schemas.openxmlformats.org/officeDocument/2006/relationships/image" Target="../media/image59.jpeg"/><Relationship Id="rId10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62.jpeg"/><Relationship Id="rId5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4" Type="http://schemas.openxmlformats.org/officeDocument/2006/relationships/image" Target="../media/image66.jpeg"/><Relationship Id="rId5" Type="http://schemas.openxmlformats.org/officeDocument/2006/relationships/image" Target="../media/image67.gif"/><Relationship Id="rId6" Type="http://schemas.openxmlformats.org/officeDocument/2006/relationships/image" Target="../media/image68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8.jpeg"/><Relationship Id="rId12" Type="http://schemas.openxmlformats.org/officeDocument/2006/relationships/image" Target="../media/image79.jpeg"/><Relationship Id="rId13" Type="http://schemas.openxmlformats.org/officeDocument/2006/relationships/image" Target="../media/image8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9.jpeg"/><Relationship Id="rId3" Type="http://schemas.openxmlformats.org/officeDocument/2006/relationships/image" Target="../media/image70.jpeg"/><Relationship Id="rId4" Type="http://schemas.openxmlformats.org/officeDocument/2006/relationships/image" Target="../media/image71.jpeg"/><Relationship Id="rId5" Type="http://schemas.openxmlformats.org/officeDocument/2006/relationships/image" Target="../media/image72.jpeg"/><Relationship Id="rId6" Type="http://schemas.openxmlformats.org/officeDocument/2006/relationships/image" Target="../media/image73.jpeg"/><Relationship Id="rId7" Type="http://schemas.openxmlformats.org/officeDocument/2006/relationships/image" Target="../media/image74.jpeg"/><Relationship Id="rId8" Type="http://schemas.openxmlformats.org/officeDocument/2006/relationships/image" Target="../media/image75.jpeg"/><Relationship Id="rId9" Type="http://schemas.openxmlformats.org/officeDocument/2006/relationships/image" Target="../media/image76.jpeg"/><Relationship Id="rId10" Type="http://schemas.openxmlformats.org/officeDocument/2006/relationships/image" Target="../media/image7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4" Type="http://schemas.openxmlformats.org/officeDocument/2006/relationships/image" Target="../media/image82.gi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827584" y="139279"/>
            <a:ext cx="44486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400" b="1" dirty="0"/>
              <a:t>Berlijn april 2018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222863" y="1052736"/>
            <a:ext cx="7856638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sz="3600" b="1" dirty="0"/>
          </a:p>
          <a:p>
            <a:r>
              <a:rPr lang="nl-NL" sz="3600" b="1" dirty="0"/>
              <a:t>Vanmiddag:</a:t>
            </a:r>
            <a:r>
              <a:rPr lang="nl-NL" sz="3600" dirty="0"/>
              <a:t/>
            </a:r>
            <a:br>
              <a:rPr lang="nl-NL" sz="3600" dirty="0"/>
            </a:br>
            <a:r>
              <a:rPr lang="nl-NL" sz="3600" dirty="0"/>
              <a:t/>
            </a:r>
            <a:br>
              <a:rPr lang="nl-NL" sz="3600" dirty="0"/>
            </a:br>
            <a:r>
              <a:rPr lang="nl-NL" sz="3600" dirty="0"/>
              <a:t>Uitleg excursie en vragen beantwoorden</a:t>
            </a:r>
            <a:br>
              <a:rPr lang="nl-NL" sz="3600" dirty="0"/>
            </a:br>
            <a:endParaRPr lang="nl-NL" sz="3600" dirty="0"/>
          </a:p>
          <a:p>
            <a:r>
              <a:rPr lang="nl-NL" sz="3600" dirty="0"/>
              <a:t>Kopie </a:t>
            </a:r>
            <a:r>
              <a:rPr lang="nl-NL" sz="3600" dirty="0" err="1"/>
              <a:t>id-kaart</a:t>
            </a:r>
            <a:r>
              <a:rPr lang="nl-NL" sz="3600" dirty="0"/>
              <a:t> + ziekenfonds ingeleverd?</a:t>
            </a:r>
          </a:p>
          <a:p>
            <a:endParaRPr lang="nl-NL" sz="3600" dirty="0"/>
          </a:p>
          <a:p>
            <a:r>
              <a:rPr lang="nl-NL" sz="3600" dirty="0"/>
              <a:t>06 nummer doorgeven!</a:t>
            </a:r>
          </a:p>
          <a:p>
            <a:r>
              <a:rPr lang="nl-NL" sz="3600" dirty="0"/>
              <a:t/>
            </a:r>
            <a:br>
              <a:rPr lang="nl-NL" sz="3600" dirty="0"/>
            </a:b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893328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-252536" y="44624"/>
            <a:ext cx="6120680" cy="2232248"/>
          </a:xfrm>
        </p:spPr>
        <p:txBody>
          <a:bodyPr/>
          <a:lstStyle/>
          <a:p>
            <a:pPr eaLnBrk="1" hangingPunct="1">
              <a:defRPr/>
            </a:pPr>
            <a:r>
              <a:rPr lang="nl-NL" dirty="0">
                <a:solidFill>
                  <a:schemeClr val="tx1"/>
                </a:solidFill>
              </a:rPr>
              <a:t>Berlijnexcursie 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klas 4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  16 – 20 april 2018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40152" y="157560"/>
            <a:ext cx="3089275" cy="21193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12" name="Groep 11"/>
          <p:cNvGrpSpPr/>
          <p:nvPr/>
        </p:nvGrpSpPr>
        <p:grpSpPr>
          <a:xfrm>
            <a:off x="0" y="2348880"/>
            <a:ext cx="7203615" cy="4509120"/>
            <a:chOff x="1835696" y="2348880"/>
            <a:chExt cx="7203615" cy="4509120"/>
          </a:xfrm>
        </p:grpSpPr>
        <p:pic>
          <p:nvPicPr>
            <p:cNvPr id="17410" name="Picture 2" descr="C:\Users\khubers\Documents\a Berlijn\excursie 2012\excursiegids Berlijn 2012\foto's Sergey Larenkov\Rijksdag 3.jpg"/>
            <p:cNvPicPr>
              <a:picLocks noChangeAspect="1" noChangeArrowheads="1"/>
            </p:cNvPicPr>
            <p:nvPr/>
          </p:nvPicPr>
          <p:blipFill>
            <a:blip r:embed="rId5" cstate="print"/>
            <a:srcRect b="5780"/>
            <a:stretch>
              <a:fillRect/>
            </a:stretch>
          </p:blipFill>
          <p:spPr bwMode="auto">
            <a:xfrm>
              <a:off x="1835696" y="2348880"/>
              <a:ext cx="7203615" cy="4509120"/>
            </a:xfrm>
            <a:prstGeom prst="rect">
              <a:avLst/>
            </a:prstGeom>
            <a:noFill/>
          </p:spPr>
        </p:pic>
        <p:pic>
          <p:nvPicPr>
            <p:cNvPr id="8" name="Picture 9" descr="1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380200">
              <a:off x="6090665" y="3824769"/>
              <a:ext cx="413218" cy="271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2" name="Picture 4" descr="http://members.chello.nl/g.franken26/vogels/sa3.gif"/>
            <p:cNvPicPr>
              <a:picLocks noChangeAspect="1" noChangeArrowheads="1" noCrop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67744" y="2636912"/>
              <a:ext cx="243086" cy="243086"/>
            </a:xfrm>
            <a:prstGeom prst="rect">
              <a:avLst/>
            </a:prstGeom>
            <a:noFill/>
          </p:spPr>
        </p:pic>
      </p:grpSp>
      <p:pic>
        <p:nvPicPr>
          <p:cNvPr id="2" name="Picture 2" descr="http://www.fesi.franken.de/meinewelt/flaggen/loc/loc_brd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10200" y="1790699"/>
            <a:ext cx="3733800" cy="5067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25538"/>
            <a:ext cx="7772400" cy="1450975"/>
          </a:xfrm>
        </p:spPr>
        <p:txBody>
          <a:bodyPr/>
          <a:lstStyle/>
          <a:p>
            <a:pPr eaLnBrk="1" hangingPunct="1">
              <a:defRPr/>
            </a:pPr>
            <a:r>
              <a:rPr lang="nl-NL" dirty="0">
                <a:solidFill>
                  <a:schemeClr val="tx1"/>
                </a:solidFill>
              </a:rPr>
              <a:t>Reisinformatie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vertrek   aankomst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124" name="Picture 6" descr="22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035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8" descr="a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1484313"/>
            <a:ext cx="16192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0" descr="a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9925" y="1412875"/>
            <a:ext cx="190817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ep 7"/>
          <p:cNvGrpSpPr/>
          <p:nvPr/>
        </p:nvGrpSpPr>
        <p:grpSpPr>
          <a:xfrm>
            <a:off x="1868439" y="2564904"/>
            <a:ext cx="5717054" cy="4114800"/>
            <a:chOff x="1835150" y="2492375"/>
            <a:chExt cx="5717054" cy="4114800"/>
          </a:xfrm>
        </p:grpSpPr>
        <p:pic>
          <p:nvPicPr>
            <p:cNvPr id="5123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35150" y="2492375"/>
              <a:ext cx="5715000" cy="411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kstvak 6"/>
            <p:cNvSpPr txBox="1"/>
            <p:nvPr/>
          </p:nvSpPr>
          <p:spPr>
            <a:xfrm>
              <a:off x="6444208" y="5949280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3600" dirty="0"/>
                <a:t>1961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suikerwijzer.nl/wp-content/uploads/2009/09/geen-chi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02950"/>
            <a:ext cx="3386768" cy="3398058"/>
          </a:xfrm>
          <a:prstGeom prst="rect">
            <a:avLst/>
          </a:prstGeom>
          <a:noFill/>
        </p:spPr>
      </p:pic>
      <p:grpSp>
        <p:nvGrpSpPr>
          <p:cNvPr id="11" name="Groep 10"/>
          <p:cNvGrpSpPr/>
          <p:nvPr/>
        </p:nvGrpSpPr>
        <p:grpSpPr>
          <a:xfrm>
            <a:off x="4644008" y="1268760"/>
            <a:ext cx="3744416" cy="2376264"/>
            <a:chOff x="4283968" y="3068960"/>
            <a:chExt cx="4860032" cy="3024336"/>
          </a:xfrm>
        </p:grpSpPr>
        <p:pic>
          <p:nvPicPr>
            <p:cNvPr id="8" name="Picture 6" descr="http://www.asia.ru/images/target/photo/51698451/CD_MP3_PC_Mini_Stereo_Speaker.jpg"/>
            <p:cNvPicPr>
              <a:picLocks noChangeAspect="1" noChangeArrowheads="1"/>
            </p:cNvPicPr>
            <p:nvPr/>
          </p:nvPicPr>
          <p:blipFill>
            <a:blip r:embed="rId3" cstate="print"/>
            <a:srcRect l="21000" t="29400" b="32801"/>
            <a:stretch>
              <a:fillRect/>
            </a:stretch>
          </p:blipFill>
          <p:spPr bwMode="auto">
            <a:xfrm>
              <a:off x="4283968" y="3356992"/>
              <a:ext cx="4815858" cy="2304256"/>
            </a:xfrm>
            <a:prstGeom prst="rect">
              <a:avLst/>
            </a:prstGeom>
            <a:noFill/>
          </p:spPr>
        </p:pic>
        <p:cxnSp>
          <p:nvCxnSpPr>
            <p:cNvPr id="9" name="Rechte verbindingslijn 8"/>
            <p:cNvCxnSpPr/>
            <p:nvPr/>
          </p:nvCxnSpPr>
          <p:spPr>
            <a:xfrm>
              <a:off x="4499992" y="3068960"/>
              <a:ext cx="4464496" cy="3024336"/>
            </a:xfrm>
            <a:prstGeom prst="line">
              <a:avLst/>
            </a:prstGeom>
            <a:ln w="317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chte verbindingslijn 9"/>
            <p:cNvCxnSpPr/>
            <p:nvPr/>
          </p:nvCxnSpPr>
          <p:spPr>
            <a:xfrm flipV="1">
              <a:off x="4427984" y="3212976"/>
              <a:ext cx="4716016" cy="2880320"/>
            </a:xfrm>
            <a:prstGeom prst="line">
              <a:avLst/>
            </a:prstGeom>
            <a:ln w="317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Afbeelding 1" descr="bebidas-energeticas-moiailap7wsomydlhsd9sm5wmasiywbr9gk90yavt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005064"/>
            <a:ext cx="3995936" cy="24172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33425" y="149226"/>
            <a:ext cx="6264275" cy="1873250"/>
          </a:xfrm>
        </p:spPr>
        <p:txBody>
          <a:bodyPr/>
          <a:lstStyle/>
          <a:p>
            <a:pPr eaLnBrk="1" hangingPunct="1">
              <a:defRPr/>
            </a:pPr>
            <a:r>
              <a:rPr lang="nl-NL" dirty="0"/>
              <a:t/>
            </a:r>
            <a:br>
              <a:rPr lang="nl-NL" dirty="0"/>
            </a:br>
            <a:r>
              <a:rPr lang="nl-NL" dirty="0">
                <a:solidFill>
                  <a:schemeClr val="tx1"/>
                </a:solidFill>
              </a:rPr>
              <a:t>Wat moet je meenemen?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geld, fototoestel, zeep, schoenen, handdoeken</a:t>
            </a:r>
            <a:r>
              <a:rPr lang="nl-NL" dirty="0"/>
              <a:t/>
            </a:r>
            <a:br>
              <a:rPr lang="nl-NL" dirty="0"/>
            </a:br>
            <a:endParaRPr lang="en-GB" dirty="0"/>
          </a:p>
        </p:txBody>
      </p:sp>
      <p:pic>
        <p:nvPicPr>
          <p:cNvPr id="6147" name="Picture 7" descr="fototoest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333375"/>
            <a:ext cx="19526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00" y="2205038"/>
            <a:ext cx="54006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9"/>
          <p:cNvPicPr>
            <a:picLocks noChangeAspect="1" noChangeArrowheads="1"/>
          </p:cNvPicPr>
          <p:nvPr/>
        </p:nvPicPr>
        <p:blipFill>
          <a:blip r:embed="rId5" cstate="print"/>
          <a:srcRect t="6270"/>
          <a:stretch>
            <a:fillRect/>
          </a:stretch>
        </p:blipFill>
        <p:spPr bwMode="auto">
          <a:xfrm>
            <a:off x="250825" y="2205038"/>
            <a:ext cx="307340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1" descr="3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1501" y="2098676"/>
            <a:ext cx="1008062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Picture 13" descr="17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40650" y="4652963"/>
            <a:ext cx="9112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1" name="Picture 15" descr="10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3938" y="4149725"/>
            <a:ext cx="546100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7" descr="21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08625" y="3230563"/>
            <a:ext cx="536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5" name="Picture 19" descr="40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48263" y="3789363"/>
            <a:ext cx="5476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21" descr="55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08625" y="4148138"/>
            <a:ext cx="1150938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9" name="Picture 23" descr="12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28938" y="4572000"/>
            <a:ext cx="187325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1" name="Picture 25" descr="111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86438" y="4572000"/>
            <a:ext cx="963612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27" descr="666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408" y="1147763"/>
            <a:ext cx="1042988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5" name="Picture 29" descr="a1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68538" y="3933825"/>
            <a:ext cx="1011237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35" descr="a13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62913" y="5776913"/>
            <a:ext cx="1081087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http://www.trentelmanschilderwerken.nl/sport/4.gif"/>
          <p:cNvPicPr>
            <a:picLocks noChangeAspect="1" noChangeArrowheads="1" noCrop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004048" y="5486399"/>
            <a:ext cx="942975" cy="1371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33526E-6 L 0.79549 -0.0210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00" y="-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35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38889E-6 -3.3526E-6 L -0.37813 -0.0820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00" y="-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" presetID="2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" presetID="35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16667E-6 -1.56069E-6 L -1.0342 0.02705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700" y="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9" presetID="47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94444E-6 -0.22081 C 0.00503 -0.00809 0.02239 0.14382 0.03976 0.14382 C 0.05712 0.14382 0.07222 -0.00809 0.07743 -0.22081 C 0.08489 -0.00809 0.09948 0.14382 0.11736 0.14382 C 0.13455 0.14382 0.14982 -0.00809 0.15451 -0.22081 C 0.16198 -0.00809 0.17708 0.14382 0.19444 0.14382 C 0.21215 0.14382 0.22951 -0.00809 0.2342 -0.22081 C 0.23941 -0.00809 0.25469 0.14382 0.27448 0.14382 C 0.28923 0.14382 0.3066 -0.00809 0.3118 -0.22081 C 0.31701 -0.00809 0.33437 0.14382 0.35173 0.14382 C 0.36892 0.14382 0.3842 -0.00809 0.38941 -0.22081 C 0.3967 -0.00809 0.41146 0.14382 0.42916 0.14382 C 0.44653 0.14382 0.46163 -0.00809 0.4691 -0.22081 C 0.47378 -0.00809 0.48906 0.14382 0.50625 0.14382 C 0.52413 0.14382 0.54132 -0.00809 0.54618 -0.22081 C 0.55139 -0.00809 0.56649 0.14382 0.58646 0.14382 C 0.60382 0.14382 0.61857 -0.00809 0.62378 -0.22081 " pathEditMode="relative" rAng="0" ptsTypes="fffffffffffffffff">
                                      <p:cBhvr>
                                        <p:cTn id="20" dur="3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00" y="1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0"/>
                            </p:stCondLst>
                            <p:childTnLst>
                              <p:par>
                                <p:cTn id="22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41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0"/>
                            </p:stCondLst>
                            <p:childTnLst>
                              <p:par>
                                <p:cTn id="2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41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0,1020,466956,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2492375"/>
            <a:ext cx="40005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7" descr="Polizei%20Brandenbur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725" y="2420938"/>
            <a:ext cx="29908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8"/>
          <p:cNvSpPr txBox="1">
            <a:spLocks noChangeArrowheads="1"/>
          </p:cNvSpPr>
          <p:nvPr/>
        </p:nvSpPr>
        <p:spPr bwMode="auto">
          <a:xfrm>
            <a:off x="1619250" y="404813"/>
            <a:ext cx="622702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5400" dirty="0"/>
              <a:t>Wat </a:t>
            </a:r>
            <a:r>
              <a:rPr lang="nl-NL" sz="5400" b="1" u="sng" dirty="0"/>
              <a:t>niet</a:t>
            </a:r>
            <a:r>
              <a:rPr lang="nl-NL" sz="5400" dirty="0"/>
              <a:t> meenemen?</a:t>
            </a:r>
          </a:p>
        </p:txBody>
      </p:sp>
      <p:pic>
        <p:nvPicPr>
          <p:cNvPr id="7173" name="Picture 10" descr="4r965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52625" y="3141663"/>
            <a:ext cx="11064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8" descr="a1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1725" y="620713"/>
            <a:ext cx="13525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22" descr="4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92150"/>
            <a:ext cx="1876425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30" descr="666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8125" y="5237163"/>
            <a:ext cx="1865313" cy="145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32" descr="4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188" y="5157788"/>
            <a:ext cx="1584325" cy="153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7847012" cy="1955800"/>
          </a:xfrm>
        </p:spPr>
        <p:txBody>
          <a:bodyPr/>
          <a:lstStyle/>
          <a:p>
            <a:pPr eaLnBrk="1" hangingPunct="1">
              <a:defRPr/>
            </a:pPr>
            <a:r>
              <a:rPr lang="nl-NL" dirty="0">
                <a:solidFill>
                  <a:schemeClr val="tx1"/>
                </a:solidFill>
              </a:rPr>
              <a:t>Bereikbaarheid: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telefoonnummers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leerlingen, docenten, ouders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8196" name="Picture 7" descr="Luft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276475"/>
            <a:ext cx="41148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7" descr="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84350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9" descr="1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550" y="260350"/>
            <a:ext cx="71120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27" descr="d6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417735">
            <a:off x="971550" y="4652963"/>
            <a:ext cx="28797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30" descr="d6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9079816">
            <a:off x="971550" y="3141663"/>
            <a:ext cx="28797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31" descr="d6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596519">
            <a:off x="827088" y="3933825"/>
            <a:ext cx="2879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kstvak 10"/>
          <p:cNvSpPr txBox="1"/>
          <p:nvPr/>
        </p:nvSpPr>
        <p:spPr>
          <a:xfrm rot="474225">
            <a:off x="5488514" y="5013176"/>
            <a:ext cx="2309287" cy="1754326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 w="38100">
            <a:solidFill>
              <a:schemeClr val="accent4">
                <a:lumMod val="10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nl-NL" b="1" dirty="0"/>
              <a:t>Docenten: </a:t>
            </a:r>
            <a:endParaRPr lang="nl-NL" dirty="0"/>
          </a:p>
          <a:p>
            <a:r>
              <a:rPr lang="en-GB" b="1" dirty="0"/>
              <a:t>06-48570540</a:t>
            </a:r>
            <a:br>
              <a:rPr lang="en-GB" b="1" dirty="0"/>
            </a:br>
            <a:endParaRPr lang="nl-NL" dirty="0"/>
          </a:p>
          <a:p>
            <a:r>
              <a:rPr lang="de-CH" b="1" dirty="0"/>
              <a:t>Businesshotel Berlin</a:t>
            </a:r>
            <a:endParaRPr lang="nl-NL" dirty="0"/>
          </a:p>
          <a:p>
            <a:r>
              <a:rPr lang="de-CH" b="1" dirty="0" err="1"/>
              <a:t>Pasewalker</a:t>
            </a:r>
            <a:r>
              <a:rPr lang="de-CH" b="1" dirty="0"/>
              <a:t> Straße 97</a:t>
            </a:r>
            <a:endParaRPr lang="nl-NL" dirty="0"/>
          </a:p>
          <a:p>
            <a:r>
              <a:rPr lang="en-GB" b="1" dirty="0"/>
              <a:t>Berlin +49 30 476980</a:t>
            </a:r>
            <a:endParaRPr lang="nl-NL" dirty="0"/>
          </a:p>
        </p:txBody>
      </p:sp>
      <p:grpSp>
        <p:nvGrpSpPr>
          <p:cNvPr id="13" name="Groep 12"/>
          <p:cNvGrpSpPr/>
          <p:nvPr/>
        </p:nvGrpSpPr>
        <p:grpSpPr>
          <a:xfrm>
            <a:off x="395536" y="2204864"/>
            <a:ext cx="3981450" cy="4362450"/>
            <a:chOff x="395536" y="2204864"/>
            <a:chExt cx="3981450" cy="4362450"/>
          </a:xfrm>
        </p:grpSpPr>
        <p:pic>
          <p:nvPicPr>
            <p:cNvPr id="8195" name="Picture 5" descr="Luftbruecke__WEB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95536" y="2204864"/>
              <a:ext cx="3981450" cy="436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kstvak 11"/>
            <p:cNvSpPr txBox="1"/>
            <p:nvPr/>
          </p:nvSpPr>
          <p:spPr>
            <a:xfrm>
              <a:off x="2987824" y="2204864"/>
              <a:ext cx="131318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4400" b="1" dirty="0"/>
                <a:t>1948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56171" y="50252"/>
            <a:ext cx="7704138" cy="1081087"/>
          </a:xfrm>
        </p:spPr>
        <p:txBody>
          <a:bodyPr/>
          <a:lstStyle/>
          <a:p>
            <a:pPr eaLnBrk="1" hangingPunct="1">
              <a:defRPr/>
            </a:pPr>
            <a:r>
              <a:rPr lang="nl-NL" dirty="0">
                <a:solidFill>
                  <a:schemeClr val="tx1"/>
                </a:solidFill>
              </a:rPr>
              <a:t>gastgezinnen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7169" name="Picture 1" descr="C:\Users\khubers\Documents\a Berlijn\excursie 2012\excursiegids Berlijn 2012\foto's Sergey Larenkov\Brandenburger Tor 2.jpg"/>
          <p:cNvPicPr>
            <a:picLocks noChangeAspect="1" noChangeArrowheads="1"/>
          </p:cNvPicPr>
          <p:nvPr/>
        </p:nvPicPr>
        <p:blipFill>
          <a:blip r:embed="rId3" cstate="print"/>
          <a:srcRect b="21650"/>
          <a:stretch>
            <a:fillRect/>
          </a:stretch>
        </p:blipFill>
        <p:spPr bwMode="auto">
          <a:xfrm>
            <a:off x="-36512" y="1340768"/>
            <a:ext cx="8128000" cy="3582144"/>
          </a:xfrm>
          <a:prstGeom prst="rect">
            <a:avLst/>
          </a:prstGeom>
          <a:noFill/>
        </p:spPr>
      </p:pic>
      <p:pic>
        <p:nvPicPr>
          <p:cNvPr id="10" name="Picture 13" descr="5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4725144"/>
            <a:ext cx="1908175" cy="178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5" descr="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260648"/>
            <a:ext cx="18351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7" descr="99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949825"/>
            <a:ext cx="190817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103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-315416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 descr="100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56" y="4797152"/>
            <a:ext cx="1835150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847012" cy="1419225"/>
          </a:xfrm>
        </p:spPr>
        <p:txBody>
          <a:bodyPr/>
          <a:lstStyle/>
          <a:p>
            <a:pPr eaLnBrk="1" hangingPunct="1">
              <a:defRPr/>
            </a:pPr>
            <a:r>
              <a:rPr lang="nl-NL" dirty="0">
                <a:solidFill>
                  <a:schemeClr val="tx1"/>
                </a:solidFill>
              </a:rPr>
              <a:t>Excursieregels: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zie excursiereglement!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377128"/>
            <a:ext cx="7848872" cy="5038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5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813" y="3716338"/>
            <a:ext cx="53816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6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3500438"/>
            <a:ext cx="53816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7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4221163"/>
            <a:ext cx="53816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8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713" y="3933825"/>
            <a:ext cx="5381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9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8538" y="4365625"/>
            <a:ext cx="5381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10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75" y="4581525"/>
            <a:ext cx="5381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11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9875" y="4724400"/>
            <a:ext cx="5381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Picture 12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4941888"/>
            <a:ext cx="53816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13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5229225"/>
            <a:ext cx="5381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7" name="Picture 19" descr="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875" y="2205038"/>
            <a:ext cx="64293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8" name="Picture 20" descr="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775" y="2060575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9" name="Picture 21" descr="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513" y="2636838"/>
            <a:ext cx="64293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0" name="Picture 22" descr="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2275" y="3141663"/>
            <a:ext cx="64293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1" name="Picture 23" descr="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613" y="2852738"/>
            <a:ext cx="64293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2" name="Picture 25" descr="a3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6582" y="1671637"/>
            <a:ext cx="57626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3" name="Line 26"/>
          <p:cNvSpPr>
            <a:spLocks noChangeShapeType="1"/>
          </p:cNvSpPr>
          <p:nvPr/>
        </p:nvSpPr>
        <p:spPr bwMode="auto">
          <a:xfrm rot="-10261971">
            <a:off x="3348038" y="2349500"/>
            <a:ext cx="431800" cy="71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NL"/>
          </a:p>
        </p:txBody>
      </p:sp>
      <p:pic>
        <p:nvPicPr>
          <p:cNvPr id="11284" name="Picture 27" descr="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975" y="2492375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lcohol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013176"/>
            <a:ext cx="878867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animatieplaatjes.nl/plaatjesB/bier7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776" y="2675642"/>
            <a:ext cx="3184133" cy="205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animatieplaatjes.nl/plaatjesB/bier1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8920"/>
            <a:ext cx="3112468" cy="19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755576" y="2440065"/>
            <a:ext cx="3147964" cy="2187300"/>
            <a:chOff x="3580012" y="1556792"/>
            <a:chExt cx="4716016" cy="3051396"/>
          </a:xfrm>
        </p:grpSpPr>
        <p:cxnSp>
          <p:nvCxnSpPr>
            <p:cNvPr id="9" name="Rechte verbindingslijn 8"/>
            <p:cNvCxnSpPr/>
            <p:nvPr/>
          </p:nvCxnSpPr>
          <p:spPr>
            <a:xfrm>
              <a:off x="3705772" y="1583852"/>
              <a:ext cx="4464496" cy="3024336"/>
            </a:xfrm>
            <a:prstGeom prst="line">
              <a:avLst/>
            </a:prstGeom>
            <a:ln w="317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chte verbindingslijn 9"/>
            <p:cNvCxnSpPr/>
            <p:nvPr/>
          </p:nvCxnSpPr>
          <p:spPr>
            <a:xfrm flipV="1">
              <a:off x="3580012" y="1556792"/>
              <a:ext cx="4716016" cy="2880320"/>
            </a:xfrm>
            <a:prstGeom prst="line">
              <a:avLst/>
            </a:prstGeom>
            <a:ln w="317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ep 12"/>
          <p:cNvGrpSpPr/>
          <p:nvPr/>
        </p:nvGrpSpPr>
        <p:grpSpPr>
          <a:xfrm>
            <a:off x="5724128" y="2675642"/>
            <a:ext cx="3147964" cy="2187300"/>
            <a:chOff x="3580012" y="1556792"/>
            <a:chExt cx="4716016" cy="3051396"/>
          </a:xfrm>
        </p:grpSpPr>
        <p:cxnSp>
          <p:nvCxnSpPr>
            <p:cNvPr id="14" name="Rechte verbindingslijn 13"/>
            <p:cNvCxnSpPr/>
            <p:nvPr/>
          </p:nvCxnSpPr>
          <p:spPr>
            <a:xfrm>
              <a:off x="3705772" y="1583852"/>
              <a:ext cx="4464496" cy="3024336"/>
            </a:xfrm>
            <a:prstGeom prst="line">
              <a:avLst/>
            </a:prstGeom>
            <a:ln w="317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chte verbindingslijn 14"/>
            <p:cNvCxnSpPr/>
            <p:nvPr/>
          </p:nvCxnSpPr>
          <p:spPr>
            <a:xfrm flipV="1">
              <a:off x="3580012" y="1556792"/>
              <a:ext cx="4716016" cy="2880320"/>
            </a:xfrm>
            <a:prstGeom prst="line">
              <a:avLst/>
            </a:prstGeom>
            <a:ln w="317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ep 15"/>
          <p:cNvGrpSpPr/>
          <p:nvPr/>
        </p:nvGrpSpPr>
        <p:grpSpPr>
          <a:xfrm>
            <a:off x="3417599" y="4994067"/>
            <a:ext cx="2194402" cy="1417686"/>
            <a:chOff x="3580012" y="1556792"/>
            <a:chExt cx="4716016" cy="3051396"/>
          </a:xfrm>
        </p:grpSpPr>
        <p:cxnSp>
          <p:nvCxnSpPr>
            <p:cNvPr id="17" name="Rechte verbindingslijn 16"/>
            <p:cNvCxnSpPr/>
            <p:nvPr/>
          </p:nvCxnSpPr>
          <p:spPr>
            <a:xfrm>
              <a:off x="3705772" y="1583852"/>
              <a:ext cx="4464496" cy="3024336"/>
            </a:xfrm>
            <a:prstGeom prst="line">
              <a:avLst/>
            </a:prstGeom>
            <a:ln w="317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chte verbindingslijn 17"/>
            <p:cNvCxnSpPr/>
            <p:nvPr/>
          </p:nvCxnSpPr>
          <p:spPr>
            <a:xfrm flipV="1">
              <a:off x="3580012" y="1556792"/>
              <a:ext cx="4716016" cy="2880320"/>
            </a:xfrm>
            <a:prstGeom prst="line">
              <a:avLst/>
            </a:prstGeom>
            <a:ln w="317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79512" y="116632"/>
            <a:ext cx="8856984" cy="194421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nl-NL" sz="5400" kern="0" dirty="0">
                <a:solidFill>
                  <a:schemeClr val="tx1"/>
                </a:solidFill>
              </a:rPr>
              <a:t>Gedurende de hele excursie:</a:t>
            </a:r>
            <a:br>
              <a:rPr lang="nl-NL" sz="5400" kern="0" dirty="0">
                <a:solidFill>
                  <a:schemeClr val="tx1"/>
                </a:solidFill>
              </a:rPr>
            </a:br>
            <a:r>
              <a:rPr lang="nl-NL" sz="5400" kern="0" dirty="0">
                <a:solidFill>
                  <a:schemeClr val="tx1"/>
                </a:solidFill>
              </a:rPr>
              <a:t>geen alcohol toegestaan</a:t>
            </a:r>
            <a:endParaRPr lang="en-GB" sz="54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697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dirty="0">
                <a:solidFill>
                  <a:schemeClr val="tx1"/>
                </a:solidFill>
              </a:rPr>
              <a:t>Betrokken vakken bij de excursie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28" name="Picture 5" descr="gedenkstaette2_gross"/>
          <p:cNvPicPr>
            <a:picLocks noChangeAspect="1" noChangeArrowheads="1"/>
          </p:cNvPicPr>
          <p:nvPr/>
        </p:nvPicPr>
        <p:blipFill>
          <a:blip r:embed="rId4" cstate="print"/>
          <a:srcRect l="12978" b="23424"/>
          <a:stretch>
            <a:fillRect/>
          </a:stretch>
        </p:blipFill>
        <p:spPr bwMode="auto">
          <a:xfrm>
            <a:off x="179388" y="1722438"/>
            <a:ext cx="4392612" cy="401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/>
          <a:srcRect r="44675" b="16649"/>
          <a:stretch>
            <a:fillRect/>
          </a:stretch>
        </p:blipFill>
        <p:spPr bwMode="auto">
          <a:xfrm>
            <a:off x="4787900" y="1700213"/>
            <a:ext cx="4043363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 descr="reserv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9338" y="1679575"/>
            <a:ext cx="4090987" cy="297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 descr="10 november 198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7900" y="1681163"/>
            <a:ext cx="4135438" cy="311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 descr="brandenburger%20tor003"/>
          <p:cNvPicPr>
            <a:picLocks noChangeAspect="1" noChangeArrowheads="1"/>
          </p:cNvPicPr>
          <p:nvPr/>
        </p:nvPicPr>
        <p:blipFill>
          <a:blip r:embed="rId8" cstate="print"/>
          <a:srcRect t="2213" b="2213"/>
          <a:stretch>
            <a:fillRect/>
          </a:stretch>
        </p:blipFill>
        <p:spPr bwMode="auto">
          <a:xfrm>
            <a:off x="4716463" y="1700213"/>
            <a:ext cx="4211637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3" descr="95888_AusweitungzumWeltkri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43438" y="1700213"/>
            <a:ext cx="4321175" cy="301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20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643438" y="1700213"/>
          <a:ext cx="4322762" cy="315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PhotoSuite Image" r:id="rId10" imgW="4754880" imgH="3467100" progId="">
                  <p:embed/>
                </p:oleObj>
              </mc:Choice>
              <mc:Fallback>
                <p:oleObj name="PhotoSuite Image" r:id="rId10" imgW="4754880" imgH="3467100" progId="">
                  <p:embed/>
                  <p:pic>
                    <p:nvPicPr>
                      <p:cNvPr id="0" name="Picture 3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700213"/>
                        <a:ext cx="4322762" cy="315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08" name="Picture 16" descr="010-Brandenburger_tor_187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43438" y="1700213"/>
            <a:ext cx="4321175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9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9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9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000"/>
                            </p:stCondLst>
                            <p:childTnLst>
                              <p:par>
                                <p:cTn id="45" presetID="9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3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C:\Users\khubers\Documents\a Berlijn\excursie 2012\excursiegids Berlijn 2012\foto's Sergey Larenkov\bebelplat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9512"/>
            <a:ext cx="9144000" cy="6098976"/>
          </a:xfrm>
          <a:prstGeom prst="rect">
            <a:avLst/>
          </a:prstGeom>
          <a:noFill/>
        </p:spPr>
      </p:pic>
      <p:pic>
        <p:nvPicPr>
          <p:cNvPr id="5122" name="Picture 2" descr="C:\Users\khubers\Documents\a Berlijn\excursie 2012\excursiegids Berlijn 2012\foto's Sergey Larenkov\Berlijn.jpg"/>
          <p:cNvPicPr>
            <a:picLocks noChangeAspect="1" noChangeArrowheads="1"/>
          </p:cNvPicPr>
          <p:nvPr/>
        </p:nvPicPr>
        <p:blipFill>
          <a:blip r:embed="rId4" cstate="print"/>
          <a:srcRect b="5098"/>
          <a:stretch>
            <a:fillRect/>
          </a:stretch>
        </p:blipFill>
        <p:spPr bwMode="auto">
          <a:xfrm>
            <a:off x="-612576" y="332656"/>
            <a:ext cx="9756576" cy="6151264"/>
          </a:xfrm>
          <a:prstGeom prst="rect">
            <a:avLst/>
          </a:prstGeom>
          <a:noFill/>
        </p:spPr>
      </p:pic>
      <p:pic>
        <p:nvPicPr>
          <p:cNvPr id="5126" name="Picture 6" descr="C:\Users\khubers\Documents\a Berlijn\excursie 2012\excursiegids Berlijn 2012\foto's Sergey Larenkov\Rjiksdag 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684585" y="332656"/>
            <a:ext cx="10201133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0" descr="Karte Berl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92100"/>
            <a:ext cx="8064500" cy="656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11"/>
          <p:cNvSpPr txBox="1">
            <a:spLocks noChangeArrowheads="1"/>
          </p:cNvSpPr>
          <p:nvPr/>
        </p:nvSpPr>
        <p:spPr bwMode="auto">
          <a:xfrm>
            <a:off x="5292725" y="404813"/>
            <a:ext cx="343555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/>
              <a:t>2 = </a:t>
            </a:r>
            <a:r>
              <a:rPr lang="en-US" sz="3200" dirty="0" err="1"/>
              <a:t>Friedrichshain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= </a:t>
            </a:r>
            <a:r>
              <a:rPr lang="en-US" sz="3200" dirty="0" err="1"/>
              <a:t>binnenstad</a:t>
            </a:r>
            <a:endParaRPr lang="en-US" sz="3200" dirty="0"/>
          </a:p>
          <a:p>
            <a:r>
              <a:rPr lang="en-US" sz="3200" dirty="0"/>
              <a:t>3 is </a:t>
            </a:r>
            <a:r>
              <a:rPr lang="en-US" sz="3200" dirty="0" err="1"/>
              <a:t>Pankow</a:t>
            </a:r>
            <a:endParaRPr lang="en-US" sz="3200" dirty="0"/>
          </a:p>
          <a:p>
            <a:r>
              <a:rPr lang="en-US" sz="3200" dirty="0"/>
              <a:t>        5 = </a:t>
            </a:r>
            <a:r>
              <a:rPr lang="en-US" sz="3200" dirty="0" err="1"/>
              <a:t>Stadtmitte</a:t>
            </a:r>
            <a:endParaRPr lang="nl-NL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220072" cy="945470"/>
          </a:xfrm>
        </p:spPr>
        <p:txBody>
          <a:bodyPr/>
          <a:lstStyle/>
          <a:p>
            <a:pPr eaLnBrk="1" hangingPunct="1">
              <a:defRPr/>
            </a:pPr>
            <a:r>
              <a:rPr lang="nl-NL" sz="6000" dirty="0">
                <a:solidFill>
                  <a:schemeClr val="tx1"/>
                </a:solidFill>
              </a:rPr>
              <a:t>Excursiegids</a:t>
            </a:r>
            <a:endParaRPr lang="en-GB" sz="6000" dirty="0">
              <a:solidFill>
                <a:schemeClr val="tx1"/>
              </a:solidFill>
            </a:endParaRPr>
          </a:p>
        </p:txBody>
      </p:sp>
      <p:pic>
        <p:nvPicPr>
          <p:cNvPr id="14340" name="Picture 7" descr="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-711010"/>
            <a:ext cx="3240088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1" b="13250"/>
          <a:stretch/>
        </p:blipFill>
        <p:spPr>
          <a:xfrm>
            <a:off x="323527" y="1524691"/>
            <a:ext cx="8616867" cy="5360693"/>
          </a:xfrm>
          <a:prstGeom prst="rect">
            <a:avLst/>
          </a:prstGeom>
        </p:spPr>
      </p:pic>
      <p:pic>
        <p:nvPicPr>
          <p:cNvPr id="9" name="Picture 8" descr="http://www.gifplaatjes.net/fotograaf3/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735693" flipH="1">
            <a:off x="-1383795" y="4253407"/>
            <a:ext cx="3604570" cy="2478137"/>
          </a:xfrm>
          <a:prstGeom prst="rect">
            <a:avLst/>
          </a:prstGeom>
          <a:noFill/>
        </p:spPr>
      </p:pic>
      <p:pic>
        <p:nvPicPr>
          <p:cNvPr id="10" name="Picture 4" descr="vliegtuig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86819"/>
            <a:ext cx="3635896" cy="89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G:\Pictures\2011\2011-05-09 Berlijnexcursie dag 1\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39028">
            <a:off x="59319" y="1108837"/>
            <a:ext cx="3419872" cy="2564904"/>
          </a:xfrm>
          <a:prstGeom prst="rect">
            <a:avLst/>
          </a:prstGeom>
          <a:noFill/>
        </p:spPr>
      </p:pic>
      <p:pic>
        <p:nvPicPr>
          <p:cNvPr id="53253" name="Picture 5" descr="G:\Pictures\2011\2011-05-10 Berlijnexcursie dag 2\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44311">
            <a:off x="-50788" y="4327486"/>
            <a:ext cx="3707904" cy="2780928"/>
          </a:xfrm>
          <a:prstGeom prst="rect">
            <a:avLst/>
          </a:prstGeom>
          <a:noFill/>
        </p:spPr>
      </p:pic>
      <p:pic>
        <p:nvPicPr>
          <p:cNvPr id="53255" name="Picture 7" descr="G:\Pictures\2011\2011-05-10 Berlijnexcursie dag 2\0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81087">
            <a:off x="5981044" y="176068"/>
            <a:ext cx="3035829" cy="2276872"/>
          </a:xfrm>
          <a:prstGeom prst="rect">
            <a:avLst/>
          </a:prstGeom>
          <a:noFill/>
        </p:spPr>
      </p:pic>
      <p:pic>
        <p:nvPicPr>
          <p:cNvPr id="9" name="Picture 6" descr="G:\Pictures\2011\2011-05-10 Berlijnexcursie dag 2\0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0"/>
            <a:ext cx="2771800" cy="2078850"/>
          </a:xfrm>
          <a:prstGeom prst="rect">
            <a:avLst/>
          </a:prstGeom>
          <a:noFill/>
        </p:spPr>
      </p:pic>
      <p:pic>
        <p:nvPicPr>
          <p:cNvPr id="53256" name="Picture 8" descr="G:\Pictures\2011\2011-05-10 Berlijnexcursie dag 2\082.JPG"/>
          <p:cNvPicPr>
            <a:picLocks noChangeAspect="1" noChangeArrowheads="1"/>
          </p:cNvPicPr>
          <p:nvPr/>
        </p:nvPicPr>
        <p:blipFill>
          <a:blip r:embed="rId6" cstate="print"/>
          <a:srcRect l="22438" r="20075"/>
          <a:stretch>
            <a:fillRect/>
          </a:stretch>
        </p:blipFill>
        <p:spPr bwMode="auto">
          <a:xfrm rot="21231023">
            <a:off x="91670" y="68146"/>
            <a:ext cx="1368152" cy="1784959"/>
          </a:xfrm>
          <a:prstGeom prst="rect">
            <a:avLst/>
          </a:prstGeom>
          <a:noFill/>
        </p:spPr>
      </p:pic>
      <p:pic>
        <p:nvPicPr>
          <p:cNvPr id="53257" name="Picture 9" descr="G:\Pictures\2011\2011-05-10 Berlijnexcursie dag 2\097.JPG"/>
          <p:cNvPicPr>
            <a:picLocks noChangeAspect="1" noChangeArrowheads="1"/>
          </p:cNvPicPr>
          <p:nvPr/>
        </p:nvPicPr>
        <p:blipFill>
          <a:blip r:embed="rId7" cstate="print"/>
          <a:srcRect t="13251" b="33200"/>
          <a:stretch>
            <a:fillRect/>
          </a:stretch>
        </p:blipFill>
        <p:spPr bwMode="auto">
          <a:xfrm>
            <a:off x="3707904" y="4674760"/>
            <a:ext cx="5436095" cy="2183241"/>
          </a:xfrm>
          <a:prstGeom prst="rect">
            <a:avLst/>
          </a:prstGeom>
          <a:noFill/>
        </p:spPr>
      </p:pic>
      <p:pic>
        <p:nvPicPr>
          <p:cNvPr id="53258" name="Picture 10" descr="G:\Pictures\2011\2011-05-10 Berlijnexcursie dag 2\136.JPG"/>
          <p:cNvPicPr>
            <a:picLocks noChangeAspect="1" noChangeArrowheads="1"/>
          </p:cNvPicPr>
          <p:nvPr/>
        </p:nvPicPr>
        <p:blipFill>
          <a:blip r:embed="rId8" cstate="print"/>
          <a:srcRect l="28738"/>
          <a:stretch>
            <a:fillRect/>
          </a:stretch>
        </p:blipFill>
        <p:spPr bwMode="auto">
          <a:xfrm>
            <a:off x="3851920" y="1545462"/>
            <a:ext cx="2160240" cy="2273548"/>
          </a:xfrm>
          <a:prstGeom prst="rect">
            <a:avLst/>
          </a:prstGeom>
          <a:noFill/>
        </p:spPr>
      </p:pic>
      <p:pic>
        <p:nvPicPr>
          <p:cNvPr id="13" name="Picture 4" descr="G:\Pictures\2011\2011-05-09 Berlijnexcursie dag 1\04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124361">
            <a:off x="5881174" y="2367783"/>
            <a:ext cx="3203848" cy="2402886"/>
          </a:xfrm>
          <a:prstGeom prst="rect">
            <a:avLst/>
          </a:prstGeom>
          <a:noFill/>
        </p:spPr>
      </p:pic>
      <p:pic>
        <p:nvPicPr>
          <p:cNvPr id="53259" name="Picture 11" descr="G:\Pictures\2011\2011-05-10 Berlijnexcursie dag 2\174.JPG"/>
          <p:cNvPicPr>
            <a:picLocks noChangeAspect="1" noChangeArrowheads="1"/>
          </p:cNvPicPr>
          <p:nvPr/>
        </p:nvPicPr>
        <p:blipFill>
          <a:blip r:embed="rId10" cstate="print"/>
          <a:srcRect l="33463" t="16400" r="6688" b="8001"/>
          <a:stretch>
            <a:fillRect/>
          </a:stretch>
        </p:blipFill>
        <p:spPr bwMode="auto">
          <a:xfrm rot="482720">
            <a:off x="1547664" y="0"/>
            <a:ext cx="1512168" cy="1432580"/>
          </a:xfrm>
          <a:prstGeom prst="rect">
            <a:avLst/>
          </a:prstGeom>
          <a:noFill/>
        </p:spPr>
      </p:pic>
      <p:pic>
        <p:nvPicPr>
          <p:cNvPr id="53260" name="Picture 12" descr="G:\Pictures\2011\2011-05-11 Berlijnexcursie dag 3\03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1171359">
            <a:off x="4082585" y="3596271"/>
            <a:ext cx="2195736" cy="1646802"/>
          </a:xfrm>
          <a:prstGeom prst="rect">
            <a:avLst/>
          </a:prstGeom>
          <a:noFill/>
        </p:spPr>
      </p:pic>
      <p:pic>
        <p:nvPicPr>
          <p:cNvPr id="53261" name="Picture 13" descr="G:\Pictures\2011\2011-05-12 Berlijnexcursie dag 4\02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340909">
            <a:off x="1774464" y="2966735"/>
            <a:ext cx="2387757" cy="1790818"/>
          </a:xfrm>
          <a:prstGeom prst="rect">
            <a:avLst/>
          </a:prstGeom>
          <a:noFill/>
        </p:spPr>
      </p:pic>
      <p:pic>
        <p:nvPicPr>
          <p:cNvPr id="53262" name="Picture 14" descr="G:\Pictures\2011\2011-05-12 Berlijnexcursie dag 4\001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3212976"/>
            <a:ext cx="1787691" cy="134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113087" y="255416"/>
            <a:ext cx="8701741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l-NL" sz="4800" b="1" dirty="0"/>
              <a:t>Denk aan paspoort/ID </a:t>
            </a:r>
            <a:br>
              <a:rPr lang="nl-NL" sz="4800" b="1" dirty="0"/>
            </a:br>
            <a:r>
              <a:rPr lang="nl-NL" sz="4800" b="1" dirty="0"/>
              <a:t>Niet bij je = niet mee!</a:t>
            </a:r>
            <a:br>
              <a:rPr lang="nl-NL" sz="4800" b="1" dirty="0"/>
            </a:br>
            <a:r>
              <a:rPr lang="nl-NL" sz="4800" b="1" dirty="0"/>
              <a:t/>
            </a:r>
            <a:br>
              <a:rPr lang="nl-NL" sz="4800" b="1" dirty="0"/>
            </a:br>
            <a:r>
              <a:rPr lang="nl-NL" sz="4400" b="1" dirty="0"/>
              <a:t>Wees op tijd: 6:45 uur </a:t>
            </a:r>
            <a:r>
              <a:rPr lang="nl-NL" sz="4400" b="1" dirty="0" err="1"/>
              <a:t>Lepelenburg</a:t>
            </a:r>
            <a:r>
              <a:rPr lang="nl-NL" sz="4800" b="1" dirty="0"/>
              <a:t/>
            </a:r>
            <a:br>
              <a:rPr lang="nl-NL" sz="4800" b="1" dirty="0"/>
            </a:br>
            <a:r>
              <a:rPr lang="nl-NL" sz="4800" b="1" dirty="0"/>
              <a:t>Te laat =  bus weg!</a:t>
            </a:r>
            <a:endParaRPr lang="nl-NL" sz="4800" dirty="0"/>
          </a:p>
        </p:txBody>
      </p:sp>
      <p:pic>
        <p:nvPicPr>
          <p:cNvPr id="16387" name="Picture 10" descr="4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797152"/>
            <a:ext cx="436995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12" descr="a29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041068"/>
            <a:ext cx="26642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286000" y="74236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pPr hangingPunct="0">
              <a:spcAft>
                <a:spcPts val="0"/>
              </a:spcAft>
            </a:pPr>
            <a:endParaRPr lang="nl-NL" u="sng" dirty="0">
              <a:ea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endParaRPr lang="nl-NL" u="sng" dirty="0">
              <a:ea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endParaRPr lang="nl-NL" u="sng" dirty="0">
              <a:ea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r>
              <a:rPr lang="nl-NL" u="sng" dirty="0">
                <a:ea typeface="Times New Roman" panose="02020603050405020304" pitchFamily="18" charset="0"/>
              </a:rPr>
              <a:t>Checklist voor vertrek naar Berlijn</a:t>
            </a:r>
            <a:endParaRPr lang="nl-NL" dirty="0">
              <a:ea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</a:rPr>
              <a:t> </a:t>
            </a:r>
          </a:p>
          <a:p>
            <a:pPr hangingPunct="0">
              <a:spcAft>
                <a:spcPts val="0"/>
              </a:spcAft>
            </a:pPr>
            <a:r>
              <a:rPr lang="nl-NL" dirty="0">
                <a:latin typeface="Wingdings 2" panose="05020102010507070707" pitchFamily="18" charset="2"/>
                <a:ea typeface="Times New Roman" panose="02020603050405020304" pitchFamily="18" charset="0"/>
              </a:rPr>
              <a:t>£</a:t>
            </a:r>
            <a:r>
              <a:rPr lang="nl-NL" dirty="0">
                <a:ea typeface="Times New Roman" panose="02020603050405020304" pitchFamily="18" charset="0"/>
              </a:rPr>
              <a:t> geldig paspoort/Europese identiteitskaart</a:t>
            </a: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  <a:sym typeface="Wingdings 2" panose="05020102010507070707" pitchFamily="18" charset="2"/>
              </a:rPr>
              <a:t></a:t>
            </a:r>
            <a:r>
              <a:rPr lang="nl-NL" dirty="0">
                <a:ea typeface="Times New Roman" panose="02020603050405020304" pitchFamily="18" charset="0"/>
              </a:rPr>
              <a:t> kopie paspoort/</a:t>
            </a:r>
            <a:r>
              <a:rPr lang="nl-NL" dirty="0" err="1">
                <a:ea typeface="Times New Roman" panose="02020603050405020304" pitchFamily="18" charset="0"/>
              </a:rPr>
              <a:t>id-kaart</a:t>
            </a:r>
            <a:r>
              <a:rPr lang="nl-NL" dirty="0">
                <a:ea typeface="Times New Roman" panose="02020603050405020304" pitchFamily="18" charset="0"/>
              </a:rPr>
              <a:t> ingeleverd </a:t>
            </a: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  <a:sym typeface="Wingdings 2" panose="05020102010507070707" pitchFamily="18" charset="2"/>
              </a:rPr>
              <a:t></a:t>
            </a:r>
            <a:r>
              <a:rPr lang="en-US" dirty="0">
                <a:ea typeface="Times New Roman" panose="02020603050405020304" pitchFamily="18" charset="0"/>
              </a:rPr>
              <a:t> </a:t>
            </a:r>
            <a:r>
              <a:rPr lang="en-US" dirty="0" err="1">
                <a:ea typeface="Times New Roman" panose="02020603050405020304" pitchFamily="18" charset="0"/>
              </a:rPr>
              <a:t>ziekenfondspasje</a:t>
            </a:r>
            <a:r>
              <a:rPr lang="en-US" dirty="0">
                <a:ea typeface="Times New Roman" panose="02020603050405020304" pitchFamily="18" charset="0"/>
              </a:rPr>
              <a:t> of Health Insurance </a:t>
            </a:r>
            <a:r>
              <a:rPr lang="en-US" dirty="0" err="1">
                <a:ea typeface="Times New Roman" panose="02020603050405020304" pitchFamily="18" charset="0"/>
              </a:rPr>
              <a:t>pasje</a:t>
            </a:r>
            <a:endParaRPr lang="nl-NL" dirty="0">
              <a:ea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  <a:sym typeface="Wingdings 2" panose="05020102010507070707" pitchFamily="18" charset="2"/>
              </a:rPr>
              <a:t></a:t>
            </a:r>
            <a:r>
              <a:rPr lang="nl-NL" dirty="0">
                <a:ea typeface="Times New Roman" panose="02020603050405020304" pitchFamily="18" charset="0"/>
              </a:rPr>
              <a:t> mobiele </a:t>
            </a:r>
            <a:r>
              <a:rPr lang="nl-NL" dirty="0" err="1">
                <a:ea typeface="Times New Roman" panose="02020603050405020304" pitchFamily="18" charset="0"/>
              </a:rPr>
              <a:t>telefoon+oplader</a:t>
            </a:r>
            <a:endParaRPr lang="nl-NL" dirty="0">
              <a:ea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  <a:sym typeface="Wingdings 2" panose="05020102010507070707" pitchFamily="18" charset="2"/>
              </a:rPr>
              <a:t></a:t>
            </a:r>
            <a:r>
              <a:rPr lang="nl-NL" dirty="0">
                <a:ea typeface="Times New Roman" panose="02020603050405020304" pitchFamily="18" charset="0"/>
              </a:rPr>
              <a:t> digitale camera</a:t>
            </a: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  <a:sym typeface="Wingdings 2" panose="05020102010507070707" pitchFamily="18" charset="2"/>
              </a:rPr>
              <a:t></a:t>
            </a:r>
            <a:r>
              <a:rPr lang="nl-NL" dirty="0">
                <a:ea typeface="Times New Roman" panose="02020603050405020304" pitchFamily="18" charset="0"/>
              </a:rPr>
              <a:t> zakgeld (voor persoonlijke uitgaven, souvenirs, lunch, eten en drinken)</a:t>
            </a: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  <a:sym typeface="Wingdings 2" panose="05020102010507070707" pitchFamily="18" charset="2"/>
              </a:rPr>
              <a:t></a:t>
            </a:r>
            <a:r>
              <a:rPr lang="nl-NL" dirty="0">
                <a:ea typeface="Times New Roman" panose="02020603050405020304" pitchFamily="18" charset="0"/>
              </a:rPr>
              <a:t> leesboek, </a:t>
            </a:r>
            <a:r>
              <a:rPr lang="nl-NL" dirty="0" err="1">
                <a:ea typeface="Times New Roman" panose="02020603050405020304" pitchFamily="18" charset="0"/>
              </a:rPr>
              <a:t>ipod</a:t>
            </a:r>
            <a:r>
              <a:rPr lang="nl-NL" dirty="0">
                <a:ea typeface="Times New Roman" panose="02020603050405020304" pitchFamily="18" charset="0"/>
              </a:rPr>
              <a:t>, lunchpakket voor in de bus</a:t>
            </a: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  <a:sym typeface="Wingdings 2" panose="05020102010507070707" pitchFamily="18" charset="2"/>
              </a:rPr>
              <a:t></a:t>
            </a:r>
            <a:r>
              <a:rPr lang="nl-NL" dirty="0">
                <a:ea typeface="Times New Roman" panose="02020603050405020304" pitchFamily="18" charset="0"/>
              </a:rPr>
              <a:t> handdoek, toiletspullen, zeep</a:t>
            </a: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  <a:sym typeface="Wingdings 2" panose="05020102010507070707" pitchFamily="18" charset="2"/>
              </a:rPr>
              <a:t></a:t>
            </a:r>
            <a:r>
              <a:rPr lang="nl-NL" dirty="0">
                <a:ea typeface="Times New Roman" panose="02020603050405020304" pitchFamily="18" charset="0"/>
              </a:rPr>
              <a:t> voldoende kleding, jas, ook een warme trui voor bij koud weer, zonnebril, ev. zwemspullen</a:t>
            </a: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  <a:sym typeface="Wingdings 2" panose="05020102010507070707" pitchFamily="18" charset="2"/>
              </a:rPr>
              <a:t></a:t>
            </a:r>
            <a:r>
              <a:rPr lang="nl-NL" dirty="0">
                <a:ea typeface="Times New Roman" panose="02020603050405020304" pitchFamily="18" charset="0"/>
              </a:rPr>
              <a:t> sportschoenen, gemakkelijke schoenen</a:t>
            </a: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  <a:sym typeface="Wingdings 2" panose="05020102010507070707" pitchFamily="18" charset="2"/>
              </a:rPr>
              <a:t></a:t>
            </a:r>
            <a:r>
              <a:rPr lang="nl-NL" dirty="0">
                <a:ea typeface="Times New Roman" panose="02020603050405020304" pitchFamily="18" charset="0"/>
              </a:rPr>
              <a:t> cadeautje of iets lekker voor het gastgezin</a:t>
            </a: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  <a:sym typeface="Wingdings 2" panose="05020102010507070707" pitchFamily="18" charset="2"/>
              </a:rPr>
              <a:t></a:t>
            </a:r>
            <a:r>
              <a:rPr lang="nl-NL" dirty="0">
                <a:ea typeface="Times New Roman" panose="02020603050405020304" pitchFamily="18" charset="0"/>
              </a:rPr>
              <a:t> mobiele nummer M. de Esch 06-48570540 opslaan en ook thuis doorgeven!</a:t>
            </a:r>
          </a:p>
          <a:p>
            <a:pPr hangingPunct="0">
              <a:spcAft>
                <a:spcPts val="0"/>
              </a:spcAft>
            </a:pPr>
            <a:r>
              <a:rPr lang="nl-NL" dirty="0"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88978537"/>
      </p:ext>
    </p:extLst>
  </p:cSld>
  <p:clrMapOvr>
    <a:masterClrMapping/>
  </p:clrMapOvr>
</p:sld>
</file>

<file path=ppt/theme/theme1.xml><?xml version="1.0" encoding="utf-8"?>
<a:theme xmlns:a="http://schemas.openxmlformats.org/drawingml/2006/main" name="Esdoorn">
  <a:themeElements>
    <a:clrScheme name="Esdoorn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Esdoor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doorn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doorn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doorn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doorn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doorn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doorn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doorn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doorn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doorn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872</TotalTime>
  <Words>59</Words>
  <Application>Microsoft Macintosh PowerPoint</Application>
  <PresentationFormat>Diavoorstelling (4:3)</PresentationFormat>
  <Paragraphs>58</Paragraphs>
  <Slides>17</Slides>
  <Notes>12</Notes>
  <HiddenSlides>0</HiddenSlides>
  <MMClips>0</MMClips>
  <ScaleCrop>false</ScaleCrop>
  <HeadingPairs>
    <vt:vector size="6" baseType="variant"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19" baseType="lpstr">
      <vt:lpstr>Esdoorn</vt:lpstr>
      <vt:lpstr>PhotoSuite Image</vt:lpstr>
      <vt:lpstr>PowerPoint-presentatie</vt:lpstr>
      <vt:lpstr>Berlijnexcursie  klas 4   16 – 20 april 2018</vt:lpstr>
      <vt:lpstr>Reisinformatie vertrek   aankomst</vt:lpstr>
      <vt:lpstr>PowerPoint-presentatie</vt:lpstr>
      <vt:lpstr> Wat moet je meenemen? geld, fototoestel, zeep, schoenen, handdoeken </vt:lpstr>
      <vt:lpstr>PowerPoint-presentatie</vt:lpstr>
      <vt:lpstr>Bereikbaarheid: telefoonnummers leerlingen, docenten, ouders</vt:lpstr>
      <vt:lpstr>gastgezinnen</vt:lpstr>
      <vt:lpstr>Excursieregels: zie excursiereglement!</vt:lpstr>
      <vt:lpstr>PowerPoint-presentatie</vt:lpstr>
      <vt:lpstr>Betrokken vakken bij de excursie</vt:lpstr>
      <vt:lpstr>PowerPoint-presentatie</vt:lpstr>
      <vt:lpstr>PowerPoint-presentatie</vt:lpstr>
      <vt:lpstr>Excursiegids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Berlijnexcursie  HAVO-4 5 tot 9 april 2004</dc:title>
  <dc:creator>Koen</dc:creator>
  <cp:lastModifiedBy>corine gerarts</cp:lastModifiedBy>
  <cp:revision>174</cp:revision>
  <dcterms:created xsi:type="dcterms:W3CDTF">2004-03-14T09:57:24Z</dcterms:created>
  <dcterms:modified xsi:type="dcterms:W3CDTF">2018-04-08T12:46:25Z</dcterms:modified>
</cp:coreProperties>
</file>