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62" r:id="rId2"/>
    <p:sldId id="257" r:id="rId3"/>
    <p:sldId id="258" r:id="rId4"/>
    <p:sldId id="259" r:id="rId5"/>
    <p:sldId id="265" r:id="rId6"/>
    <p:sldId id="260" r:id="rId7"/>
    <p:sldId id="263" r:id="rId8"/>
    <p:sldId id="264" r:id="rId9"/>
    <p:sldId id="261" r:id="rId10"/>
    <p:sldId id="266" r:id="rId11"/>
    <p:sldId id="270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4" d="100"/>
          <a:sy n="84" d="100"/>
        </p:scale>
        <p:origin x="-120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0A98AF03-7270-45C2-A683-C5E353EF01A5}" type="datetime4">
              <a:rPr lang="en-US" smtClean="0"/>
              <a:pPr/>
              <a:t>december 11, 2016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3482-8E69-40F7-BCAD-5662A6CADB27}" type="datetime4">
              <a:rPr lang="en-US" smtClean="0"/>
              <a:pPr/>
              <a:t>december 11,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7EAE1-CAAC-4AEF-919E-158692B1E55E}" type="datetime4">
              <a:rPr lang="en-US" smtClean="0"/>
              <a:pPr/>
              <a:t>december 11,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5A706-D8F2-4D1A-855A-CADC92600C26}" type="datetime4">
              <a:rPr lang="en-US" smtClean="0"/>
              <a:pPr/>
              <a:t>december 11, 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Titelstijl van model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4F123-1704-49AC-9D15-C4B1462B8014}" type="datetime4">
              <a:rPr lang="en-US" smtClean="0"/>
              <a:pPr/>
              <a:t>december 11, 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7EC2-47FB-48A1-8644-C8A81DDAA119}" type="datetime4">
              <a:rPr lang="en-US" smtClean="0"/>
              <a:pPr/>
              <a:t>december 11, 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C3ED-7435-49F9-84C8-03CCA2F8DEDB}" type="datetime4">
              <a:rPr lang="en-US" smtClean="0"/>
              <a:pPr/>
              <a:t>december 11, 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49BF1-FCD3-4395-8FF6-0047AF66228E}" type="datetime4">
              <a:rPr lang="en-US" smtClean="0"/>
              <a:pPr/>
              <a:t>december 11, 2016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nl-NL" smtClean="0"/>
              <a:t>Titelstijl van model bewerken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nl-NL" smtClean="0"/>
              <a:t>Titelstijl van model bewerken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61222-2C8B-4501-BE87-6797EC025925}" type="datetime4">
              <a:rPr lang="en-US" smtClean="0"/>
              <a:pPr/>
              <a:t>december 11, 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B5AFD-D735-4504-A039-ADEBB6448D55}" type="datetime4">
              <a:rPr lang="en-US" smtClean="0"/>
              <a:pPr/>
              <a:t>december 11,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nl-NL" smtClean="0"/>
              <a:t>Titelstijl van model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C8118-FB93-4E87-B380-0175F2FE2167}" type="datetime4">
              <a:rPr lang="en-US" smtClean="0"/>
              <a:pPr/>
              <a:t>december 11,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6C01193-8287-4834-A286-6B880643E934}" type="datetime4">
              <a:rPr lang="en-US" smtClean="0"/>
              <a:pPr/>
              <a:t>december 11,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gerarts-duits" TargetMode="External"/><Relationship Id="rId3" Type="http://schemas.openxmlformats.org/officeDocument/2006/relationships/hyperlink" Target="http://www.gerarts-duits.nl/?path=/werkwoorden%20power%20point%20nico.pptx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2357093" y="1627357"/>
            <a:ext cx="4214214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3200" b="1" dirty="0" smtClean="0"/>
              <a:t>Wat te leren voor de </a:t>
            </a:r>
          </a:p>
          <a:p>
            <a:pPr algn="ctr"/>
            <a:endParaRPr lang="nl-NL" sz="3200" b="1" dirty="0"/>
          </a:p>
          <a:p>
            <a:pPr algn="ctr"/>
            <a:r>
              <a:rPr lang="nl-NL" sz="3200" b="1" dirty="0" smtClean="0"/>
              <a:t>Grammatica toets </a:t>
            </a:r>
          </a:p>
          <a:p>
            <a:pPr algn="ctr"/>
            <a:endParaRPr lang="nl-NL" sz="3200" b="1" dirty="0"/>
          </a:p>
          <a:p>
            <a:pPr algn="ctr"/>
            <a:r>
              <a:rPr lang="nl-NL" sz="3200" b="1" dirty="0" smtClean="0"/>
              <a:t>Kap2 Duits:</a:t>
            </a:r>
          </a:p>
          <a:p>
            <a:endParaRPr lang="nl-NL" sz="3200" b="1" dirty="0"/>
          </a:p>
        </p:txBody>
      </p:sp>
    </p:spTree>
    <p:extLst>
      <p:ext uri="{BB962C8B-B14F-4D97-AF65-F5344CB8AC3E}">
        <p14:creationId xmlns:p14="http://schemas.microsoft.com/office/powerpoint/2010/main" val="1469467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255059" y="1807882"/>
            <a:ext cx="6609088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Je moet  kunnen zeggen  of een zelfstandig naamwoord:</a:t>
            </a:r>
          </a:p>
          <a:p>
            <a:endParaRPr lang="nl-NL" dirty="0"/>
          </a:p>
          <a:p>
            <a:endParaRPr lang="nl-NL" dirty="0" smtClean="0"/>
          </a:p>
          <a:p>
            <a:endParaRPr lang="nl-NL" dirty="0"/>
          </a:p>
          <a:p>
            <a:endParaRPr lang="nl-NL" dirty="0" smtClean="0"/>
          </a:p>
          <a:p>
            <a:r>
              <a:rPr lang="nl-NL" dirty="0" smtClean="0"/>
              <a:t>Der    die   das   of  die(mv)   is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60130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598912" y="772548"/>
            <a:ext cx="185977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 dirty="0" smtClean="0"/>
              <a:t>Geslachtsregels extra:</a:t>
            </a:r>
          </a:p>
          <a:p>
            <a:endParaRPr lang="nl-NL" sz="1200" dirty="0"/>
          </a:p>
          <a:p>
            <a:r>
              <a:rPr lang="nl-NL" sz="1200" dirty="0" smtClean="0">
                <a:solidFill>
                  <a:srgbClr val="0000FF"/>
                </a:solidFill>
              </a:rPr>
              <a:t>Der</a:t>
            </a:r>
            <a:r>
              <a:rPr lang="nl-NL" sz="1200" dirty="0" smtClean="0">
                <a:solidFill>
                  <a:srgbClr val="0000FF"/>
                </a:solidFill>
                <a:sym typeface="Wingdings"/>
              </a:rPr>
              <a:t></a:t>
            </a:r>
            <a:endParaRPr lang="nl-NL" sz="1200" dirty="0" smtClean="0">
              <a:solidFill>
                <a:srgbClr val="0000FF"/>
              </a:solidFill>
            </a:endParaRPr>
          </a:p>
          <a:p>
            <a:r>
              <a:rPr lang="nl-NL" sz="1200" dirty="0" smtClean="0">
                <a:solidFill>
                  <a:srgbClr val="0000FF"/>
                </a:solidFill>
              </a:rPr>
              <a:t>Typisch man/dier</a:t>
            </a:r>
          </a:p>
          <a:p>
            <a:r>
              <a:rPr lang="nl-NL" sz="1200" dirty="0" smtClean="0">
                <a:solidFill>
                  <a:srgbClr val="0000FF"/>
                </a:solidFill>
              </a:rPr>
              <a:t>Beroepen ......</a:t>
            </a:r>
          </a:p>
          <a:p>
            <a:r>
              <a:rPr lang="nl-NL" sz="1200" dirty="0" smtClean="0">
                <a:solidFill>
                  <a:srgbClr val="0000FF"/>
                </a:solidFill>
              </a:rPr>
              <a:t>Dagen</a:t>
            </a:r>
          </a:p>
          <a:p>
            <a:r>
              <a:rPr lang="nl-NL" sz="1200" dirty="0" smtClean="0">
                <a:solidFill>
                  <a:srgbClr val="0000FF"/>
                </a:solidFill>
              </a:rPr>
              <a:t>Maanden</a:t>
            </a:r>
          </a:p>
          <a:p>
            <a:r>
              <a:rPr lang="nl-NL" sz="1200" dirty="0" smtClean="0">
                <a:solidFill>
                  <a:srgbClr val="0000FF"/>
                </a:solidFill>
              </a:rPr>
              <a:t>Weeromstandigheden</a:t>
            </a:r>
          </a:p>
          <a:p>
            <a:r>
              <a:rPr lang="nl-NL" sz="1200" dirty="0" smtClean="0">
                <a:solidFill>
                  <a:srgbClr val="0000FF"/>
                </a:solidFill>
              </a:rPr>
              <a:t>Windrichtingen</a:t>
            </a:r>
          </a:p>
          <a:p>
            <a:r>
              <a:rPr lang="nl-NL" sz="1200" dirty="0" smtClean="0">
                <a:solidFill>
                  <a:srgbClr val="0000FF"/>
                </a:solidFill>
              </a:rPr>
              <a:t>Jaargetijden</a:t>
            </a:r>
          </a:p>
          <a:p>
            <a:endParaRPr lang="nl-NL" sz="1200" dirty="0"/>
          </a:p>
          <a:p>
            <a:endParaRPr lang="nl-NL" sz="1200" dirty="0" smtClean="0"/>
          </a:p>
        </p:txBody>
      </p:sp>
      <p:sp>
        <p:nvSpPr>
          <p:cNvPr id="3" name="Tekstvak 2"/>
          <p:cNvSpPr txBox="1"/>
          <p:nvPr/>
        </p:nvSpPr>
        <p:spPr>
          <a:xfrm>
            <a:off x="2720784" y="1381757"/>
            <a:ext cx="1569660" cy="3046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 dirty="0" smtClean="0">
                <a:solidFill>
                  <a:srgbClr val="FF0000"/>
                </a:solidFill>
              </a:rPr>
              <a:t>Die </a:t>
            </a:r>
            <a:r>
              <a:rPr lang="nl-NL" sz="1200" dirty="0" smtClean="0">
                <a:solidFill>
                  <a:srgbClr val="FF0000"/>
                </a:solidFill>
                <a:sym typeface="Wingdings"/>
              </a:rPr>
              <a:t></a:t>
            </a:r>
          </a:p>
          <a:p>
            <a:r>
              <a:rPr lang="nl-NL" sz="1200" dirty="0">
                <a:solidFill>
                  <a:srgbClr val="FF0000"/>
                </a:solidFill>
                <a:sym typeface="Wingdings"/>
              </a:rPr>
              <a:t>Typisch vrouw/dier</a:t>
            </a:r>
          </a:p>
          <a:p>
            <a:r>
              <a:rPr lang="nl-NL" sz="1200" dirty="0">
                <a:solidFill>
                  <a:srgbClr val="FF0000"/>
                </a:solidFill>
                <a:sym typeface="Wingdings"/>
              </a:rPr>
              <a:t>Beroep met -in</a:t>
            </a:r>
            <a:endParaRPr lang="nl-NL" sz="1200" dirty="0">
              <a:solidFill>
                <a:srgbClr val="FF0000"/>
              </a:solidFill>
            </a:endParaRPr>
          </a:p>
          <a:p>
            <a:endParaRPr lang="nl-NL" sz="1200" dirty="0" smtClean="0">
              <a:solidFill>
                <a:srgbClr val="FF0000"/>
              </a:solidFill>
              <a:sym typeface="Wingdings"/>
            </a:endParaRPr>
          </a:p>
          <a:p>
            <a:r>
              <a:rPr lang="nl-NL" sz="1200" dirty="0" smtClean="0">
                <a:solidFill>
                  <a:srgbClr val="FF0000"/>
                </a:solidFill>
                <a:sym typeface="Wingdings"/>
              </a:rPr>
              <a:t>-e</a:t>
            </a:r>
          </a:p>
          <a:p>
            <a:r>
              <a:rPr lang="nl-NL" sz="1200" dirty="0" smtClean="0">
                <a:solidFill>
                  <a:srgbClr val="FF0000"/>
                </a:solidFill>
                <a:sym typeface="Wingdings"/>
              </a:rPr>
              <a:t>-ie</a:t>
            </a:r>
          </a:p>
          <a:p>
            <a:r>
              <a:rPr lang="nl-NL" sz="1200" dirty="0" smtClean="0">
                <a:solidFill>
                  <a:srgbClr val="FF0000"/>
                </a:solidFill>
                <a:sym typeface="Wingdings"/>
              </a:rPr>
              <a:t>-ei</a:t>
            </a:r>
          </a:p>
          <a:p>
            <a:r>
              <a:rPr lang="nl-NL" sz="1200" dirty="0" smtClean="0">
                <a:solidFill>
                  <a:srgbClr val="FF0000"/>
                </a:solidFill>
                <a:sym typeface="Wingdings"/>
              </a:rPr>
              <a:t>-heit</a:t>
            </a:r>
          </a:p>
          <a:p>
            <a:r>
              <a:rPr lang="nl-NL" sz="1200" dirty="0" smtClean="0">
                <a:solidFill>
                  <a:srgbClr val="FF0000"/>
                </a:solidFill>
                <a:sym typeface="Wingdings"/>
              </a:rPr>
              <a:t>-</a:t>
            </a:r>
            <a:r>
              <a:rPr lang="nl-NL" sz="1200" dirty="0" err="1" smtClean="0">
                <a:solidFill>
                  <a:srgbClr val="FF0000"/>
                </a:solidFill>
                <a:sym typeface="Wingdings"/>
              </a:rPr>
              <a:t>keit</a:t>
            </a:r>
            <a:endParaRPr lang="nl-NL" sz="1200" dirty="0" smtClean="0">
              <a:solidFill>
                <a:srgbClr val="FF0000"/>
              </a:solidFill>
              <a:sym typeface="Wingdings"/>
            </a:endParaRPr>
          </a:p>
          <a:p>
            <a:r>
              <a:rPr lang="nl-NL" sz="1200" dirty="0" smtClean="0">
                <a:solidFill>
                  <a:srgbClr val="FF0000"/>
                </a:solidFill>
                <a:sym typeface="Wingdings"/>
              </a:rPr>
              <a:t>-schaft</a:t>
            </a:r>
          </a:p>
          <a:p>
            <a:r>
              <a:rPr lang="nl-NL" sz="1200" dirty="0" smtClean="0">
                <a:solidFill>
                  <a:srgbClr val="FF0000"/>
                </a:solidFill>
                <a:sym typeface="Wingdings"/>
              </a:rPr>
              <a:t>-</a:t>
            </a:r>
            <a:r>
              <a:rPr lang="nl-NL" sz="1200" dirty="0" err="1" smtClean="0">
                <a:solidFill>
                  <a:srgbClr val="FF0000"/>
                </a:solidFill>
                <a:sym typeface="Wingdings"/>
              </a:rPr>
              <a:t>ung</a:t>
            </a:r>
            <a:endParaRPr lang="nl-NL" sz="1200" dirty="0" smtClean="0">
              <a:solidFill>
                <a:srgbClr val="FF0000"/>
              </a:solidFill>
              <a:sym typeface="Wingdings"/>
            </a:endParaRPr>
          </a:p>
          <a:p>
            <a:r>
              <a:rPr lang="nl-NL" sz="1200" dirty="0" smtClean="0">
                <a:solidFill>
                  <a:srgbClr val="FF0000"/>
                </a:solidFill>
                <a:sym typeface="Wingdings"/>
              </a:rPr>
              <a:t>-ik</a:t>
            </a:r>
          </a:p>
          <a:p>
            <a:r>
              <a:rPr lang="nl-NL" sz="1200" dirty="0" smtClean="0">
                <a:solidFill>
                  <a:srgbClr val="FF0000"/>
                </a:solidFill>
                <a:sym typeface="Wingdings"/>
              </a:rPr>
              <a:t>-ion</a:t>
            </a:r>
          </a:p>
          <a:p>
            <a:r>
              <a:rPr lang="nl-NL" sz="1200" dirty="0" smtClean="0">
                <a:solidFill>
                  <a:srgbClr val="FF0000"/>
                </a:solidFill>
                <a:sym typeface="Wingdings"/>
              </a:rPr>
              <a:t>-</a:t>
            </a:r>
            <a:r>
              <a:rPr lang="nl-NL" sz="1200" dirty="0" err="1" smtClean="0">
                <a:solidFill>
                  <a:srgbClr val="FF0000"/>
                </a:solidFill>
                <a:sym typeface="Wingdings"/>
              </a:rPr>
              <a:t>tät</a:t>
            </a:r>
            <a:endParaRPr lang="nl-NL" sz="1200" dirty="0" smtClean="0">
              <a:solidFill>
                <a:srgbClr val="FF0000"/>
              </a:solidFill>
              <a:sym typeface="Wingdings"/>
            </a:endParaRPr>
          </a:p>
          <a:p>
            <a:r>
              <a:rPr lang="nl-NL" sz="1200" dirty="0" smtClean="0">
                <a:solidFill>
                  <a:srgbClr val="FF0000"/>
                </a:solidFill>
                <a:sym typeface="Wingdings"/>
              </a:rPr>
              <a:t>-</a:t>
            </a:r>
            <a:r>
              <a:rPr lang="nl-NL" sz="1200" dirty="0" err="1" smtClean="0">
                <a:solidFill>
                  <a:srgbClr val="FF0000"/>
                </a:solidFill>
                <a:sym typeface="Wingdings"/>
              </a:rPr>
              <a:t>ur</a:t>
            </a:r>
            <a:endParaRPr lang="nl-NL" sz="1200" dirty="0" smtClean="0">
              <a:solidFill>
                <a:srgbClr val="FF0000"/>
              </a:solidFill>
              <a:sym typeface="Wingdings"/>
            </a:endParaRPr>
          </a:p>
          <a:p>
            <a:endParaRPr lang="nl-NL" sz="1200" dirty="0">
              <a:sym typeface="Wingdings"/>
            </a:endParaRPr>
          </a:p>
        </p:txBody>
      </p:sp>
      <p:sp>
        <p:nvSpPr>
          <p:cNvPr id="4" name="Tekstvak 3"/>
          <p:cNvSpPr txBox="1"/>
          <p:nvPr/>
        </p:nvSpPr>
        <p:spPr>
          <a:xfrm>
            <a:off x="4805903" y="1216062"/>
            <a:ext cx="175405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 dirty="0" smtClean="0">
                <a:solidFill>
                  <a:srgbClr val="008000"/>
                </a:solidFill>
              </a:rPr>
              <a:t>Das </a:t>
            </a:r>
            <a:r>
              <a:rPr lang="nl-NL" sz="1200" dirty="0" smtClean="0">
                <a:solidFill>
                  <a:srgbClr val="008000"/>
                </a:solidFill>
                <a:sym typeface="Wingdings"/>
              </a:rPr>
              <a:t></a:t>
            </a:r>
          </a:p>
          <a:p>
            <a:r>
              <a:rPr lang="nl-NL" sz="1200" dirty="0" smtClean="0">
                <a:solidFill>
                  <a:srgbClr val="008000"/>
                </a:solidFill>
                <a:sym typeface="Wingdings"/>
              </a:rPr>
              <a:t>Het woorden</a:t>
            </a:r>
          </a:p>
          <a:p>
            <a:endParaRPr lang="nl-NL" sz="1200" dirty="0">
              <a:solidFill>
                <a:srgbClr val="008000"/>
              </a:solidFill>
              <a:sym typeface="Wingdings"/>
            </a:endParaRPr>
          </a:p>
          <a:p>
            <a:r>
              <a:rPr lang="nl-NL" sz="1200" dirty="0" smtClean="0">
                <a:solidFill>
                  <a:srgbClr val="008000"/>
                </a:solidFill>
                <a:sym typeface="Wingdings"/>
              </a:rPr>
              <a:t>-</a:t>
            </a:r>
            <a:r>
              <a:rPr lang="nl-NL" sz="1200" dirty="0" err="1" smtClean="0">
                <a:solidFill>
                  <a:srgbClr val="008000"/>
                </a:solidFill>
                <a:sym typeface="Wingdings"/>
              </a:rPr>
              <a:t>chen</a:t>
            </a:r>
            <a:endParaRPr lang="nl-NL" sz="1200" dirty="0" smtClean="0">
              <a:solidFill>
                <a:srgbClr val="008000"/>
              </a:solidFill>
              <a:sym typeface="Wingdings"/>
            </a:endParaRPr>
          </a:p>
          <a:p>
            <a:r>
              <a:rPr lang="nl-NL" sz="1200" dirty="0" smtClean="0">
                <a:solidFill>
                  <a:srgbClr val="008000"/>
                </a:solidFill>
                <a:sym typeface="Wingdings"/>
              </a:rPr>
              <a:t>-</a:t>
            </a:r>
            <a:r>
              <a:rPr lang="nl-NL" sz="1200" dirty="0" err="1" smtClean="0">
                <a:solidFill>
                  <a:srgbClr val="008000"/>
                </a:solidFill>
                <a:sym typeface="Wingdings"/>
              </a:rPr>
              <a:t>lein</a:t>
            </a:r>
            <a:endParaRPr lang="nl-NL" sz="1200" dirty="0" smtClean="0">
              <a:solidFill>
                <a:srgbClr val="008000"/>
              </a:solidFill>
              <a:sym typeface="Wingdings"/>
            </a:endParaRPr>
          </a:p>
          <a:p>
            <a:endParaRPr lang="nl-NL" sz="1200" dirty="0">
              <a:solidFill>
                <a:srgbClr val="008000"/>
              </a:solidFill>
              <a:sym typeface="Wingdings"/>
            </a:endParaRPr>
          </a:p>
          <a:p>
            <a:r>
              <a:rPr lang="nl-NL" sz="1200" dirty="0" err="1" smtClean="0">
                <a:solidFill>
                  <a:srgbClr val="008000"/>
                </a:solidFill>
                <a:sym typeface="Wingdings"/>
              </a:rPr>
              <a:t>Ww</a:t>
            </a:r>
            <a:r>
              <a:rPr lang="nl-NL" sz="1200" dirty="0" smtClean="0">
                <a:solidFill>
                  <a:srgbClr val="008000"/>
                </a:solidFill>
                <a:sym typeface="Wingdings"/>
              </a:rPr>
              <a:t> die </a:t>
            </a:r>
            <a:r>
              <a:rPr lang="nl-NL" sz="1200" dirty="0" err="1" smtClean="0">
                <a:solidFill>
                  <a:srgbClr val="008000"/>
                </a:solidFill>
                <a:sym typeface="Wingdings"/>
              </a:rPr>
              <a:t>zelfst</a:t>
            </a:r>
            <a:r>
              <a:rPr lang="nl-NL" sz="1200" dirty="0" smtClean="0">
                <a:solidFill>
                  <a:srgbClr val="008000"/>
                </a:solidFill>
                <a:sym typeface="Wingdings"/>
              </a:rPr>
              <a:t> worden </a:t>
            </a:r>
          </a:p>
          <a:p>
            <a:endParaRPr lang="nl-NL" sz="1200" dirty="0"/>
          </a:p>
        </p:txBody>
      </p:sp>
      <p:sp>
        <p:nvSpPr>
          <p:cNvPr id="5" name="Tekstvak 4"/>
          <p:cNvSpPr txBox="1"/>
          <p:nvPr/>
        </p:nvSpPr>
        <p:spPr>
          <a:xfrm>
            <a:off x="6845796" y="2091998"/>
            <a:ext cx="16427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 smtClean="0"/>
              <a:t>Alle meervouds-woordjes</a:t>
            </a:r>
          </a:p>
          <a:p>
            <a:r>
              <a:rPr lang="nl-NL" sz="1400" dirty="0" smtClean="0"/>
              <a:t>zijn die-  woorden</a:t>
            </a:r>
            <a:endParaRPr lang="nl-NL" sz="1400" dirty="0"/>
          </a:p>
        </p:txBody>
      </p:sp>
      <p:sp>
        <p:nvSpPr>
          <p:cNvPr id="6" name="Rechthoek 5"/>
          <p:cNvSpPr/>
          <p:nvPr/>
        </p:nvSpPr>
        <p:spPr>
          <a:xfrm>
            <a:off x="6889251" y="1381757"/>
            <a:ext cx="6964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1400" dirty="0" smtClean="0"/>
              <a:t>Die </a:t>
            </a:r>
            <a:r>
              <a:rPr lang="nl-NL" sz="1400" dirty="0">
                <a:sym typeface="Wingdings"/>
              </a:rPr>
              <a:t>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98912" y="4885764"/>
            <a:ext cx="114782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 dirty="0" smtClean="0">
                <a:solidFill>
                  <a:srgbClr val="0000FF"/>
                </a:solidFill>
              </a:rPr>
              <a:t>Dus</a:t>
            </a:r>
          </a:p>
          <a:p>
            <a:r>
              <a:rPr lang="nl-NL" sz="1200" dirty="0" smtClean="0">
                <a:solidFill>
                  <a:srgbClr val="0000FF"/>
                </a:solidFill>
              </a:rPr>
              <a:t>Der Pilot</a:t>
            </a:r>
          </a:p>
          <a:p>
            <a:r>
              <a:rPr lang="nl-NL" sz="1200" dirty="0" smtClean="0">
                <a:solidFill>
                  <a:srgbClr val="0000FF"/>
                </a:solidFill>
              </a:rPr>
              <a:t>Der </a:t>
            </a:r>
            <a:r>
              <a:rPr lang="nl-NL" sz="1200" dirty="0" err="1" smtClean="0">
                <a:solidFill>
                  <a:srgbClr val="0000FF"/>
                </a:solidFill>
              </a:rPr>
              <a:t>Dienstag</a:t>
            </a:r>
            <a:endParaRPr lang="nl-NL" sz="1200" dirty="0" smtClean="0">
              <a:solidFill>
                <a:srgbClr val="0000FF"/>
              </a:solidFill>
            </a:endParaRPr>
          </a:p>
          <a:p>
            <a:r>
              <a:rPr lang="nl-NL" sz="1200" dirty="0" smtClean="0">
                <a:solidFill>
                  <a:srgbClr val="0000FF"/>
                </a:solidFill>
              </a:rPr>
              <a:t>Der </a:t>
            </a:r>
            <a:r>
              <a:rPr lang="nl-NL" sz="1200" dirty="0" err="1" smtClean="0">
                <a:solidFill>
                  <a:srgbClr val="0000FF"/>
                </a:solidFill>
              </a:rPr>
              <a:t>Januar</a:t>
            </a:r>
            <a:endParaRPr lang="nl-NL" sz="1200" dirty="0" smtClean="0">
              <a:solidFill>
                <a:srgbClr val="0000FF"/>
              </a:solidFill>
            </a:endParaRPr>
          </a:p>
          <a:p>
            <a:r>
              <a:rPr lang="nl-NL" sz="1200" dirty="0" smtClean="0">
                <a:solidFill>
                  <a:srgbClr val="0000FF"/>
                </a:solidFill>
              </a:rPr>
              <a:t>Der Regen</a:t>
            </a:r>
          </a:p>
          <a:p>
            <a:r>
              <a:rPr lang="nl-NL" sz="1200" dirty="0" smtClean="0">
                <a:solidFill>
                  <a:srgbClr val="0000FF"/>
                </a:solidFill>
              </a:rPr>
              <a:t>Der Osten</a:t>
            </a:r>
          </a:p>
          <a:p>
            <a:r>
              <a:rPr lang="nl-NL" sz="1200" dirty="0" smtClean="0">
                <a:solidFill>
                  <a:srgbClr val="0000FF"/>
                </a:solidFill>
              </a:rPr>
              <a:t>Der </a:t>
            </a:r>
            <a:r>
              <a:rPr lang="nl-NL" sz="1200" dirty="0" err="1" smtClean="0">
                <a:solidFill>
                  <a:srgbClr val="0000FF"/>
                </a:solidFill>
              </a:rPr>
              <a:t>Frühling</a:t>
            </a:r>
            <a:endParaRPr lang="nl-NL" sz="1200" dirty="0" smtClean="0">
              <a:solidFill>
                <a:srgbClr val="0000FF"/>
              </a:solidFill>
            </a:endParaRPr>
          </a:p>
        </p:txBody>
      </p:sp>
      <p:sp>
        <p:nvSpPr>
          <p:cNvPr id="8" name="Tekstvak 7"/>
          <p:cNvSpPr txBox="1"/>
          <p:nvPr/>
        </p:nvSpPr>
        <p:spPr>
          <a:xfrm>
            <a:off x="2868706" y="5109880"/>
            <a:ext cx="12295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 dirty="0" smtClean="0">
                <a:solidFill>
                  <a:srgbClr val="FF0000"/>
                </a:solidFill>
              </a:rPr>
              <a:t>Dus:</a:t>
            </a:r>
          </a:p>
          <a:p>
            <a:r>
              <a:rPr lang="nl-NL" sz="1200" dirty="0" smtClean="0">
                <a:solidFill>
                  <a:srgbClr val="FF0000"/>
                </a:solidFill>
              </a:rPr>
              <a:t>Die </a:t>
            </a:r>
            <a:r>
              <a:rPr lang="nl-NL" sz="1200" dirty="0" err="1" smtClean="0">
                <a:solidFill>
                  <a:srgbClr val="FF0000"/>
                </a:solidFill>
              </a:rPr>
              <a:t>Direktorin</a:t>
            </a:r>
            <a:endParaRPr lang="nl-NL" sz="1200" dirty="0" smtClean="0">
              <a:solidFill>
                <a:srgbClr val="FF0000"/>
              </a:solidFill>
            </a:endParaRPr>
          </a:p>
          <a:p>
            <a:r>
              <a:rPr lang="nl-NL" sz="1200" dirty="0" smtClean="0">
                <a:solidFill>
                  <a:srgbClr val="FF0000"/>
                </a:solidFill>
              </a:rPr>
              <a:t>Die </a:t>
            </a:r>
            <a:r>
              <a:rPr lang="nl-NL" sz="1200" dirty="0" err="1" smtClean="0">
                <a:solidFill>
                  <a:srgbClr val="FF0000"/>
                </a:solidFill>
              </a:rPr>
              <a:t>Straße</a:t>
            </a:r>
            <a:endParaRPr lang="nl-NL" sz="1200" dirty="0" smtClean="0">
              <a:solidFill>
                <a:srgbClr val="FF0000"/>
              </a:solidFill>
            </a:endParaRPr>
          </a:p>
          <a:p>
            <a:r>
              <a:rPr lang="nl-NL" sz="1200" dirty="0" smtClean="0">
                <a:solidFill>
                  <a:srgbClr val="FF0000"/>
                </a:solidFill>
              </a:rPr>
              <a:t>Die </a:t>
            </a:r>
            <a:r>
              <a:rPr lang="nl-NL" sz="1200" dirty="0" err="1" smtClean="0">
                <a:solidFill>
                  <a:srgbClr val="FF0000"/>
                </a:solidFill>
              </a:rPr>
              <a:t>Wirtschaft</a:t>
            </a:r>
            <a:endParaRPr lang="nl-NL" sz="1200" dirty="0" smtClean="0">
              <a:solidFill>
                <a:srgbClr val="FF0000"/>
              </a:solidFill>
            </a:endParaRPr>
          </a:p>
          <a:p>
            <a:r>
              <a:rPr lang="nl-NL" sz="1200" dirty="0" smtClean="0">
                <a:solidFill>
                  <a:srgbClr val="FF0000"/>
                </a:solidFill>
              </a:rPr>
              <a:t>Die </a:t>
            </a:r>
            <a:r>
              <a:rPr lang="nl-NL" sz="1200" dirty="0" err="1" smtClean="0">
                <a:solidFill>
                  <a:srgbClr val="FF0000"/>
                </a:solidFill>
              </a:rPr>
              <a:t>Universität</a:t>
            </a:r>
            <a:endParaRPr lang="nl-NL" sz="1200" dirty="0" smtClean="0">
              <a:solidFill>
                <a:srgbClr val="FF0000"/>
              </a:solidFill>
            </a:endParaRPr>
          </a:p>
          <a:p>
            <a:r>
              <a:rPr lang="nl-NL" sz="1200" dirty="0" smtClean="0">
                <a:solidFill>
                  <a:srgbClr val="FF0000"/>
                </a:solidFill>
              </a:rPr>
              <a:t>Die </a:t>
            </a:r>
            <a:r>
              <a:rPr lang="nl-NL" sz="1200" dirty="0" err="1" smtClean="0">
                <a:solidFill>
                  <a:srgbClr val="FF0000"/>
                </a:solidFill>
              </a:rPr>
              <a:t>Natur</a:t>
            </a:r>
            <a:endParaRPr lang="nl-NL" sz="1200" dirty="0" smtClean="0">
              <a:solidFill>
                <a:srgbClr val="FF0000"/>
              </a:solidFill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4945529" y="5154700"/>
            <a:ext cx="124587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 dirty="0" smtClean="0">
                <a:solidFill>
                  <a:srgbClr val="008000"/>
                </a:solidFill>
              </a:rPr>
              <a:t>Dus:</a:t>
            </a:r>
          </a:p>
          <a:p>
            <a:r>
              <a:rPr lang="nl-NL" sz="1200" dirty="0" smtClean="0">
                <a:solidFill>
                  <a:srgbClr val="008000"/>
                </a:solidFill>
              </a:rPr>
              <a:t>Das </a:t>
            </a:r>
            <a:r>
              <a:rPr lang="nl-NL" sz="1200" dirty="0" err="1" smtClean="0">
                <a:solidFill>
                  <a:srgbClr val="008000"/>
                </a:solidFill>
              </a:rPr>
              <a:t>Dorf</a:t>
            </a:r>
            <a:endParaRPr lang="nl-NL" sz="1200" dirty="0" smtClean="0">
              <a:solidFill>
                <a:srgbClr val="008000"/>
              </a:solidFill>
            </a:endParaRPr>
          </a:p>
          <a:p>
            <a:r>
              <a:rPr lang="nl-NL" sz="1200" dirty="0" smtClean="0">
                <a:solidFill>
                  <a:srgbClr val="008000"/>
                </a:solidFill>
              </a:rPr>
              <a:t>Das Schaf</a:t>
            </a:r>
          </a:p>
          <a:p>
            <a:r>
              <a:rPr lang="nl-NL" sz="1200" dirty="0" smtClean="0">
                <a:solidFill>
                  <a:srgbClr val="008000"/>
                </a:solidFill>
              </a:rPr>
              <a:t>Das </a:t>
            </a:r>
            <a:r>
              <a:rPr lang="nl-NL" sz="1200" dirty="0" err="1" smtClean="0">
                <a:solidFill>
                  <a:srgbClr val="008000"/>
                </a:solidFill>
              </a:rPr>
              <a:t>Mädchen</a:t>
            </a:r>
            <a:endParaRPr lang="nl-NL" sz="1200" dirty="0" smtClean="0">
              <a:solidFill>
                <a:srgbClr val="008000"/>
              </a:solidFill>
            </a:endParaRPr>
          </a:p>
          <a:p>
            <a:r>
              <a:rPr lang="nl-NL" sz="1200" dirty="0" smtClean="0">
                <a:solidFill>
                  <a:srgbClr val="008000"/>
                </a:solidFill>
              </a:rPr>
              <a:t>Das </a:t>
            </a:r>
            <a:r>
              <a:rPr lang="nl-NL" sz="1200" dirty="0" err="1" smtClean="0">
                <a:solidFill>
                  <a:srgbClr val="008000"/>
                </a:solidFill>
              </a:rPr>
              <a:t>Männlein</a:t>
            </a:r>
            <a:endParaRPr lang="nl-NL" sz="1200" dirty="0" smtClean="0">
              <a:solidFill>
                <a:srgbClr val="008000"/>
              </a:solidFill>
            </a:endParaRPr>
          </a:p>
          <a:p>
            <a:r>
              <a:rPr lang="nl-NL" sz="1200" dirty="0" smtClean="0">
                <a:solidFill>
                  <a:srgbClr val="008000"/>
                </a:solidFill>
              </a:rPr>
              <a:t>Das </a:t>
            </a:r>
            <a:r>
              <a:rPr lang="nl-NL" sz="1200" dirty="0" err="1" smtClean="0">
                <a:solidFill>
                  <a:srgbClr val="008000"/>
                </a:solidFill>
              </a:rPr>
              <a:t>Warten</a:t>
            </a:r>
            <a:endParaRPr lang="nl-NL" sz="1200" dirty="0">
              <a:solidFill>
                <a:srgbClr val="008000"/>
              </a:solidFill>
            </a:endParaRPr>
          </a:p>
        </p:txBody>
      </p:sp>
      <p:sp>
        <p:nvSpPr>
          <p:cNvPr id="10" name="Tekstvak 9"/>
          <p:cNvSpPr txBox="1"/>
          <p:nvPr/>
        </p:nvSpPr>
        <p:spPr>
          <a:xfrm>
            <a:off x="7057351" y="5154700"/>
            <a:ext cx="105670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 dirty="0" smtClean="0"/>
              <a:t>Dus:</a:t>
            </a:r>
          </a:p>
          <a:p>
            <a:r>
              <a:rPr lang="nl-NL" sz="1200" dirty="0" smtClean="0"/>
              <a:t>Die </a:t>
            </a:r>
            <a:r>
              <a:rPr lang="nl-NL" sz="1200" dirty="0" err="1" smtClean="0"/>
              <a:t>Eier</a:t>
            </a:r>
            <a:endParaRPr lang="nl-NL" sz="1200" dirty="0" smtClean="0"/>
          </a:p>
          <a:p>
            <a:r>
              <a:rPr lang="nl-NL" sz="1200" dirty="0" smtClean="0"/>
              <a:t>Die </a:t>
            </a:r>
            <a:r>
              <a:rPr lang="nl-NL" sz="1200" dirty="0" err="1" smtClean="0"/>
              <a:t>Eltern</a:t>
            </a:r>
            <a:endParaRPr lang="nl-NL" sz="1200" dirty="0" smtClean="0"/>
          </a:p>
          <a:p>
            <a:r>
              <a:rPr lang="nl-NL" sz="1200" dirty="0" smtClean="0"/>
              <a:t>Die </a:t>
            </a:r>
            <a:r>
              <a:rPr lang="nl-NL" sz="1200" dirty="0" err="1" smtClean="0"/>
              <a:t>Männer</a:t>
            </a:r>
            <a:endParaRPr lang="nl-NL" sz="1200" dirty="0" smtClean="0"/>
          </a:p>
          <a:p>
            <a:r>
              <a:rPr lang="nl-NL" sz="1200" dirty="0" smtClean="0"/>
              <a:t>Die </a:t>
            </a:r>
            <a:r>
              <a:rPr lang="nl-NL" sz="1200" dirty="0" err="1" smtClean="0"/>
              <a:t>Frauen</a:t>
            </a:r>
            <a:endParaRPr lang="nl-NL" sz="1200" dirty="0" smtClean="0"/>
          </a:p>
          <a:p>
            <a:r>
              <a:rPr lang="nl-NL" sz="1200" dirty="0" smtClean="0"/>
              <a:t>Die </a:t>
            </a:r>
            <a:r>
              <a:rPr lang="nl-NL" sz="1200" dirty="0" err="1" smtClean="0"/>
              <a:t>Pizzas</a:t>
            </a:r>
            <a:endParaRPr lang="nl-NL" sz="1200" dirty="0"/>
          </a:p>
        </p:txBody>
      </p:sp>
      <p:sp>
        <p:nvSpPr>
          <p:cNvPr id="11" name="Tekstvak 10"/>
          <p:cNvSpPr txBox="1"/>
          <p:nvPr/>
        </p:nvSpPr>
        <p:spPr>
          <a:xfrm>
            <a:off x="831617" y="3080872"/>
            <a:ext cx="5521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>
                <a:solidFill>
                  <a:srgbClr val="0000FF"/>
                </a:solidFill>
              </a:rPr>
              <a:t>-el</a:t>
            </a:r>
          </a:p>
          <a:p>
            <a:r>
              <a:rPr lang="nl-NL" dirty="0" smtClean="0">
                <a:solidFill>
                  <a:srgbClr val="0000FF"/>
                </a:solidFill>
              </a:rPr>
              <a:t>-en</a:t>
            </a:r>
          </a:p>
          <a:p>
            <a:r>
              <a:rPr lang="nl-NL" dirty="0" smtClean="0">
                <a:solidFill>
                  <a:srgbClr val="0000FF"/>
                </a:solidFill>
              </a:rPr>
              <a:t>-er</a:t>
            </a:r>
            <a:endParaRPr lang="nl-NL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178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643529" y="1957294"/>
            <a:ext cx="56348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Je moet in een tekst aangeven welke letters met </a:t>
            </a:r>
          </a:p>
          <a:p>
            <a:r>
              <a:rPr lang="nl-NL" dirty="0" smtClean="0"/>
              <a:t>een HOOFDLETTER geschreven dienen te worden</a:t>
            </a:r>
            <a:endParaRPr lang="nl-NL" dirty="0"/>
          </a:p>
        </p:txBody>
      </p:sp>
      <p:sp>
        <p:nvSpPr>
          <p:cNvPr id="3" name="Tekstvak 2"/>
          <p:cNvSpPr txBox="1"/>
          <p:nvPr/>
        </p:nvSpPr>
        <p:spPr>
          <a:xfrm>
            <a:off x="1807882" y="3526118"/>
            <a:ext cx="575029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Let op:</a:t>
            </a:r>
          </a:p>
          <a:p>
            <a:pPr marL="285750" indent="-285750">
              <a:buFont typeface="Arial"/>
              <a:buChar char="•"/>
            </a:pPr>
            <a:r>
              <a:rPr lang="nl-NL" dirty="0" smtClean="0"/>
              <a:t>Begin van de zin</a:t>
            </a:r>
          </a:p>
          <a:p>
            <a:pPr marL="285750" indent="-285750">
              <a:buFont typeface="Arial"/>
              <a:buChar char="•"/>
            </a:pPr>
            <a:r>
              <a:rPr lang="nl-NL" dirty="0" err="1" smtClean="0"/>
              <a:t>Zelfst</a:t>
            </a:r>
            <a:r>
              <a:rPr lang="nl-NL" dirty="0" smtClean="0"/>
              <a:t> naamwoorden</a:t>
            </a:r>
          </a:p>
          <a:p>
            <a:pPr marL="285750" indent="-285750">
              <a:buFont typeface="Arial"/>
              <a:buChar char="•"/>
            </a:pPr>
            <a:r>
              <a:rPr lang="nl-NL" dirty="0" smtClean="0"/>
              <a:t>Namen    Peter, Paris, England, der </a:t>
            </a:r>
            <a:r>
              <a:rPr lang="nl-NL" dirty="0" err="1" smtClean="0"/>
              <a:t>Rhein</a:t>
            </a:r>
            <a:r>
              <a:rPr lang="nl-NL" dirty="0" smtClean="0"/>
              <a:t>, Maria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01923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956235" y="941294"/>
            <a:ext cx="733731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b="1" dirty="0" smtClean="0"/>
              <a:t>Je moet de regelmatige werkwoorden (</a:t>
            </a:r>
            <a:r>
              <a:rPr lang="nl-NL" sz="2400" b="1" dirty="0" err="1" smtClean="0"/>
              <a:t>Verben</a:t>
            </a:r>
            <a:r>
              <a:rPr lang="nl-NL" sz="2400" b="1" dirty="0" smtClean="0"/>
              <a:t>) </a:t>
            </a:r>
          </a:p>
          <a:p>
            <a:r>
              <a:rPr lang="nl-NL" sz="2400" b="1" dirty="0" smtClean="0"/>
              <a:t>kunnen vervoegen</a:t>
            </a:r>
          </a:p>
          <a:p>
            <a:endParaRPr lang="nl-NL" dirty="0"/>
          </a:p>
        </p:txBody>
      </p:sp>
      <p:pic>
        <p:nvPicPr>
          <p:cNvPr id="3" name="Afbeelding 2" descr="Schermafbeelding 2015-11-22 om 14.18.2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235" y="2411506"/>
            <a:ext cx="4559957" cy="2489200"/>
          </a:xfrm>
          <a:prstGeom prst="rect">
            <a:avLst/>
          </a:prstGeom>
        </p:spPr>
      </p:pic>
      <p:sp>
        <p:nvSpPr>
          <p:cNvPr id="4" name="Tekstvak 3"/>
          <p:cNvSpPr txBox="1"/>
          <p:nvPr/>
        </p:nvSpPr>
        <p:spPr>
          <a:xfrm>
            <a:off x="821765" y="5752353"/>
            <a:ext cx="6519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Hulpmiddel:       I D E W I S       en     er-</a:t>
            </a:r>
            <a:r>
              <a:rPr lang="nl-NL" dirty="0" err="1" smtClean="0"/>
              <a:t>sie</a:t>
            </a:r>
            <a:r>
              <a:rPr lang="nl-NL" dirty="0" smtClean="0"/>
              <a:t>-es    =   hij-zij-het</a:t>
            </a:r>
            <a:endParaRPr lang="nl-NL" dirty="0"/>
          </a:p>
        </p:txBody>
      </p:sp>
      <p:sp>
        <p:nvSpPr>
          <p:cNvPr id="5" name="Tekstvak 4"/>
          <p:cNvSpPr txBox="1"/>
          <p:nvPr/>
        </p:nvSpPr>
        <p:spPr>
          <a:xfrm>
            <a:off x="6858000" y="2241176"/>
            <a:ext cx="1572366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Woorden als</a:t>
            </a:r>
          </a:p>
          <a:p>
            <a:endParaRPr lang="nl-NL" dirty="0"/>
          </a:p>
          <a:p>
            <a:r>
              <a:rPr lang="nl-NL" dirty="0" err="1" smtClean="0"/>
              <a:t>wohnen</a:t>
            </a:r>
            <a:endParaRPr lang="nl-NL" dirty="0" smtClean="0"/>
          </a:p>
          <a:p>
            <a:r>
              <a:rPr lang="nl-NL" dirty="0" err="1" smtClean="0"/>
              <a:t>gehen</a:t>
            </a:r>
            <a:endParaRPr lang="nl-NL" dirty="0" smtClean="0"/>
          </a:p>
          <a:p>
            <a:r>
              <a:rPr lang="nl-NL" dirty="0" err="1" smtClean="0"/>
              <a:t>stehen</a:t>
            </a:r>
            <a:endParaRPr lang="nl-NL" dirty="0" smtClean="0"/>
          </a:p>
          <a:p>
            <a:r>
              <a:rPr lang="de-DE" dirty="0" smtClean="0"/>
              <a:t>machen</a:t>
            </a:r>
            <a:endParaRPr lang="nl-NL" dirty="0" smtClean="0"/>
          </a:p>
          <a:p>
            <a:r>
              <a:rPr lang="nl-NL" dirty="0" err="1" smtClean="0"/>
              <a:t>singen</a:t>
            </a:r>
            <a:endParaRPr lang="nl-NL" dirty="0" smtClean="0"/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29646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299882" y="889924"/>
            <a:ext cx="60563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 smtClean="0"/>
              <a:t>Aanpassing bij   :</a:t>
            </a:r>
          </a:p>
          <a:p>
            <a:endParaRPr lang="nl-NL" b="1" dirty="0"/>
          </a:p>
          <a:p>
            <a:r>
              <a:rPr lang="nl-NL" b="1" dirty="0" err="1" smtClean="0"/>
              <a:t>Werkw</a:t>
            </a:r>
            <a:r>
              <a:rPr lang="nl-NL" b="1" dirty="0" smtClean="0"/>
              <a:t> waarvan STAM eindigt op  s-klank   ( s-ss-</a:t>
            </a:r>
            <a:r>
              <a:rPr lang="nl-NL" b="1" dirty="0" err="1" smtClean="0"/>
              <a:t>ß</a:t>
            </a:r>
            <a:r>
              <a:rPr lang="nl-NL" b="1" dirty="0" smtClean="0"/>
              <a:t>-</a:t>
            </a:r>
            <a:r>
              <a:rPr lang="nl-NL" b="1" dirty="0" err="1" smtClean="0"/>
              <a:t>z</a:t>
            </a:r>
            <a:r>
              <a:rPr lang="nl-NL" b="1" dirty="0" smtClean="0"/>
              <a:t>) </a:t>
            </a:r>
          </a:p>
        </p:txBody>
      </p:sp>
      <p:sp>
        <p:nvSpPr>
          <p:cNvPr id="3" name="Tekstvak 2"/>
          <p:cNvSpPr txBox="1"/>
          <p:nvPr/>
        </p:nvSpPr>
        <p:spPr>
          <a:xfrm>
            <a:off x="1419412" y="2390588"/>
            <a:ext cx="46880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Hierbij bij     de du vorm </a:t>
            </a:r>
            <a:r>
              <a:rPr lang="nl-NL" dirty="0" smtClean="0">
                <a:sym typeface="Wingdings"/>
              </a:rPr>
              <a:t>     </a:t>
            </a:r>
            <a:r>
              <a:rPr lang="nl-NL" sz="2800" b="1" dirty="0" smtClean="0">
                <a:sym typeface="Wingdings"/>
              </a:rPr>
              <a:t>t</a:t>
            </a:r>
            <a:r>
              <a:rPr lang="nl-NL" dirty="0" smtClean="0">
                <a:sym typeface="Wingdings"/>
              </a:rPr>
              <a:t>  i.p.v.    </a:t>
            </a:r>
            <a:r>
              <a:rPr lang="nl-NL" sz="2800" b="1" strike="sngStrike" dirty="0" smtClean="0">
                <a:sym typeface="Wingdings"/>
              </a:rPr>
              <a:t>st</a:t>
            </a:r>
            <a:endParaRPr lang="nl-NL" sz="2800" b="1" strike="sngStrike" dirty="0"/>
          </a:p>
        </p:txBody>
      </p:sp>
      <p:sp>
        <p:nvSpPr>
          <p:cNvPr id="4" name="Tekstvak 3"/>
          <p:cNvSpPr txBox="1"/>
          <p:nvPr/>
        </p:nvSpPr>
        <p:spPr>
          <a:xfrm>
            <a:off x="1439231" y="3246433"/>
            <a:ext cx="5917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Dus  du </a:t>
            </a:r>
            <a:r>
              <a:rPr lang="nl-NL" dirty="0" err="1" smtClean="0"/>
              <a:t>heißt</a:t>
            </a:r>
            <a:r>
              <a:rPr lang="nl-NL" dirty="0" smtClean="0"/>
              <a:t>          du reist        du </a:t>
            </a:r>
            <a:r>
              <a:rPr lang="nl-NL" dirty="0" err="1" smtClean="0"/>
              <a:t>gießt</a:t>
            </a:r>
            <a:r>
              <a:rPr lang="nl-NL" dirty="0" smtClean="0"/>
              <a:t>        du </a:t>
            </a:r>
            <a:r>
              <a:rPr lang="nl-NL" dirty="0" err="1" smtClean="0"/>
              <a:t>hasst</a:t>
            </a:r>
            <a:r>
              <a:rPr lang="nl-NL" dirty="0" smtClean="0"/>
              <a:t>   </a:t>
            </a:r>
            <a:endParaRPr lang="nl-NL" dirty="0"/>
          </a:p>
        </p:txBody>
      </p:sp>
      <p:sp>
        <p:nvSpPr>
          <p:cNvPr id="5" name="Tekstvak 4"/>
          <p:cNvSpPr txBox="1"/>
          <p:nvPr/>
        </p:nvSpPr>
        <p:spPr>
          <a:xfrm>
            <a:off x="1613647" y="4004235"/>
            <a:ext cx="10000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Rest als </a:t>
            </a:r>
            <a:endParaRPr lang="nl-NL" dirty="0"/>
          </a:p>
        </p:txBody>
      </p:sp>
      <p:pic>
        <p:nvPicPr>
          <p:cNvPr id="6" name="Afbeelding 5" descr="Schermafbeelding 2015-11-22 om 14.18.2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485" y="4004235"/>
            <a:ext cx="2564280" cy="1399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156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299882" y="889924"/>
            <a:ext cx="42977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 smtClean="0"/>
              <a:t>Aanpassing bij   :</a:t>
            </a:r>
          </a:p>
          <a:p>
            <a:endParaRPr lang="nl-NL" b="1" dirty="0"/>
          </a:p>
          <a:p>
            <a:r>
              <a:rPr lang="nl-NL" b="1" dirty="0" err="1" smtClean="0"/>
              <a:t>Werkw</a:t>
            </a:r>
            <a:r>
              <a:rPr lang="nl-NL" b="1" dirty="0" smtClean="0"/>
              <a:t> waarvan STAM eindigt op  d/t    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1613647" y="400423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 </a:t>
            </a:r>
            <a:endParaRPr lang="nl-NL" dirty="0"/>
          </a:p>
        </p:txBody>
      </p:sp>
      <p:pic>
        <p:nvPicPr>
          <p:cNvPr id="6" name="Afbeelding 5" descr="Schermafbeelding 2015-11-22 om 14.18.2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882" y="1858077"/>
            <a:ext cx="2794000" cy="1525195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1284941" y="3929529"/>
            <a:ext cx="136447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Alleen bij:    </a:t>
            </a:r>
          </a:p>
          <a:p>
            <a:pPr marL="285750" indent="-285750">
              <a:buFont typeface="Arial"/>
              <a:buChar char="•"/>
            </a:pPr>
            <a:r>
              <a:rPr lang="nl-NL" dirty="0" smtClean="0">
                <a:solidFill>
                  <a:srgbClr val="0000FF"/>
                </a:solidFill>
              </a:rPr>
              <a:t>du</a:t>
            </a:r>
          </a:p>
          <a:p>
            <a:pPr marL="285750" indent="-285750">
              <a:buFont typeface="Arial"/>
              <a:buChar char="•"/>
            </a:pPr>
            <a:r>
              <a:rPr lang="nl-NL" dirty="0" smtClean="0">
                <a:solidFill>
                  <a:srgbClr val="0000FF"/>
                </a:solidFill>
              </a:rPr>
              <a:t>er-</a:t>
            </a:r>
            <a:r>
              <a:rPr lang="nl-NL" dirty="0" err="1" smtClean="0">
                <a:solidFill>
                  <a:srgbClr val="0000FF"/>
                </a:solidFill>
              </a:rPr>
              <a:t>sie</a:t>
            </a:r>
            <a:r>
              <a:rPr lang="nl-NL" dirty="0" smtClean="0">
                <a:solidFill>
                  <a:srgbClr val="0000FF"/>
                </a:solidFill>
              </a:rPr>
              <a:t>-es</a:t>
            </a:r>
          </a:p>
          <a:p>
            <a:pPr marL="285750" indent="-285750">
              <a:buFont typeface="Arial"/>
              <a:buChar char="•"/>
            </a:pPr>
            <a:r>
              <a:rPr lang="nl-NL" dirty="0" err="1" smtClean="0">
                <a:solidFill>
                  <a:srgbClr val="0000FF"/>
                </a:solidFill>
              </a:rPr>
              <a:t>ihr</a:t>
            </a:r>
            <a:endParaRPr lang="nl-NL" dirty="0">
              <a:solidFill>
                <a:srgbClr val="0000FF"/>
              </a:solidFill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3003176" y="4557059"/>
            <a:ext cx="15000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>
                <a:sym typeface="Wingdings"/>
              </a:rPr>
              <a:t>    Extra </a:t>
            </a:r>
            <a:r>
              <a:rPr lang="nl-NL" sz="2800" b="1" dirty="0" smtClean="0">
                <a:sym typeface="Wingdings"/>
              </a:rPr>
              <a:t>e</a:t>
            </a:r>
            <a:r>
              <a:rPr lang="nl-NL" dirty="0" smtClean="0">
                <a:sym typeface="Wingdings"/>
              </a:rPr>
              <a:t>   </a:t>
            </a:r>
            <a:endParaRPr lang="nl-NL" dirty="0"/>
          </a:p>
        </p:txBody>
      </p:sp>
      <p:sp>
        <p:nvSpPr>
          <p:cNvPr id="12" name="Tekstvak 11"/>
          <p:cNvSpPr txBox="1"/>
          <p:nvPr/>
        </p:nvSpPr>
        <p:spPr>
          <a:xfrm>
            <a:off x="6589059" y="1464235"/>
            <a:ext cx="114755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 smtClean="0"/>
              <a:t>finden</a:t>
            </a:r>
            <a:endParaRPr lang="nl-NL" dirty="0" smtClean="0"/>
          </a:p>
          <a:p>
            <a:r>
              <a:rPr lang="nl-NL" dirty="0" err="1" smtClean="0"/>
              <a:t>arbeiten</a:t>
            </a:r>
            <a:endParaRPr lang="nl-NL" dirty="0" smtClean="0"/>
          </a:p>
          <a:p>
            <a:r>
              <a:rPr lang="nl-NL" dirty="0" err="1" smtClean="0"/>
              <a:t>reiten</a:t>
            </a:r>
            <a:endParaRPr lang="nl-NL" dirty="0" smtClean="0"/>
          </a:p>
          <a:p>
            <a:r>
              <a:rPr lang="nl-NL" dirty="0" err="1" smtClean="0"/>
              <a:t>warten</a:t>
            </a:r>
            <a:endParaRPr lang="nl-NL" dirty="0" smtClean="0"/>
          </a:p>
          <a:p>
            <a:r>
              <a:rPr lang="nl-NL" dirty="0" smtClean="0"/>
              <a:t>reden</a:t>
            </a:r>
          </a:p>
          <a:p>
            <a:endParaRPr lang="nl-NL" dirty="0" smtClean="0"/>
          </a:p>
          <a:p>
            <a:r>
              <a:rPr lang="nl-NL" dirty="0" err="1" smtClean="0"/>
              <a:t>enz</a:t>
            </a:r>
            <a:r>
              <a:rPr lang="nl-NL" dirty="0" smtClean="0"/>
              <a:t>: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5647765" y="4258235"/>
            <a:ext cx="153753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Dus :</a:t>
            </a:r>
          </a:p>
          <a:p>
            <a:r>
              <a:rPr lang="nl-NL" dirty="0" smtClean="0"/>
              <a:t>Du </a:t>
            </a:r>
            <a:r>
              <a:rPr lang="nl-NL" dirty="0" err="1" smtClean="0"/>
              <a:t>arbeit</a:t>
            </a:r>
            <a:r>
              <a:rPr lang="nl-NL" b="1" dirty="0" err="1" smtClean="0"/>
              <a:t>e</a:t>
            </a:r>
            <a:r>
              <a:rPr lang="nl-NL" dirty="0" err="1" smtClean="0"/>
              <a:t>st</a:t>
            </a:r>
            <a:endParaRPr lang="nl-NL" dirty="0" smtClean="0"/>
          </a:p>
          <a:p>
            <a:r>
              <a:rPr lang="nl-NL" dirty="0" smtClean="0"/>
              <a:t>Er </a:t>
            </a:r>
            <a:r>
              <a:rPr lang="nl-NL" dirty="0" err="1" smtClean="0"/>
              <a:t>reit</a:t>
            </a:r>
            <a:r>
              <a:rPr lang="nl-NL" b="1" dirty="0" err="1" smtClean="0"/>
              <a:t>e</a:t>
            </a:r>
            <a:r>
              <a:rPr lang="nl-NL" dirty="0" err="1" smtClean="0"/>
              <a:t>t</a:t>
            </a:r>
            <a:endParaRPr lang="nl-NL" dirty="0" smtClean="0"/>
          </a:p>
          <a:p>
            <a:r>
              <a:rPr lang="nl-NL" dirty="0" err="1" smtClean="0"/>
              <a:t>Ihr</a:t>
            </a:r>
            <a:r>
              <a:rPr lang="nl-NL" dirty="0" smtClean="0"/>
              <a:t> </a:t>
            </a:r>
            <a:r>
              <a:rPr lang="nl-NL" dirty="0" err="1" smtClean="0"/>
              <a:t>red</a:t>
            </a:r>
            <a:r>
              <a:rPr lang="nl-NL" b="1" dirty="0" err="1" smtClean="0"/>
              <a:t>e</a:t>
            </a:r>
            <a:r>
              <a:rPr lang="nl-NL" dirty="0" err="1" smtClean="0"/>
              <a:t>t</a:t>
            </a:r>
            <a:endParaRPr lang="nl-NL" dirty="0" smtClean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0589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733176" y="1882588"/>
            <a:ext cx="430256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Zie  </a:t>
            </a:r>
            <a:r>
              <a:rPr lang="nl-NL" dirty="0" smtClean="0">
                <a:hlinkClick r:id="rId2"/>
              </a:rPr>
              <a:t>www.gerarts-duits</a:t>
            </a:r>
            <a:r>
              <a:rPr lang="nl-NL" dirty="0" smtClean="0"/>
              <a:t> </a:t>
            </a:r>
          </a:p>
          <a:p>
            <a:r>
              <a:rPr lang="nl-NL" dirty="0" smtClean="0"/>
              <a:t>   </a:t>
            </a:r>
          </a:p>
          <a:p>
            <a:r>
              <a:rPr lang="nl-NL" b="1" dirty="0">
                <a:hlinkClick r:id="rId3"/>
              </a:rPr>
              <a:t> werkwoorden power point </a:t>
            </a:r>
            <a:r>
              <a:rPr lang="nl-NL" b="1" dirty="0" smtClean="0">
                <a:hlinkClick r:id="rId3"/>
              </a:rPr>
              <a:t>nico.pptx</a:t>
            </a:r>
            <a:endParaRPr lang="nl-NL" b="1" dirty="0" smtClean="0"/>
          </a:p>
          <a:p>
            <a:endParaRPr lang="nl-NL" b="1" dirty="0"/>
          </a:p>
          <a:p>
            <a:r>
              <a:rPr lang="nl-NL" dirty="0" smtClean="0"/>
              <a:t>   </a:t>
            </a:r>
            <a:endParaRPr lang="nl-NL" dirty="0"/>
          </a:p>
        </p:txBody>
      </p:sp>
      <p:sp>
        <p:nvSpPr>
          <p:cNvPr id="3" name="Tekstvak 2"/>
          <p:cNvSpPr txBox="1"/>
          <p:nvPr/>
        </p:nvSpPr>
        <p:spPr>
          <a:xfrm>
            <a:off x="1613647" y="3541059"/>
            <a:ext cx="45326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Voor uitgebreidere info en oefeningen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42010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165412" y="1598706"/>
            <a:ext cx="69339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Je moet een tijd als:    11:20    12:15   </a:t>
            </a:r>
            <a:r>
              <a:rPr lang="nl-NL" dirty="0" err="1" smtClean="0"/>
              <a:t>etc</a:t>
            </a:r>
            <a:r>
              <a:rPr lang="nl-NL" dirty="0" smtClean="0"/>
              <a:t> kunnen benoemen:</a:t>
            </a:r>
          </a:p>
          <a:p>
            <a:r>
              <a:rPr lang="nl-NL" dirty="0" smtClean="0"/>
              <a:t>(in het Duits natuurlijk   )</a:t>
            </a:r>
            <a:endParaRPr lang="nl-NL" dirty="0"/>
          </a:p>
        </p:txBody>
      </p:sp>
      <p:sp>
        <p:nvSpPr>
          <p:cNvPr id="3" name="Tekstvak 2"/>
          <p:cNvSpPr txBox="1"/>
          <p:nvPr/>
        </p:nvSpPr>
        <p:spPr>
          <a:xfrm>
            <a:off x="956235" y="776941"/>
            <a:ext cx="19591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b="1" i="1" dirty="0" smtClean="0"/>
              <a:t>Kloktijden</a:t>
            </a:r>
            <a:endParaRPr lang="nl-NL" sz="2800" b="1" i="1" dirty="0"/>
          </a:p>
        </p:txBody>
      </p:sp>
      <p:sp>
        <p:nvSpPr>
          <p:cNvPr id="4" name="Tekstvak 3"/>
          <p:cNvSpPr txBox="1"/>
          <p:nvPr/>
        </p:nvSpPr>
        <p:spPr>
          <a:xfrm>
            <a:off x="485313" y="2749176"/>
            <a:ext cx="761402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Es </a:t>
            </a:r>
            <a:r>
              <a:rPr lang="nl-NL" dirty="0" err="1" smtClean="0"/>
              <a:t>ist</a:t>
            </a:r>
            <a:r>
              <a:rPr lang="nl-NL" dirty="0" smtClean="0"/>
              <a:t>    </a:t>
            </a:r>
            <a:r>
              <a:rPr lang="nl-NL" dirty="0" err="1" smtClean="0"/>
              <a:t>ein</a:t>
            </a:r>
            <a:r>
              <a:rPr lang="nl-NL" dirty="0" smtClean="0"/>
              <a:t> </a:t>
            </a:r>
            <a:r>
              <a:rPr lang="nl-NL" dirty="0" err="1" smtClean="0"/>
              <a:t>Uhr</a:t>
            </a:r>
            <a:r>
              <a:rPr lang="nl-NL" dirty="0" smtClean="0"/>
              <a:t>, zwei </a:t>
            </a:r>
            <a:r>
              <a:rPr lang="nl-NL" dirty="0" err="1" smtClean="0"/>
              <a:t>Uhr</a:t>
            </a:r>
            <a:r>
              <a:rPr lang="nl-NL" dirty="0" smtClean="0"/>
              <a:t>,       ( let op </a:t>
            </a:r>
            <a:r>
              <a:rPr lang="nl-NL" dirty="0" err="1" smtClean="0"/>
              <a:t>Uhr</a:t>
            </a:r>
            <a:r>
              <a:rPr lang="nl-NL" dirty="0" smtClean="0"/>
              <a:t> met hoofletter )</a:t>
            </a:r>
          </a:p>
          <a:p>
            <a:r>
              <a:rPr lang="nl-NL" dirty="0" smtClean="0"/>
              <a:t>Es </a:t>
            </a:r>
            <a:r>
              <a:rPr lang="nl-NL" dirty="0" err="1" smtClean="0"/>
              <a:t>ist</a:t>
            </a:r>
            <a:r>
              <a:rPr lang="nl-NL" dirty="0" smtClean="0"/>
              <a:t>    </a:t>
            </a:r>
            <a:r>
              <a:rPr lang="nl-NL" dirty="0" err="1" smtClean="0"/>
              <a:t>halb</a:t>
            </a:r>
            <a:r>
              <a:rPr lang="nl-NL" dirty="0" smtClean="0"/>
              <a:t> </a:t>
            </a:r>
            <a:r>
              <a:rPr lang="nl-NL" dirty="0" err="1" smtClean="0"/>
              <a:t>drei</a:t>
            </a:r>
            <a:r>
              <a:rPr lang="nl-NL" dirty="0" smtClean="0"/>
              <a:t>,   </a:t>
            </a:r>
            <a:r>
              <a:rPr lang="nl-NL" dirty="0" err="1" smtClean="0"/>
              <a:t>halb</a:t>
            </a:r>
            <a:r>
              <a:rPr lang="nl-NL" dirty="0" smtClean="0"/>
              <a:t> </a:t>
            </a:r>
            <a:r>
              <a:rPr lang="nl-NL" dirty="0" err="1" smtClean="0"/>
              <a:t>neun</a:t>
            </a:r>
            <a:r>
              <a:rPr lang="nl-NL" dirty="0" smtClean="0"/>
              <a:t>    ( let op </a:t>
            </a:r>
            <a:r>
              <a:rPr lang="nl-NL" dirty="0" err="1" smtClean="0"/>
              <a:t>halb</a:t>
            </a:r>
            <a:r>
              <a:rPr lang="nl-NL" dirty="0" smtClean="0"/>
              <a:t> geen hoofdletter)</a:t>
            </a:r>
          </a:p>
          <a:p>
            <a:r>
              <a:rPr lang="nl-NL" dirty="0" smtClean="0"/>
              <a:t>Es </a:t>
            </a:r>
            <a:r>
              <a:rPr lang="nl-NL" dirty="0" err="1" smtClean="0"/>
              <a:t>ist</a:t>
            </a:r>
            <a:r>
              <a:rPr lang="nl-NL" dirty="0" smtClean="0"/>
              <a:t>   </a:t>
            </a:r>
            <a:r>
              <a:rPr lang="nl-NL" dirty="0" err="1" smtClean="0"/>
              <a:t>Viertel</a:t>
            </a:r>
            <a:r>
              <a:rPr lang="nl-NL" dirty="0" smtClean="0"/>
              <a:t> </a:t>
            </a:r>
            <a:r>
              <a:rPr lang="nl-NL" dirty="0" err="1" smtClean="0"/>
              <a:t>vor</a:t>
            </a:r>
            <a:r>
              <a:rPr lang="nl-NL" dirty="0" smtClean="0"/>
              <a:t> zwei,     </a:t>
            </a:r>
            <a:r>
              <a:rPr lang="nl-NL" dirty="0" err="1" smtClean="0"/>
              <a:t>Viertel</a:t>
            </a:r>
            <a:r>
              <a:rPr lang="nl-NL" dirty="0" smtClean="0"/>
              <a:t> </a:t>
            </a:r>
            <a:r>
              <a:rPr lang="nl-NL" dirty="0" err="1" smtClean="0"/>
              <a:t>nach</a:t>
            </a:r>
            <a:r>
              <a:rPr lang="nl-NL" dirty="0" smtClean="0"/>
              <a:t> vier  ( </a:t>
            </a:r>
            <a:r>
              <a:rPr lang="nl-NL" dirty="0" err="1" smtClean="0"/>
              <a:t>Viertel</a:t>
            </a:r>
            <a:r>
              <a:rPr lang="nl-NL" dirty="0" smtClean="0"/>
              <a:t> met hoofdletter)</a:t>
            </a:r>
          </a:p>
          <a:p>
            <a:r>
              <a:rPr lang="nl-NL" dirty="0" smtClean="0"/>
              <a:t>ES </a:t>
            </a:r>
            <a:r>
              <a:rPr lang="nl-NL" dirty="0" err="1" smtClean="0"/>
              <a:t>ist</a:t>
            </a:r>
            <a:r>
              <a:rPr lang="nl-NL" dirty="0" smtClean="0"/>
              <a:t>   </a:t>
            </a:r>
            <a:r>
              <a:rPr lang="nl-NL" dirty="0" err="1" smtClean="0"/>
              <a:t>drei</a:t>
            </a:r>
            <a:r>
              <a:rPr lang="nl-NL" dirty="0" smtClean="0"/>
              <a:t> </a:t>
            </a:r>
            <a:r>
              <a:rPr lang="nl-NL" dirty="0" err="1" smtClean="0"/>
              <a:t>vor</a:t>
            </a:r>
            <a:r>
              <a:rPr lang="nl-NL" dirty="0" smtClean="0"/>
              <a:t> </a:t>
            </a:r>
            <a:r>
              <a:rPr lang="nl-NL" dirty="0" err="1" smtClean="0"/>
              <a:t>halb</a:t>
            </a:r>
            <a:r>
              <a:rPr lang="nl-NL" dirty="0" smtClean="0"/>
              <a:t> acht,       vier </a:t>
            </a:r>
            <a:r>
              <a:rPr lang="nl-NL" dirty="0" err="1" smtClean="0"/>
              <a:t>nach</a:t>
            </a:r>
            <a:r>
              <a:rPr lang="nl-NL" dirty="0" smtClean="0"/>
              <a:t> </a:t>
            </a:r>
            <a:r>
              <a:rPr lang="nl-NL" dirty="0" err="1" smtClean="0"/>
              <a:t>sieben</a:t>
            </a:r>
            <a:endParaRPr lang="nl-NL" dirty="0" smtClean="0"/>
          </a:p>
          <a:p>
            <a:endParaRPr lang="nl-NL" dirty="0"/>
          </a:p>
          <a:p>
            <a:r>
              <a:rPr lang="nl-NL" dirty="0" smtClean="0"/>
              <a:t>Je moet de cijfers in letters opschrijven.</a:t>
            </a:r>
          </a:p>
          <a:p>
            <a:r>
              <a:rPr lang="nl-NL" dirty="0" smtClean="0"/>
              <a:t>Leer dus nogmaals de cijfers van 1-12  </a:t>
            </a:r>
            <a:r>
              <a:rPr lang="nl-NL" dirty="0" err="1" smtClean="0"/>
              <a:t>pag</a:t>
            </a:r>
            <a:r>
              <a:rPr lang="nl-NL" dirty="0" smtClean="0"/>
              <a:t>  15TB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99347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120588" y="1643529"/>
            <a:ext cx="609061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Je moet een aantal Duitse vragen beantwoorden:</a:t>
            </a:r>
          </a:p>
          <a:p>
            <a:r>
              <a:rPr lang="nl-NL" dirty="0" smtClean="0"/>
              <a:t>Hierbij moet je aangeven hoe laat je iets doet.</a:t>
            </a:r>
          </a:p>
          <a:p>
            <a:endParaRPr lang="nl-NL" dirty="0"/>
          </a:p>
          <a:p>
            <a:r>
              <a:rPr lang="nl-NL" dirty="0" smtClean="0"/>
              <a:t>Maak gebruik van de woordjes in de zin en let op</a:t>
            </a:r>
          </a:p>
          <a:p>
            <a:r>
              <a:rPr lang="nl-NL" dirty="0" smtClean="0"/>
              <a:t>De vervoeging van de werkwoorden, zoals je leerde.</a:t>
            </a:r>
          </a:p>
        </p:txBody>
      </p:sp>
      <p:sp>
        <p:nvSpPr>
          <p:cNvPr id="3" name="Tekstvak 2"/>
          <p:cNvSpPr txBox="1"/>
          <p:nvPr/>
        </p:nvSpPr>
        <p:spPr>
          <a:xfrm>
            <a:off x="1284940" y="3854823"/>
            <a:ext cx="42934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Voorbeeld vraag:</a:t>
            </a:r>
          </a:p>
          <a:p>
            <a:endParaRPr lang="nl-NL" dirty="0" smtClean="0"/>
          </a:p>
          <a:p>
            <a:r>
              <a:rPr lang="nl-NL" dirty="0" smtClean="0"/>
              <a:t>Wie </a:t>
            </a:r>
            <a:r>
              <a:rPr lang="nl-NL" dirty="0" err="1" smtClean="0"/>
              <a:t>spät</a:t>
            </a:r>
            <a:r>
              <a:rPr lang="nl-NL" dirty="0" smtClean="0"/>
              <a:t> </a:t>
            </a:r>
            <a:r>
              <a:rPr lang="nl-NL" dirty="0" err="1" smtClean="0"/>
              <a:t>ist</a:t>
            </a:r>
            <a:r>
              <a:rPr lang="nl-NL" dirty="0" smtClean="0"/>
              <a:t> die </a:t>
            </a:r>
            <a:r>
              <a:rPr lang="nl-NL" dirty="0" err="1" smtClean="0"/>
              <a:t>Schule</a:t>
            </a:r>
            <a:r>
              <a:rPr lang="nl-NL" dirty="0" smtClean="0"/>
              <a:t> </a:t>
            </a:r>
            <a:r>
              <a:rPr lang="nl-NL" dirty="0" err="1" smtClean="0"/>
              <a:t>aus</a:t>
            </a:r>
            <a:r>
              <a:rPr lang="nl-NL" dirty="0" smtClean="0"/>
              <a:t>?</a:t>
            </a:r>
          </a:p>
          <a:p>
            <a:endParaRPr lang="nl-NL" dirty="0" smtClean="0"/>
          </a:p>
          <a:p>
            <a:r>
              <a:rPr lang="nl-NL" dirty="0" smtClean="0"/>
              <a:t>Jij</a:t>
            </a:r>
            <a:r>
              <a:rPr lang="nl-NL" dirty="0" smtClean="0">
                <a:sym typeface="Wingdings"/>
              </a:rPr>
              <a:t>  Die </a:t>
            </a:r>
            <a:r>
              <a:rPr lang="nl-NL" dirty="0" err="1" smtClean="0">
                <a:sym typeface="Wingdings"/>
              </a:rPr>
              <a:t>Schule</a:t>
            </a:r>
            <a:r>
              <a:rPr lang="nl-NL" dirty="0" smtClean="0">
                <a:sym typeface="Wingdings"/>
              </a:rPr>
              <a:t> </a:t>
            </a:r>
            <a:r>
              <a:rPr lang="nl-NL" dirty="0" err="1" smtClean="0">
                <a:sym typeface="Wingdings"/>
              </a:rPr>
              <a:t>ist</a:t>
            </a:r>
            <a:r>
              <a:rPr lang="nl-NL" dirty="0" smtClean="0">
                <a:sym typeface="Wingdings"/>
              </a:rPr>
              <a:t> </a:t>
            </a:r>
            <a:r>
              <a:rPr lang="nl-NL" sz="2400" b="1" dirty="0" err="1" smtClean="0">
                <a:sym typeface="Wingdings"/>
              </a:rPr>
              <a:t>um</a:t>
            </a:r>
            <a:r>
              <a:rPr lang="nl-NL" sz="2400" b="1" dirty="0" smtClean="0">
                <a:sym typeface="Wingdings"/>
              </a:rPr>
              <a:t> </a:t>
            </a:r>
            <a:r>
              <a:rPr lang="nl-NL" dirty="0" err="1" smtClean="0">
                <a:sym typeface="Wingdings"/>
              </a:rPr>
              <a:t>halb</a:t>
            </a:r>
            <a:r>
              <a:rPr lang="nl-NL" dirty="0" smtClean="0">
                <a:sym typeface="Wingdings"/>
              </a:rPr>
              <a:t> vier </a:t>
            </a:r>
            <a:r>
              <a:rPr lang="nl-NL" dirty="0" err="1" smtClean="0">
                <a:sym typeface="Wingdings"/>
              </a:rPr>
              <a:t>aus</a:t>
            </a:r>
            <a:r>
              <a:rPr lang="nl-NL" dirty="0" smtClean="0">
                <a:sym typeface="Wingdings"/>
              </a:rPr>
              <a:t>.</a:t>
            </a:r>
            <a:endParaRPr lang="nl-NL" b="1" dirty="0"/>
          </a:p>
        </p:txBody>
      </p:sp>
    </p:spTree>
    <p:extLst>
      <p:ext uri="{BB962C8B-B14F-4D97-AF65-F5344CB8AC3E}">
        <p14:creationId xmlns:p14="http://schemas.microsoft.com/office/powerpoint/2010/main" val="2816868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105647" y="1030941"/>
            <a:ext cx="590734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Je moet een aantal zinnen beantwoorden, waarbij</a:t>
            </a:r>
          </a:p>
          <a:p>
            <a:r>
              <a:rPr lang="hr-HR" dirty="0" smtClean="0"/>
              <a:t>je</a:t>
            </a:r>
            <a:r>
              <a:rPr lang="nl-NL" dirty="0" smtClean="0"/>
              <a:t> moet opletten, dat het onderwerp verandert.</a:t>
            </a:r>
          </a:p>
          <a:p>
            <a:endParaRPr lang="nl-NL" dirty="0"/>
          </a:p>
          <a:p>
            <a:r>
              <a:rPr lang="nl-NL" dirty="0" smtClean="0"/>
              <a:t>Zie werkboek oef 9d   K2 ( volgens dit principe)</a:t>
            </a:r>
            <a:endParaRPr lang="nl-NL" dirty="0"/>
          </a:p>
        </p:txBody>
      </p:sp>
      <p:sp>
        <p:nvSpPr>
          <p:cNvPr id="3" name="Tekstvak 2"/>
          <p:cNvSpPr txBox="1"/>
          <p:nvPr/>
        </p:nvSpPr>
        <p:spPr>
          <a:xfrm>
            <a:off x="687294" y="2704352"/>
            <a:ext cx="79789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 </a:t>
            </a:r>
            <a:r>
              <a:rPr lang="de-DE" sz="1600" dirty="0" smtClean="0"/>
              <a:t>Rennt sie nach Hause?                              </a:t>
            </a:r>
            <a:r>
              <a:rPr lang="nl-NL" sz="1600" dirty="0" smtClean="0"/>
              <a:t>A</a:t>
            </a:r>
            <a:r>
              <a:rPr lang="de-DE" sz="1600" dirty="0" err="1" smtClean="0"/>
              <a:t>ntw</a:t>
            </a:r>
            <a:r>
              <a:rPr lang="de-DE" sz="1600" dirty="0" smtClean="0"/>
              <a:t>:  ja, sie </a:t>
            </a:r>
            <a:r>
              <a:rPr lang="de-DE" sz="1600" dirty="0"/>
              <a:t>rennt nach Hause.</a:t>
            </a:r>
            <a:endParaRPr lang="nl-NL" sz="1600" dirty="0"/>
          </a:p>
          <a:p>
            <a:r>
              <a:rPr lang="de-DE" sz="1600" dirty="0"/>
              <a:t>2 </a:t>
            </a:r>
            <a:r>
              <a:rPr lang="de-DE" sz="1600" dirty="0" smtClean="0"/>
              <a:t>Findest du sie super?                                  </a:t>
            </a:r>
            <a:r>
              <a:rPr lang="de-DE" sz="1600" dirty="0" err="1" smtClean="0"/>
              <a:t>Antw</a:t>
            </a:r>
            <a:r>
              <a:rPr lang="de-DE" sz="1600" dirty="0" smtClean="0"/>
              <a:t>:  Ja</a:t>
            </a:r>
            <a:r>
              <a:rPr lang="de-DE" sz="1600" dirty="0"/>
              <a:t>, ich finde sie super.</a:t>
            </a:r>
            <a:endParaRPr lang="nl-NL" sz="1600" dirty="0"/>
          </a:p>
          <a:p>
            <a:r>
              <a:rPr lang="de-DE" sz="1600" dirty="0"/>
              <a:t>3 </a:t>
            </a:r>
            <a:r>
              <a:rPr lang="de-DE" sz="1600" dirty="0" smtClean="0"/>
              <a:t>Kauft ihr immer bei ALDI?                          </a:t>
            </a:r>
            <a:r>
              <a:rPr lang="de-DE" sz="1600" dirty="0" err="1" smtClean="0"/>
              <a:t>Antw</a:t>
            </a:r>
            <a:r>
              <a:rPr lang="de-DE" sz="1600" dirty="0" smtClean="0"/>
              <a:t>:  Ja</a:t>
            </a:r>
            <a:r>
              <a:rPr lang="de-DE" sz="1600" dirty="0"/>
              <a:t>, wir </a:t>
            </a:r>
            <a:r>
              <a:rPr lang="de-DE" sz="1600" dirty="0" smtClean="0"/>
              <a:t>kaufen </a:t>
            </a:r>
            <a:r>
              <a:rPr lang="de-DE" sz="1600" dirty="0"/>
              <a:t>immer bei ALDI.</a:t>
            </a:r>
            <a:endParaRPr lang="nl-NL" sz="1600" dirty="0"/>
          </a:p>
          <a:p>
            <a:r>
              <a:rPr lang="nl-NL" sz="1600" dirty="0" smtClean="0"/>
              <a:t>4 </a:t>
            </a:r>
            <a:r>
              <a:rPr lang="nl-NL" sz="1600" dirty="0" err="1" smtClean="0"/>
              <a:t>Herr</a:t>
            </a:r>
            <a:r>
              <a:rPr lang="nl-NL" sz="1600" dirty="0" smtClean="0"/>
              <a:t> Janssen, </a:t>
            </a:r>
            <a:r>
              <a:rPr lang="nl-NL" sz="1600" dirty="0" err="1" smtClean="0"/>
              <a:t>haben</a:t>
            </a:r>
            <a:r>
              <a:rPr lang="nl-NL" sz="1600" dirty="0" smtClean="0"/>
              <a:t> </a:t>
            </a:r>
            <a:r>
              <a:rPr lang="nl-NL" sz="1600" dirty="0" err="1" smtClean="0"/>
              <a:t>Sie</a:t>
            </a:r>
            <a:r>
              <a:rPr lang="nl-NL" sz="1600" dirty="0" smtClean="0"/>
              <a:t> </a:t>
            </a:r>
            <a:r>
              <a:rPr lang="nl-NL" sz="1600" dirty="0" err="1" smtClean="0"/>
              <a:t>Geburtstag</a:t>
            </a:r>
            <a:r>
              <a:rPr lang="nl-NL" sz="1600" dirty="0" smtClean="0"/>
              <a:t>?   </a:t>
            </a:r>
            <a:r>
              <a:rPr lang="nl-NL" sz="1600" dirty="0" err="1" smtClean="0"/>
              <a:t>Antw</a:t>
            </a:r>
            <a:r>
              <a:rPr lang="nl-NL" sz="1600" dirty="0" smtClean="0"/>
              <a:t>: Ja, </a:t>
            </a:r>
            <a:r>
              <a:rPr lang="nl-NL" sz="1600" dirty="0" err="1" smtClean="0"/>
              <a:t>ich</a:t>
            </a:r>
            <a:r>
              <a:rPr lang="nl-NL" sz="1600" dirty="0" smtClean="0"/>
              <a:t> </a:t>
            </a:r>
            <a:r>
              <a:rPr lang="nl-NL" sz="1600" dirty="0" err="1" smtClean="0"/>
              <a:t>habe</a:t>
            </a:r>
            <a:r>
              <a:rPr lang="nl-NL" sz="1600" dirty="0" smtClean="0"/>
              <a:t> </a:t>
            </a:r>
            <a:r>
              <a:rPr lang="nl-NL" sz="1600" dirty="0" err="1" smtClean="0"/>
              <a:t>Geburtstag</a:t>
            </a:r>
            <a:r>
              <a:rPr lang="nl-NL" sz="1600" dirty="0" smtClean="0"/>
              <a:t>.</a:t>
            </a:r>
            <a:endParaRPr lang="nl-NL" sz="1600" dirty="0"/>
          </a:p>
          <a:p>
            <a:r>
              <a:rPr lang="nl-NL" sz="1600" dirty="0" smtClean="0"/>
              <a:t>5 Rede </a:t>
            </a:r>
            <a:r>
              <a:rPr lang="nl-NL" sz="1600" dirty="0" err="1" smtClean="0"/>
              <a:t>ich</a:t>
            </a:r>
            <a:r>
              <a:rPr lang="nl-NL" sz="1600" dirty="0" smtClean="0"/>
              <a:t> nicht </a:t>
            </a:r>
            <a:r>
              <a:rPr lang="nl-NL" sz="1600" dirty="0" err="1" smtClean="0"/>
              <a:t>zu</a:t>
            </a:r>
            <a:r>
              <a:rPr lang="nl-NL" sz="1600" dirty="0" smtClean="0"/>
              <a:t> </a:t>
            </a:r>
            <a:r>
              <a:rPr lang="nl-NL" sz="1600" dirty="0" err="1" smtClean="0"/>
              <a:t>schnell</a:t>
            </a:r>
            <a:r>
              <a:rPr lang="nl-NL" sz="1600" dirty="0" smtClean="0"/>
              <a:t>?                      </a:t>
            </a:r>
            <a:r>
              <a:rPr lang="nl-NL" sz="1600" dirty="0" err="1" smtClean="0"/>
              <a:t>Antw</a:t>
            </a:r>
            <a:r>
              <a:rPr lang="nl-NL" sz="1600" dirty="0" smtClean="0"/>
              <a:t>: </a:t>
            </a:r>
            <a:r>
              <a:rPr lang="nl-NL" sz="1600" dirty="0" err="1" smtClean="0"/>
              <a:t>Nein</a:t>
            </a:r>
            <a:r>
              <a:rPr lang="nl-NL" sz="1600" dirty="0" smtClean="0"/>
              <a:t>, du </a:t>
            </a:r>
            <a:r>
              <a:rPr lang="nl-NL" sz="1600" dirty="0" err="1" smtClean="0"/>
              <a:t>redest</a:t>
            </a:r>
            <a:r>
              <a:rPr lang="nl-NL" sz="1600" dirty="0" smtClean="0"/>
              <a:t> nicht </a:t>
            </a:r>
            <a:r>
              <a:rPr lang="nl-NL" sz="1600" dirty="0" err="1" smtClean="0"/>
              <a:t>zu</a:t>
            </a:r>
            <a:r>
              <a:rPr lang="nl-NL" sz="1600" dirty="0" smtClean="0"/>
              <a:t> </a:t>
            </a:r>
            <a:r>
              <a:rPr lang="nl-NL" sz="1600" dirty="0" err="1" smtClean="0"/>
              <a:t>schnell</a:t>
            </a:r>
            <a:r>
              <a:rPr lang="nl-NL" sz="1600" dirty="0" smtClean="0"/>
              <a:t>.</a:t>
            </a:r>
            <a:endParaRPr lang="nl-NL" sz="1600" dirty="0"/>
          </a:p>
        </p:txBody>
      </p:sp>
      <p:sp>
        <p:nvSpPr>
          <p:cNvPr id="4" name="Tekstvak 3"/>
          <p:cNvSpPr txBox="1"/>
          <p:nvPr/>
        </p:nvSpPr>
        <p:spPr>
          <a:xfrm>
            <a:off x="687294" y="5632823"/>
            <a:ext cx="73325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>
                <a:solidFill>
                  <a:srgbClr val="FF0000"/>
                </a:solidFill>
              </a:rPr>
              <a:t>Let op veranderend  pers naamwoord   en    vervoeging ervan !</a:t>
            </a:r>
            <a:endParaRPr lang="nl-NL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5918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016000" y="806824"/>
            <a:ext cx="55703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Tot slot </a:t>
            </a:r>
            <a:r>
              <a:rPr lang="nl-NL" dirty="0" err="1" smtClean="0"/>
              <a:t>Klassensprache</a:t>
            </a:r>
            <a:r>
              <a:rPr lang="nl-NL" dirty="0" smtClean="0"/>
              <a:t>  leren van  Ne naar Du  !!</a:t>
            </a:r>
          </a:p>
          <a:p>
            <a:endParaRPr lang="nl-NL" dirty="0"/>
          </a:p>
          <a:p>
            <a:r>
              <a:rPr lang="nl-NL" dirty="0" smtClean="0"/>
              <a:t>Zie oef  21 WB       en   28TB</a:t>
            </a:r>
          </a:p>
        </p:txBody>
      </p:sp>
      <p:pic>
        <p:nvPicPr>
          <p:cNvPr id="3" name="Afbeelding 2" descr="Schermafbeelding 2015-11-22 om 15.08.3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60" y="1730154"/>
            <a:ext cx="8111140" cy="4769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2932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73392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Austin.thmx</Template>
  <TotalTime>63</TotalTime>
  <Words>613</Words>
  <Application>Microsoft Macintosh PowerPoint</Application>
  <PresentationFormat>Diavoorstelling (4:3)</PresentationFormat>
  <Paragraphs>155</Paragraphs>
  <Slides>13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4" baseType="lpstr">
      <vt:lpstr>Austin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corine gerarts</dc:creator>
  <cp:lastModifiedBy>corine gerarts</cp:lastModifiedBy>
  <cp:revision>14</cp:revision>
  <dcterms:created xsi:type="dcterms:W3CDTF">2015-11-22T13:06:59Z</dcterms:created>
  <dcterms:modified xsi:type="dcterms:W3CDTF">2016-12-11T14:35:33Z</dcterms:modified>
</cp:coreProperties>
</file>