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60" r:id="rId4"/>
    <p:sldId id="261" r:id="rId5"/>
    <p:sldId id="262" r:id="rId6"/>
    <p:sldId id="263" r:id="rId7"/>
    <p:sldId id="264" r:id="rId8"/>
    <p:sldId id="283" r:id="rId9"/>
    <p:sldId id="282" r:id="rId10"/>
    <p:sldId id="289" r:id="rId11"/>
    <p:sldId id="290" r:id="rId12"/>
    <p:sldId id="291" r:id="rId13"/>
    <p:sldId id="292" r:id="rId14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ijl, gemiddeld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Stijl, gemiddeld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424" autoAdjust="0"/>
  </p:normalViewPr>
  <p:slideViewPr>
    <p:cSldViewPr snapToGrid="0" snapToObjects="1">
      <p:cViewPr>
        <p:scale>
          <a:sx n="85" d="100"/>
          <a:sy n="85" d="100"/>
        </p:scale>
        <p:origin x="-1176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668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90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037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642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3446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282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003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998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13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610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211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EEE6-CB7B-3C4E-B01F-D1BA7752C7EC}" type="datetimeFigureOut">
              <a:rPr lang="nl-NL" smtClean="0"/>
              <a:t>04-04-17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221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423348" y="466485"/>
            <a:ext cx="7909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 smtClean="0"/>
              <a:t>Voorzetsels, met altijd de 4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 naamval      131TB</a:t>
            </a:r>
            <a:endParaRPr lang="nl-NL" sz="2400" b="1" spc="300" dirty="0"/>
          </a:p>
        </p:txBody>
      </p:sp>
      <p:sp>
        <p:nvSpPr>
          <p:cNvPr id="4" name="Tekstvak 3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050289"/>
              </p:ext>
            </p:extLst>
          </p:nvPr>
        </p:nvGraphicFramePr>
        <p:xfrm>
          <a:off x="423348" y="1272478"/>
          <a:ext cx="8155671" cy="7416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20662"/>
                <a:gridCol w="820662"/>
                <a:gridCol w="973471"/>
                <a:gridCol w="667853"/>
                <a:gridCol w="820662"/>
                <a:gridCol w="820662"/>
                <a:gridCol w="1134715"/>
                <a:gridCol w="762758"/>
                <a:gridCol w="1334226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durch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für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um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bis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gegen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 err="1" smtClean="0"/>
                        <a:t>entlang</a:t>
                      </a:r>
                      <a:r>
                        <a:rPr lang="nl-NL" dirty="0" smtClean="0"/>
                        <a:t>*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door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voor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zonder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tot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tegen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 smtClean="0"/>
                        <a:t>langs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07029"/>
              </p:ext>
            </p:extLst>
          </p:nvPr>
        </p:nvGraphicFramePr>
        <p:xfrm>
          <a:off x="540338" y="2851536"/>
          <a:ext cx="7827005" cy="334961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65401"/>
                <a:gridCol w="1565401"/>
                <a:gridCol w="1565401"/>
                <a:gridCol w="1565401"/>
                <a:gridCol w="1565401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574837" y="6488668"/>
            <a:ext cx="358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Ook HIJ/HEM regel  voor 4</a:t>
            </a:r>
            <a:r>
              <a:rPr lang="nl-NL" baseline="30000" dirty="0" smtClean="0"/>
              <a:t>e</a:t>
            </a:r>
            <a:r>
              <a:rPr lang="nl-NL" dirty="0" smtClean="0"/>
              <a:t> naamval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515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423348" y="466485"/>
            <a:ext cx="7909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 smtClean="0"/>
              <a:t>Voorzetsels, met altijd de 3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 naamval      130TB</a:t>
            </a:r>
            <a:endParaRPr lang="nl-NL" sz="2400" b="1" spc="300" dirty="0"/>
          </a:p>
        </p:txBody>
      </p:sp>
      <p:sp>
        <p:nvSpPr>
          <p:cNvPr id="6" name="Tekstvak 5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614283"/>
              </p:ext>
            </p:extLst>
          </p:nvPr>
        </p:nvGraphicFramePr>
        <p:xfrm>
          <a:off x="423348" y="1272478"/>
          <a:ext cx="8155671" cy="1010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20662"/>
                <a:gridCol w="820662"/>
                <a:gridCol w="820662"/>
                <a:gridCol w="820662"/>
                <a:gridCol w="820662"/>
                <a:gridCol w="820662"/>
                <a:gridCol w="1134715"/>
                <a:gridCol w="762758"/>
                <a:gridCol w="1334226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mit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nach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bei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seit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von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zu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außer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aus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i="0" dirty="0" err="1" smtClean="0">
                          <a:solidFill>
                            <a:srgbClr val="FF0000"/>
                          </a:solidFill>
                        </a:rPr>
                        <a:t>entlang</a:t>
                      </a:r>
                      <a:r>
                        <a:rPr lang="nl-NL" i="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met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na</a:t>
                      </a:r>
                    </a:p>
                    <a:p>
                      <a:r>
                        <a:rPr lang="nl-NL" dirty="0" smtClean="0"/>
                        <a:t>naar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bij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sinds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van</a:t>
                      </a:r>
                    </a:p>
                    <a:p>
                      <a:r>
                        <a:rPr lang="nl-NL" dirty="0" smtClean="0"/>
                        <a:t>door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naar</a:t>
                      </a:r>
                    </a:p>
                    <a:p>
                      <a:r>
                        <a:rPr lang="nl-NL" dirty="0" smtClean="0"/>
                        <a:t>bij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zonder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uit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i="0" dirty="0" smtClean="0">
                          <a:solidFill>
                            <a:srgbClr val="FF0000"/>
                          </a:solidFill>
                        </a:rPr>
                        <a:t>langs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e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25378"/>
              </p:ext>
            </p:extLst>
          </p:nvPr>
        </p:nvGraphicFramePr>
        <p:xfrm>
          <a:off x="540338" y="2851536"/>
          <a:ext cx="7827005" cy="334961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65401"/>
                <a:gridCol w="1565401"/>
                <a:gridCol w="1565401"/>
                <a:gridCol w="1565401"/>
                <a:gridCol w="1565401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kstvak 10"/>
          <p:cNvSpPr txBox="1"/>
          <p:nvPr/>
        </p:nvSpPr>
        <p:spPr>
          <a:xfrm>
            <a:off x="597667" y="6338126"/>
            <a:ext cx="3706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Ook AAN-HEM regel  voor 3</a:t>
            </a:r>
            <a:r>
              <a:rPr lang="nl-NL" baseline="30000" dirty="0" smtClean="0"/>
              <a:t>e</a:t>
            </a:r>
            <a:r>
              <a:rPr lang="nl-NL" dirty="0" smtClean="0"/>
              <a:t> naamval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565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762843"/>
              </p:ext>
            </p:extLst>
          </p:nvPr>
        </p:nvGraphicFramePr>
        <p:xfrm>
          <a:off x="374061" y="255471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 hem)</a:t>
                      </a:r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362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560313" y="235652"/>
            <a:ext cx="697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 smtClean="0"/>
              <a:t>Keuzevoorzetsel 3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/4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 naamval      131TB</a:t>
            </a:r>
            <a:endParaRPr lang="nl-NL" sz="2400" b="1" spc="300" dirty="0"/>
          </a:p>
        </p:txBody>
      </p:sp>
      <p:sp>
        <p:nvSpPr>
          <p:cNvPr id="4" name="Tekstvak 3"/>
          <p:cNvSpPr txBox="1"/>
          <p:nvPr/>
        </p:nvSpPr>
        <p:spPr>
          <a:xfrm>
            <a:off x="560313" y="109578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288505"/>
              </p:ext>
            </p:extLst>
          </p:nvPr>
        </p:nvGraphicFramePr>
        <p:xfrm>
          <a:off x="423348" y="822498"/>
          <a:ext cx="8155671" cy="128523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709730"/>
                <a:gridCol w="859147"/>
                <a:gridCol w="1045918"/>
                <a:gridCol w="809341"/>
                <a:gridCol w="679174"/>
                <a:gridCol w="820662"/>
                <a:gridCol w="1134715"/>
                <a:gridCol w="762758"/>
                <a:gridCol w="1334226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auf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hinter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neben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in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über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unter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vor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i="0" dirty="0" err="1" smtClean="0">
                          <a:solidFill>
                            <a:schemeClr val="tx1"/>
                          </a:solidFill>
                        </a:rPr>
                        <a:t>zwischen</a:t>
                      </a:r>
                      <a:endParaRPr lang="nl-NL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aan</a:t>
                      </a:r>
                    </a:p>
                    <a:p>
                      <a:r>
                        <a:rPr lang="nl-NL" dirty="0" smtClean="0"/>
                        <a:t>op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achter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naast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in</a:t>
                      </a:r>
                    </a:p>
                    <a:p>
                      <a:r>
                        <a:rPr lang="nl-NL" dirty="0" smtClean="0"/>
                        <a:t>naar</a:t>
                      </a:r>
                    </a:p>
                    <a:p>
                      <a:r>
                        <a:rPr lang="nl-NL" dirty="0" smtClean="0"/>
                        <a:t>over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over</a:t>
                      </a:r>
                    </a:p>
                    <a:p>
                      <a:r>
                        <a:rPr lang="nl-NL" dirty="0" smtClean="0"/>
                        <a:t>boven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onder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voor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i="0" dirty="0" smtClean="0">
                          <a:solidFill>
                            <a:srgbClr val="000000"/>
                          </a:solidFill>
                        </a:rPr>
                        <a:t>tussen</a:t>
                      </a:r>
                      <a:endParaRPr lang="nl-NL" i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510508" y="2629511"/>
            <a:ext cx="1444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Stilstand = 3</a:t>
            </a:r>
            <a:r>
              <a:rPr lang="nl-NL" baseline="30000" dirty="0" smtClean="0"/>
              <a:t>e</a:t>
            </a:r>
            <a:endParaRPr lang="nl-NL" dirty="0" smtClean="0"/>
          </a:p>
          <a:p>
            <a:r>
              <a:rPr lang="nl-NL" smtClean="0"/>
              <a:t>(wo</a:t>
            </a:r>
            <a:r>
              <a:rPr lang="nl-NL" dirty="0" smtClean="0"/>
              <a:t>, </a:t>
            </a:r>
            <a:r>
              <a:rPr lang="nl-NL" dirty="0" err="1" smtClean="0"/>
              <a:t>wann</a:t>
            </a:r>
            <a:r>
              <a:rPr lang="nl-NL" dirty="0" smtClean="0"/>
              <a:t>) </a:t>
            </a:r>
            <a:endParaRPr lang="nl-NL" dirty="0"/>
          </a:p>
        </p:txBody>
      </p:sp>
      <p:sp>
        <p:nvSpPr>
          <p:cNvPr id="10" name="Tekstvak 9"/>
          <p:cNvSpPr txBox="1"/>
          <p:nvPr/>
        </p:nvSpPr>
        <p:spPr>
          <a:xfrm>
            <a:off x="473153" y="33869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11" name="Tabel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270217"/>
              </p:ext>
            </p:extLst>
          </p:nvPr>
        </p:nvGraphicFramePr>
        <p:xfrm>
          <a:off x="374061" y="3648676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kstvak 11"/>
          <p:cNvSpPr txBox="1"/>
          <p:nvPr/>
        </p:nvSpPr>
        <p:spPr>
          <a:xfrm>
            <a:off x="5391458" y="2629511"/>
            <a:ext cx="1547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Beweging = 4</a:t>
            </a:r>
            <a:r>
              <a:rPr lang="nl-NL" baseline="30000" dirty="0" smtClean="0"/>
              <a:t>e</a:t>
            </a:r>
            <a:endParaRPr lang="nl-NL" dirty="0" smtClean="0"/>
          </a:p>
          <a:p>
            <a:r>
              <a:rPr lang="nl-NL" dirty="0" smtClean="0"/>
              <a:t>(</a:t>
            </a:r>
            <a:r>
              <a:rPr lang="nl-NL" dirty="0" err="1" smtClean="0"/>
              <a:t>wohin</a:t>
            </a:r>
            <a:r>
              <a:rPr lang="nl-NL" dirty="0" smtClean="0"/>
              <a:t>)</a:t>
            </a:r>
            <a:endParaRPr lang="nl-NL" dirty="0"/>
          </a:p>
        </p:txBody>
      </p:sp>
      <p:sp>
        <p:nvSpPr>
          <p:cNvPr id="13" name="Pijl links 12"/>
          <p:cNvSpPr/>
          <p:nvPr/>
        </p:nvSpPr>
        <p:spPr>
          <a:xfrm>
            <a:off x="7435638" y="2564019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ing 13"/>
          <p:cNvSpPr/>
          <p:nvPr/>
        </p:nvSpPr>
        <p:spPr>
          <a:xfrm>
            <a:off x="2340864" y="2467177"/>
            <a:ext cx="914400" cy="914400"/>
          </a:xfrm>
          <a:prstGeom prst="don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40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46695" y="759578"/>
            <a:ext cx="7095249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Als niet te bepalen bij     </a:t>
            </a:r>
            <a:r>
              <a:rPr lang="nl-NL" b="1" dirty="0" err="1" smtClean="0"/>
              <a:t>auf</a:t>
            </a:r>
            <a:r>
              <a:rPr lang="nl-NL" b="1" dirty="0" smtClean="0"/>
              <a:t>  </a:t>
            </a:r>
            <a:r>
              <a:rPr lang="nl-NL" dirty="0" smtClean="0"/>
              <a:t>  en      </a:t>
            </a:r>
            <a:r>
              <a:rPr lang="nl-NL" b="1" dirty="0" err="1" smtClean="0"/>
              <a:t>über</a:t>
            </a:r>
            <a:r>
              <a:rPr lang="nl-NL" dirty="0" smtClean="0"/>
              <a:t>       of    stilstand of beweging </a:t>
            </a:r>
            <a:r>
              <a:rPr lang="nl-NL" dirty="0" smtClean="0">
                <a:sym typeface="Wingdings"/>
              </a:rPr>
              <a:t></a:t>
            </a:r>
          </a:p>
          <a:p>
            <a:r>
              <a:rPr lang="nl-NL" dirty="0" smtClean="0">
                <a:sym typeface="Wingdings"/>
              </a:rPr>
              <a:t>Altijd 4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>
                <a:sym typeface="Wingdings"/>
              </a:rPr>
              <a:t> </a:t>
            </a:r>
            <a:r>
              <a:rPr lang="nl-NL" dirty="0" smtClean="0">
                <a:sym typeface="Wingdings"/>
              </a:rPr>
              <a:t>naamval</a:t>
            </a:r>
          </a:p>
          <a:p>
            <a:endParaRPr lang="nl-NL" dirty="0">
              <a:sym typeface="Wingdings"/>
            </a:endParaRPr>
          </a:p>
          <a:p>
            <a:endParaRPr lang="nl-NL" dirty="0" smtClean="0">
              <a:sym typeface="Wingdings"/>
            </a:endParaRPr>
          </a:p>
          <a:p>
            <a:r>
              <a:rPr lang="nl-NL" dirty="0" smtClean="0">
                <a:sym typeface="Wingdings"/>
              </a:rPr>
              <a:t>Als niet te bepalen bij de andere 3/4 voorzetsels, dan      altijd  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naamval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908953" y="3237549"/>
            <a:ext cx="4231334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err="1" smtClean="0"/>
              <a:t>Entlang</a:t>
            </a:r>
            <a:r>
              <a:rPr lang="nl-NL" dirty="0" smtClean="0"/>
              <a:t>:</a:t>
            </a:r>
          </a:p>
          <a:p>
            <a:endParaRPr lang="nl-NL" dirty="0"/>
          </a:p>
          <a:p>
            <a:r>
              <a:rPr lang="nl-NL" dirty="0" err="1" smtClean="0"/>
              <a:t>Entlang</a:t>
            </a:r>
            <a:r>
              <a:rPr lang="nl-NL" dirty="0" smtClean="0"/>
              <a:t> </a:t>
            </a:r>
            <a:r>
              <a:rPr lang="nl-NL" dirty="0" err="1" smtClean="0"/>
              <a:t>dem</a:t>
            </a:r>
            <a:r>
              <a:rPr lang="nl-NL" dirty="0" smtClean="0"/>
              <a:t> </a:t>
            </a:r>
            <a:r>
              <a:rPr lang="nl-NL" dirty="0" err="1" smtClean="0"/>
              <a:t>Kanal</a:t>
            </a:r>
            <a:r>
              <a:rPr lang="nl-NL" dirty="0" smtClean="0"/>
              <a:t> </a:t>
            </a:r>
            <a:r>
              <a:rPr lang="nl-NL" dirty="0" err="1" smtClean="0"/>
              <a:t>stehen</a:t>
            </a:r>
            <a:r>
              <a:rPr lang="nl-NL" dirty="0" smtClean="0"/>
              <a:t> </a:t>
            </a:r>
            <a:r>
              <a:rPr lang="nl-NL" dirty="0" err="1" smtClean="0"/>
              <a:t>alte</a:t>
            </a:r>
            <a:r>
              <a:rPr lang="nl-NL" dirty="0" smtClean="0"/>
              <a:t> </a:t>
            </a:r>
            <a:r>
              <a:rPr lang="nl-NL" dirty="0" err="1" smtClean="0"/>
              <a:t>Bäume</a:t>
            </a:r>
            <a:r>
              <a:rPr lang="nl-NL" dirty="0" smtClean="0"/>
              <a:t>     +3</a:t>
            </a:r>
          </a:p>
          <a:p>
            <a:endParaRPr lang="nl-NL" dirty="0" smtClean="0"/>
          </a:p>
          <a:p>
            <a:r>
              <a:rPr lang="nl-NL" dirty="0" smtClean="0"/>
              <a:t>Den </a:t>
            </a:r>
            <a:r>
              <a:rPr lang="nl-NL" dirty="0" err="1" smtClean="0"/>
              <a:t>Kanal</a:t>
            </a:r>
            <a:r>
              <a:rPr lang="nl-NL" dirty="0" smtClean="0"/>
              <a:t> </a:t>
            </a:r>
            <a:r>
              <a:rPr lang="nl-NL" dirty="0" err="1" smtClean="0"/>
              <a:t>entlang</a:t>
            </a:r>
            <a:r>
              <a:rPr lang="nl-NL" dirty="0" smtClean="0"/>
              <a:t> </a:t>
            </a:r>
            <a:r>
              <a:rPr lang="nl-NL" dirty="0" err="1" smtClean="0"/>
              <a:t>stehen</a:t>
            </a:r>
            <a:r>
              <a:rPr lang="nl-NL" dirty="0" smtClean="0"/>
              <a:t> </a:t>
            </a:r>
            <a:r>
              <a:rPr lang="nl-NL" dirty="0" err="1" smtClean="0"/>
              <a:t>alte</a:t>
            </a:r>
            <a:r>
              <a:rPr lang="nl-NL" dirty="0" smtClean="0"/>
              <a:t> </a:t>
            </a:r>
            <a:r>
              <a:rPr lang="nl-NL" dirty="0" err="1" smtClean="0"/>
              <a:t>Bäume</a:t>
            </a:r>
            <a:r>
              <a:rPr lang="nl-NL" dirty="0" smtClean="0"/>
              <a:t>     +4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38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6848273" y="859196"/>
            <a:ext cx="1223412" cy="512755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 smtClean="0"/>
              <a:t>+3 / +4</a:t>
            </a:r>
          </a:p>
          <a:p>
            <a:pPr>
              <a:lnSpc>
                <a:spcPct val="140000"/>
              </a:lnSpc>
            </a:pPr>
            <a:endParaRPr lang="nl-NL" sz="14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auf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hinter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neben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in</a:t>
            </a:r>
          </a:p>
          <a:p>
            <a:pPr>
              <a:lnSpc>
                <a:spcPct val="140000"/>
              </a:lnSpc>
            </a:pPr>
            <a:r>
              <a:rPr lang="tr-TR" dirty="0" smtClean="0"/>
              <a:t>ü</a:t>
            </a:r>
            <a:r>
              <a:rPr lang="nl-NL" dirty="0" err="1" smtClean="0"/>
              <a:t>ber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unter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vor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zwischen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133078" y="1133142"/>
            <a:ext cx="736099" cy="4739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 smtClean="0"/>
              <a:t>+3</a:t>
            </a:r>
          </a:p>
          <a:p>
            <a:pPr>
              <a:lnSpc>
                <a:spcPct val="140000"/>
              </a:lnSpc>
            </a:pPr>
            <a:endParaRPr lang="nl-NL" sz="12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mit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nach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bei 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seit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von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zu</a:t>
            </a:r>
            <a:r>
              <a:rPr lang="nl-NL" dirty="0" smtClean="0"/>
              <a:t> 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außer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aus</a:t>
            </a:r>
            <a:endParaRPr lang="nl-NL" dirty="0" smtClean="0"/>
          </a:p>
          <a:p>
            <a:endParaRPr lang="nl-NL" dirty="0"/>
          </a:p>
          <a:p>
            <a:endParaRPr lang="nl-NL" dirty="0" smtClean="0"/>
          </a:p>
        </p:txBody>
      </p:sp>
      <p:sp>
        <p:nvSpPr>
          <p:cNvPr id="4" name="Tekstvak 3"/>
          <p:cNvSpPr txBox="1"/>
          <p:nvPr/>
        </p:nvSpPr>
        <p:spPr>
          <a:xfrm>
            <a:off x="3760325" y="1245211"/>
            <a:ext cx="891590" cy="38533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800" b="1" dirty="0" smtClean="0"/>
              <a:t>+4</a:t>
            </a:r>
          </a:p>
          <a:p>
            <a:endParaRPr lang="nl-NL" sz="14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durch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für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ohne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um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bis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gegen</a:t>
            </a:r>
            <a:endParaRPr lang="nl-NL" dirty="0" smtClean="0"/>
          </a:p>
          <a:p>
            <a:pPr>
              <a:lnSpc>
                <a:spcPct val="140000"/>
              </a:lnSpc>
            </a:pP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 smtClean="0"/>
              <a:t>entlang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8098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8269" y="554742"/>
            <a:ext cx="8859399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/>
              <a:t>Hij  1e</a:t>
            </a:r>
          </a:p>
          <a:p>
            <a:endParaRPr lang="nl-NL" sz="2000" b="1" dirty="0"/>
          </a:p>
          <a:p>
            <a:r>
              <a:rPr lang="nl-NL" sz="4000" b="1" dirty="0" smtClean="0"/>
              <a:t>Aan/voor hem  3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   </a:t>
            </a:r>
            <a:r>
              <a:rPr lang="nl-NL" sz="2400" b="1" dirty="0">
                <a:sym typeface="Wingdings"/>
              </a:rPr>
              <a:t>hulpmiddel </a:t>
            </a:r>
            <a:r>
              <a:rPr lang="nl-NL" sz="2400" b="1" dirty="0" smtClean="0">
                <a:sym typeface="Wingdings"/>
              </a:rPr>
              <a:t>aan/voor - </a:t>
            </a:r>
            <a:r>
              <a:rPr lang="nl-NL" sz="3200" b="1" dirty="0" smtClean="0">
                <a:sym typeface="Wingdings"/>
              </a:rPr>
              <a:t>hem</a:t>
            </a:r>
            <a:r>
              <a:rPr lang="nl-NL" sz="2400" b="1" dirty="0">
                <a:sym typeface="Wingdings"/>
              </a:rPr>
              <a:t>-</a:t>
            </a:r>
            <a:r>
              <a:rPr lang="nl-NL" sz="2400" b="1" dirty="0" smtClean="0">
                <a:sym typeface="Wingdings"/>
              </a:rPr>
              <a:t>regel</a:t>
            </a:r>
            <a:endParaRPr lang="nl-NL" sz="4000" b="1" dirty="0" smtClean="0"/>
          </a:p>
          <a:p>
            <a:endParaRPr lang="nl-NL" sz="3200" b="1" dirty="0"/>
          </a:p>
          <a:p>
            <a:r>
              <a:rPr lang="nl-NL" sz="4000" b="1" dirty="0" smtClean="0"/>
              <a:t>Hem   4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</a:t>
            </a:r>
            <a:r>
              <a:rPr lang="nl-NL" sz="4000" b="1" dirty="0" smtClean="0">
                <a:sym typeface="Wingdings"/>
              </a:rPr>
              <a:t>          </a:t>
            </a:r>
            <a:r>
              <a:rPr lang="nl-NL" sz="2800" b="1" dirty="0" smtClean="0">
                <a:sym typeface="Wingdings"/>
              </a:rPr>
              <a:t>hulpmiddel hij-hem-regel</a:t>
            </a:r>
            <a:endParaRPr lang="nl-NL" sz="4000" b="1" dirty="0"/>
          </a:p>
        </p:txBody>
      </p:sp>
      <p:sp>
        <p:nvSpPr>
          <p:cNvPr id="3" name="Tekstvak 2"/>
          <p:cNvSpPr txBox="1"/>
          <p:nvPr/>
        </p:nvSpPr>
        <p:spPr>
          <a:xfrm>
            <a:off x="343647" y="4407647"/>
            <a:ext cx="732412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Sommigen vinden het makkelijker om      HIJ    HEM            te vervangen door</a:t>
            </a:r>
          </a:p>
          <a:p>
            <a:r>
              <a:rPr lang="nl-NL" dirty="0"/>
              <a:t>	</a:t>
            </a:r>
            <a:r>
              <a:rPr lang="nl-NL" dirty="0" smtClean="0"/>
              <a:t>						           ZIJ     HAAR           of</a:t>
            </a:r>
          </a:p>
          <a:p>
            <a:r>
              <a:rPr lang="nl-NL" dirty="0"/>
              <a:t>	</a:t>
            </a:r>
            <a:r>
              <a:rPr lang="nl-NL" dirty="0" smtClean="0"/>
              <a:t>							  ZIJ      HUN</a:t>
            </a:r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Maar     is   niet    direct     nodig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17247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32118" y="702235"/>
            <a:ext cx="7549062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err="1">
                <a:solidFill>
                  <a:srgbClr val="008000"/>
                </a:solidFill>
              </a:rPr>
              <a:t>Ich</a:t>
            </a:r>
            <a:r>
              <a:rPr lang="nl-NL" sz="2400" dirty="0"/>
              <a:t> </a:t>
            </a:r>
            <a:r>
              <a:rPr lang="nl-NL" sz="2400" dirty="0" err="1"/>
              <a:t>gebe</a:t>
            </a:r>
            <a:r>
              <a:rPr lang="nl-NL" sz="2400" dirty="0"/>
              <a:t> </a:t>
            </a:r>
            <a:r>
              <a:rPr lang="nl-NL" sz="2400" dirty="0" err="1">
                <a:solidFill>
                  <a:srgbClr val="0000FF"/>
                </a:solidFill>
              </a:rPr>
              <a:t>dem</a:t>
            </a:r>
            <a:r>
              <a:rPr lang="nl-NL" sz="2400" dirty="0">
                <a:solidFill>
                  <a:srgbClr val="0000FF"/>
                </a:solidFill>
              </a:rPr>
              <a:t> </a:t>
            </a:r>
            <a:r>
              <a:rPr lang="nl-NL" sz="2400" dirty="0" err="1">
                <a:solidFill>
                  <a:srgbClr val="0000FF"/>
                </a:solidFill>
              </a:rPr>
              <a:t>Mann</a:t>
            </a:r>
            <a:r>
              <a:rPr lang="nl-NL" sz="2400" dirty="0">
                <a:solidFill>
                  <a:srgbClr val="0000FF"/>
                </a:solidFill>
              </a:rPr>
              <a:t> </a:t>
            </a:r>
            <a:r>
              <a:rPr lang="nl-NL" sz="2400" dirty="0" err="1">
                <a:solidFill>
                  <a:srgbClr val="FF0000"/>
                </a:solidFill>
              </a:rPr>
              <a:t>einen</a:t>
            </a:r>
            <a:r>
              <a:rPr lang="nl-NL" sz="2400" dirty="0">
                <a:solidFill>
                  <a:srgbClr val="FF0000"/>
                </a:solidFill>
              </a:rPr>
              <a:t> Hut</a:t>
            </a:r>
          </a:p>
          <a:p>
            <a:endParaRPr lang="nl-NL" sz="2400" dirty="0"/>
          </a:p>
          <a:p>
            <a:endParaRPr lang="nl-NL" sz="2400" dirty="0"/>
          </a:p>
          <a:p>
            <a:r>
              <a:rPr lang="nl-NL" sz="2400" dirty="0">
                <a:solidFill>
                  <a:srgbClr val="008000"/>
                </a:solidFill>
              </a:rPr>
              <a:t>Hij</a:t>
            </a:r>
            <a:r>
              <a:rPr lang="nl-NL" sz="2400" dirty="0"/>
              <a:t>  geeft  </a:t>
            </a:r>
            <a:r>
              <a:rPr lang="nl-NL" sz="2400" dirty="0">
                <a:solidFill>
                  <a:srgbClr val="0000FF"/>
                </a:solidFill>
              </a:rPr>
              <a:t>aan Hem     </a:t>
            </a:r>
            <a:r>
              <a:rPr lang="nl-NL" sz="2400" dirty="0">
                <a:solidFill>
                  <a:srgbClr val="FF0000"/>
                </a:solidFill>
              </a:rPr>
              <a:t>Hem</a:t>
            </a:r>
            <a:r>
              <a:rPr lang="nl-NL" sz="2400" dirty="0"/>
              <a:t>            ( </a:t>
            </a:r>
            <a:r>
              <a:rPr lang="nl-NL" sz="2400" dirty="0">
                <a:solidFill>
                  <a:srgbClr val="008000"/>
                </a:solidFill>
              </a:rPr>
              <a:t>Hij</a:t>
            </a:r>
            <a:r>
              <a:rPr lang="nl-NL" sz="2400" dirty="0"/>
              <a:t> geeft </a:t>
            </a:r>
            <a:r>
              <a:rPr lang="nl-NL" sz="2400" dirty="0">
                <a:solidFill>
                  <a:srgbClr val="FF0000"/>
                </a:solidFill>
              </a:rPr>
              <a:t>Hem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0000FF"/>
                </a:solidFill>
              </a:rPr>
              <a:t>aan Hem </a:t>
            </a:r>
            <a:r>
              <a:rPr lang="nl-NL" sz="2400" dirty="0"/>
              <a:t>)</a:t>
            </a:r>
          </a:p>
          <a:p>
            <a:r>
              <a:rPr lang="nl-NL" sz="2400" dirty="0"/>
              <a:t> </a:t>
            </a:r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   </a:t>
            </a:r>
            <a:r>
              <a:rPr lang="nl-NL" sz="2400" dirty="0">
                <a:solidFill>
                  <a:srgbClr val="0000FF"/>
                </a:solidFill>
              </a:rPr>
              <a:t>3</a:t>
            </a:r>
            <a:r>
              <a:rPr lang="nl-NL" sz="2400" dirty="0"/>
              <a:t>                  </a:t>
            </a:r>
            <a:r>
              <a:rPr lang="nl-NL" sz="2400" dirty="0">
                <a:solidFill>
                  <a:srgbClr val="FF0000"/>
                </a:solidFill>
              </a:rPr>
              <a:t>4</a:t>
            </a:r>
            <a:r>
              <a:rPr lang="nl-NL" sz="2400" dirty="0"/>
              <a:t>                  </a:t>
            </a:r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4        </a:t>
            </a:r>
            <a:r>
              <a:rPr lang="nl-NL" sz="2400" dirty="0">
                <a:solidFill>
                  <a:srgbClr val="3366FF"/>
                </a:solidFill>
              </a:rPr>
              <a:t>3</a:t>
            </a:r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r>
              <a:rPr lang="nl-NL" sz="2400" dirty="0">
                <a:solidFill>
                  <a:srgbClr val="008000"/>
                </a:solidFill>
              </a:rPr>
              <a:t>Der </a:t>
            </a:r>
            <a:r>
              <a:rPr lang="nl-NL" sz="2400" dirty="0" err="1">
                <a:solidFill>
                  <a:srgbClr val="008000"/>
                </a:solidFill>
              </a:rPr>
              <a:t>Mann</a:t>
            </a:r>
            <a:r>
              <a:rPr lang="nl-NL" sz="2400" dirty="0">
                <a:solidFill>
                  <a:srgbClr val="008000"/>
                </a:solidFill>
              </a:rPr>
              <a:t> </a:t>
            </a:r>
            <a:r>
              <a:rPr lang="nl-NL" sz="2400" dirty="0" err="1"/>
              <a:t>gibt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0000FF"/>
                </a:solidFill>
              </a:rPr>
              <a:t>der Frau </a:t>
            </a:r>
            <a:r>
              <a:rPr lang="nl-NL" sz="2400" dirty="0" err="1">
                <a:solidFill>
                  <a:srgbClr val="FF0000"/>
                </a:solidFill>
              </a:rPr>
              <a:t>einen</a:t>
            </a:r>
            <a:r>
              <a:rPr lang="nl-NL" sz="2400" dirty="0">
                <a:solidFill>
                  <a:srgbClr val="FF0000"/>
                </a:solidFill>
              </a:rPr>
              <a:t> </a:t>
            </a:r>
            <a:r>
              <a:rPr lang="nl-NL" sz="2400" dirty="0" err="1">
                <a:solidFill>
                  <a:srgbClr val="FF0000"/>
                </a:solidFill>
              </a:rPr>
              <a:t>Kuss</a:t>
            </a:r>
            <a:r>
              <a:rPr lang="nl-NL" sz="2400" dirty="0"/>
              <a:t>.</a:t>
            </a:r>
          </a:p>
          <a:p>
            <a:endParaRPr lang="nl-NL" dirty="0"/>
          </a:p>
          <a:p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              </a:t>
            </a:r>
            <a:r>
              <a:rPr lang="nl-NL" sz="2400" dirty="0">
                <a:solidFill>
                  <a:srgbClr val="0000FF"/>
                </a:solidFill>
              </a:rPr>
              <a:t>3</a:t>
            </a:r>
            <a:r>
              <a:rPr lang="nl-NL" sz="2400" dirty="0"/>
              <a:t>                 </a:t>
            </a:r>
            <a:r>
              <a:rPr lang="nl-NL" sz="24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31606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1-28 om 13.53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46" y="0"/>
            <a:ext cx="8637331" cy="655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70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5-15 om 23.54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78239" cy="4736353"/>
          </a:xfrm>
          <a:prstGeom prst="rect">
            <a:avLst/>
          </a:prstGeom>
        </p:spPr>
      </p:pic>
      <p:pic>
        <p:nvPicPr>
          <p:cNvPr id="3" name="Afbeelding 2" descr="Schermafbeelding 2016-05-15 om 23.54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315259"/>
            <a:ext cx="4225253" cy="491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8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88" y="0"/>
            <a:ext cx="8406349" cy="6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73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4-04 om 10.26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0"/>
            <a:ext cx="85471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84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1796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Aangepast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478</Words>
  <Application>Microsoft Macintosh PowerPoint</Application>
  <PresentationFormat>Diavoorstelling (4:3)</PresentationFormat>
  <Paragraphs>243</Paragraphs>
  <Slides>13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4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70</cp:revision>
  <dcterms:created xsi:type="dcterms:W3CDTF">2015-09-13T13:39:57Z</dcterms:created>
  <dcterms:modified xsi:type="dcterms:W3CDTF">2017-04-04T08:26:53Z</dcterms:modified>
</cp:coreProperties>
</file>