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73" r:id="rId11"/>
    <p:sldId id="267" r:id="rId12"/>
    <p:sldId id="269" r:id="rId13"/>
    <p:sldId id="268" r:id="rId14"/>
    <p:sldId id="270" r:id="rId15"/>
    <p:sldId id="262" r:id="rId16"/>
    <p:sldId id="271" r:id="rId17"/>
    <p:sldId id="272" r:id="rId1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Stijl, thema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Stijl, donker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15" autoAdjust="0"/>
  </p:normalViewPr>
  <p:slideViewPr>
    <p:cSldViewPr snapToGrid="0" snapToObjects="1">
      <p:cViewPr varScale="1">
        <p:scale>
          <a:sx n="95" d="100"/>
          <a:sy n="95" d="100"/>
        </p:scale>
        <p:origin x="-88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62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210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902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48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404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528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33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5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301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7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495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E9BE-49C7-1042-B1DE-ADB9CA84F52A}" type="datetimeFigureOut">
              <a:rPr lang="nl-NL" smtClean="0"/>
              <a:t>07-11-16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EF30-B155-DD43-B413-DA747A394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400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51293" y="1253851"/>
            <a:ext cx="726032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 dirty="0" smtClean="0"/>
              <a:t>Duits</a:t>
            </a:r>
          </a:p>
          <a:p>
            <a:pPr algn="ctr"/>
            <a:endParaRPr lang="nl-NL" sz="3200" dirty="0" smtClean="0"/>
          </a:p>
          <a:p>
            <a:pPr algn="ctr"/>
            <a:r>
              <a:rPr lang="nl-NL" sz="3200" dirty="0" smtClean="0"/>
              <a:t> </a:t>
            </a:r>
          </a:p>
          <a:p>
            <a:pPr algn="ctr"/>
            <a:r>
              <a:rPr lang="nl-NL" sz="3200" dirty="0" smtClean="0"/>
              <a:t>Klassen 2     alle  </a:t>
            </a:r>
            <a:r>
              <a:rPr lang="nl-NL" sz="3200" dirty="0" err="1" smtClean="0"/>
              <a:t>gramm</a:t>
            </a:r>
            <a:r>
              <a:rPr lang="nl-NL" sz="3200" dirty="0" smtClean="0"/>
              <a:t>     info      boek    A</a:t>
            </a:r>
          </a:p>
        </p:txBody>
      </p:sp>
    </p:spTree>
    <p:extLst>
      <p:ext uri="{BB962C8B-B14F-4D97-AF65-F5344CB8AC3E}">
        <p14:creationId xmlns:p14="http://schemas.microsoft.com/office/powerpoint/2010/main" val="58153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23 om 00.12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8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3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041825" y="385800"/>
            <a:ext cx="326776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b="1" dirty="0" smtClean="0">
                <a:solidFill>
                  <a:srgbClr val="660066"/>
                </a:solidFill>
              </a:rPr>
              <a:t>einundzwanzig</a:t>
            </a:r>
            <a:r>
              <a:rPr lang="nl-NL" b="1" dirty="0" smtClean="0">
                <a:solidFill>
                  <a:srgbClr val="660066"/>
                </a:solidFill>
              </a:rPr>
              <a:t>     </a:t>
            </a:r>
            <a:r>
              <a:rPr lang="nl-NL" b="1" dirty="0" err="1" smtClean="0">
                <a:solidFill>
                  <a:srgbClr val="660066"/>
                </a:solidFill>
              </a:rPr>
              <a:t>hunderteins</a:t>
            </a:r>
            <a:r>
              <a:rPr lang="nl-NL" b="1" dirty="0" smtClean="0">
                <a:solidFill>
                  <a:srgbClr val="660066"/>
                </a:solidFill>
              </a:rPr>
              <a:t>   !</a:t>
            </a:r>
          </a:p>
          <a:p>
            <a:pPr>
              <a:lnSpc>
                <a:spcPct val="130000"/>
              </a:lnSpc>
            </a:pPr>
            <a:r>
              <a:rPr lang="de-DE" b="1" dirty="0" smtClean="0">
                <a:solidFill>
                  <a:srgbClr val="660066"/>
                </a:solidFill>
              </a:rPr>
              <a:t>drei</a:t>
            </a:r>
            <a:r>
              <a:rPr lang="nl-NL" b="1" dirty="0" err="1" smtClean="0">
                <a:solidFill>
                  <a:srgbClr val="660066"/>
                </a:solidFill>
              </a:rPr>
              <a:t>ßig</a:t>
            </a:r>
            <a:r>
              <a:rPr lang="nl-NL" b="1" dirty="0" smtClean="0">
                <a:solidFill>
                  <a:srgbClr val="660066"/>
                </a:solidFill>
              </a:rPr>
              <a:t>      !</a:t>
            </a:r>
          </a:p>
          <a:p>
            <a:pPr>
              <a:lnSpc>
                <a:spcPct val="130000"/>
              </a:lnSpc>
            </a:pPr>
            <a:r>
              <a:rPr lang="pl-PL" b="1" dirty="0" err="1" smtClean="0">
                <a:solidFill>
                  <a:srgbClr val="660066"/>
                </a:solidFill>
              </a:rPr>
              <a:t>vierzig</a:t>
            </a:r>
            <a:r>
              <a:rPr lang="nl-NL" b="1" dirty="0" smtClean="0">
                <a:solidFill>
                  <a:srgbClr val="660066"/>
                </a:solidFill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fünfzig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hu-HU" b="1" dirty="0" smtClean="0">
                <a:solidFill>
                  <a:srgbClr val="660066"/>
                </a:solidFill>
              </a:rPr>
              <a:t>sechzig</a:t>
            </a:r>
            <a:r>
              <a:rPr lang="nl-NL" b="1" dirty="0" smtClean="0">
                <a:solidFill>
                  <a:srgbClr val="660066"/>
                </a:solidFill>
              </a:rPr>
              <a:t>       !</a:t>
            </a:r>
          </a:p>
          <a:p>
            <a:pPr>
              <a:lnSpc>
                <a:spcPct val="130000"/>
              </a:lnSpc>
            </a:pPr>
            <a:r>
              <a:rPr lang="de-DE" b="1" dirty="0" smtClean="0">
                <a:solidFill>
                  <a:srgbClr val="660066"/>
                </a:solidFill>
              </a:rPr>
              <a:t>siebzig</a:t>
            </a:r>
            <a:r>
              <a:rPr lang="nl-NL" b="1" dirty="0" smtClean="0">
                <a:solidFill>
                  <a:srgbClr val="660066"/>
                </a:solidFill>
              </a:rPr>
              <a:t>       !</a:t>
            </a: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achtzig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neunzig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hundert</a:t>
            </a:r>
            <a:endParaRPr lang="nl-NL" b="1" dirty="0" smtClean="0">
              <a:solidFill>
                <a:srgbClr val="660066"/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err="1" smtClean="0">
                <a:solidFill>
                  <a:srgbClr val="660066"/>
                </a:solidFill>
              </a:rPr>
              <a:t>tausend</a:t>
            </a:r>
            <a:endParaRPr lang="nl-NL" b="1" dirty="0" smtClean="0">
              <a:solidFill>
                <a:srgbClr val="660066"/>
              </a:solidFill>
            </a:endParaRPr>
          </a:p>
          <a:p>
            <a:endParaRPr lang="nl-NL" dirty="0">
              <a:solidFill>
                <a:srgbClr val="660066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614570" y="2586410"/>
            <a:ext cx="4275529" cy="2959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109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hundertneun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238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zweihundertachtunddreißig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376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dreihundertsechsundsiebzig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692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sechshundertzweiundneunzig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712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siebenhundertzwölf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999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neunhundertneunundneunzig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2016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zweitausendsechzehn</a:t>
            </a:r>
            <a:endParaRPr lang="nl-NL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nl-NL" b="1" dirty="0" smtClean="0">
                <a:solidFill>
                  <a:schemeClr val="accent5">
                    <a:lumMod val="50000"/>
                  </a:schemeClr>
                </a:solidFill>
              </a:rPr>
              <a:t>16701 </a:t>
            </a:r>
            <a:r>
              <a:rPr lang="nl-NL" b="1" dirty="0" err="1" smtClean="0">
                <a:solidFill>
                  <a:schemeClr val="accent5">
                    <a:lumMod val="50000"/>
                  </a:schemeClr>
                </a:solidFill>
              </a:rPr>
              <a:t>sechzehntausendsiebenhunderteins</a:t>
            </a:r>
            <a:endParaRPr lang="nl-NL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05470" y="64300"/>
            <a:ext cx="1524463" cy="6791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null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eins</a:t>
            </a: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zwei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drei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vier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fünf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sechs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sieben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acht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neun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smtClean="0">
                <a:solidFill>
                  <a:srgbClr val="0000FF"/>
                </a:solidFill>
              </a:rPr>
              <a:t>elf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zwölf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dreizehn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vierzehn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fünfzehn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de-DE" b="1" dirty="0" smtClean="0">
                <a:solidFill>
                  <a:srgbClr val="0000FF"/>
                </a:solidFill>
              </a:rPr>
              <a:t>sechzehn</a:t>
            </a:r>
            <a:r>
              <a:rPr lang="nl-NL" b="1" dirty="0" smtClean="0">
                <a:solidFill>
                  <a:srgbClr val="0000FF"/>
                </a:solidFill>
              </a:rPr>
              <a:t>    !</a:t>
            </a:r>
          </a:p>
          <a:p>
            <a:pPr>
              <a:lnSpc>
                <a:spcPct val="110000"/>
              </a:lnSpc>
            </a:pPr>
            <a:r>
              <a:rPr lang="de-DE" b="1" dirty="0" smtClean="0">
                <a:solidFill>
                  <a:srgbClr val="0000FF"/>
                </a:solidFill>
              </a:rPr>
              <a:t>siebzehn</a:t>
            </a:r>
            <a:r>
              <a:rPr lang="nl-NL" b="1" dirty="0" smtClean="0">
                <a:solidFill>
                  <a:srgbClr val="0000FF"/>
                </a:solidFill>
              </a:rPr>
              <a:t>     !</a:t>
            </a: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achtzehn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neunzehn</a:t>
            </a:r>
            <a:endParaRPr lang="nl-NL" b="1" dirty="0" smtClean="0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</a:pPr>
            <a:r>
              <a:rPr lang="nl-NL" b="1" dirty="0" err="1" smtClean="0">
                <a:solidFill>
                  <a:srgbClr val="0000FF"/>
                </a:solidFill>
              </a:rPr>
              <a:t>zwanzig</a:t>
            </a:r>
            <a:endParaRPr lang="nl-NL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4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6" y="280728"/>
            <a:ext cx="7949206" cy="51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9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23 om 00.31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5200" cy="20955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6026190" y="945698"/>
            <a:ext cx="9925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Du </a:t>
            </a:r>
            <a:r>
              <a:rPr lang="nl-NL" dirty="0" err="1" smtClean="0"/>
              <a:t>heißt</a:t>
            </a:r>
            <a:endParaRPr lang="nl-NL" dirty="0" smtClean="0"/>
          </a:p>
          <a:p>
            <a:r>
              <a:rPr lang="nl-NL" dirty="0" smtClean="0"/>
              <a:t>Du </a:t>
            </a:r>
            <a:r>
              <a:rPr lang="nl-NL" dirty="0" err="1" smtClean="0"/>
              <a:t>gießt</a:t>
            </a:r>
            <a:endParaRPr lang="nl-NL" dirty="0" smtClean="0"/>
          </a:p>
          <a:p>
            <a:r>
              <a:rPr lang="nl-NL" dirty="0" smtClean="0"/>
              <a:t>Du </a:t>
            </a:r>
            <a:r>
              <a:rPr lang="nl-NL" dirty="0" err="1" smtClean="0"/>
              <a:t>hasst</a:t>
            </a:r>
            <a:endParaRPr lang="nl-NL" dirty="0" smtClean="0"/>
          </a:p>
          <a:p>
            <a:r>
              <a:rPr lang="nl-NL" dirty="0" smtClean="0"/>
              <a:t>Du reist</a:t>
            </a:r>
          </a:p>
          <a:p>
            <a:endParaRPr lang="nl-NL" dirty="0"/>
          </a:p>
        </p:txBody>
      </p:sp>
      <p:pic>
        <p:nvPicPr>
          <p:cNvPr id="4" name="Afbeelding 3" descr="Schermafbeelding 2016-02-23 om 00.32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1892"/>
            <a:ext cx="4686300" cy="23622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743140" y="5674189"/>
            <a:ext cx="35830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i="1" dirty="0" smtClean="0"/>
              <a:t>Bij</a:t>
            </a:r>
            <a:r>
              <a:rPr lang="nl-NL" dirty="0" smtClean="0"/>
              <a:t>   du                 </a:t>
            </a:r>
            <a:r>
              <a:rPr lang="nl-NL" dirty="0" err="1" smtClean="0"/>
              <a:t>arbeitest</a:t>
            </a:r>
            <a:r>
              <a:rPr lang="nl-NL" dirty="0" smtClean="0"/>
              <a:t>       </a:t>
            </a:r>
            <a:r>
              <a:rPr lang="nl-NL" dirty="0" err="1" smtClean="0"/>
              <a:t>findest</a:t>
            </a:r>
            <a:r>
              <a:rPr lang="nl-NL" dirty="0" smtClean="0"/>
              <a:t> </a:t>
            </a:r>
          </a:p>
          <a:p>
            <a:r>
              <a:rPr lang="nl-NL" dirty="0"/>
              <a:t> </a:t>
            </a:r>
            <a:r>
              <a:rPr lang="nl-NL" dirty="0" smtClean="0"/>
              <a:t>       er-</a:t>
            </a:r>
            <a:r>
              <a:rPr lang="nl-NL" dirty="0" err="1" smtClean="0"/>
              <a:t>sie</a:t>
            </a:r>
            <a:r>
              <a:rPr lang="nl-NL" dirty="0" smtClean="0"/>
              <a:t>-es      </a:t>
            </a:r>
            <a:r>
              <a:rPr lang="nl-NL" dirty="0" err="1" smtClean="0"/>
              <a:t>arbeitet</a:t>
            </a:r>
            <a:r>
              <a:rPr lang="nl-NL" dirty="0" smtClean="0"/>
              <a:t>         </a:t>
            </a:r>
            <a:r>
              <a:rPr lang="nl-NL" dirty="0" err="1" smtClean="0"/>
              <a:t>findet</a:t>
            </a:r>
            <a:endParaRPr lang="nl-NL" dirty="0" smtClean="0"/>
          </a:p>
          <a:p>
            <a:r>
              <a:rPr lang="nl-NL" dirty="0"/>
              <a:t> </a:t>
            </a:r>
            <a:r>
              <a:rPr lang="nl-NL" dirty="0" smtClean="0"/>
              <a:t>       </a:t>
            </a:r>
            <a:r>
              <a:rPr lang="nl-NL" dirty="0" err="1" smtClean="0"/>
              <a:t>ihr</a:t>
            </a:r>
            <a:r>
              <a:rPr lang="nl-NL" dirty="0" smtClean="0"/>
              <a:t>                </a:t>
            </a:r>
            <a:r>
              <a:rPr lang="nl-NL" dirty="0" err="1" smtClean="0"/>
              <a:t>arbeitet</a:t>
            </a:r>
            <a:r>
              <a:rPr lang="nl-NL" dirty="0" smtClean="0"/>
              <a:t>         </a:t>
            </a:r>
            <a:r>
              <a:rPr lang="nl-NL" dirty="0" err="1" smtClean="0"/>
              <a:t>findet</a:t>
            </a:r>
            <a:endParaRPr lang="nl-NL" dirty="0"/>
          </a:p>
        </p:txBody>
      </p:sp>
      <p:cxnSp>
        <p:nvCxnSpPr>
          <p:cNvPr id="7" name="Rechte verbindingslijn 6"/>
          <p:cNvCxnSpPr/>
          <p:nvPr/>
        </p:nvCxnSpPr>
        <p:spPr>
          <a:xfrm>
            <a:off x="0" y="2648984"/>
            <a:ext cx="914400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02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23 om 00.50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1" y="121170"/>
            <a:ext cx="8946444" cy="662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Schermafbeelding 2016-11-07 om 15.22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996947" cy="612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2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82223" y="211666"/>
            <a:ext cx="2294205" cy="6280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sz="3200" b="1" dirty="0" err="1" smtClean="0"/>
              <a:t>Ein-Gruppe</a:t>
            </a:r>
            <a:r>
              <a:rPr lang="nl-NL" sz="3200" b="1" dirty="0" smtClean="0"/>
              <a:t> </a:t>
            </a:r>
            <a:r>
              <a:rPr lang="nl-NL" sz="2000" b="1" dirty="0" smtClean="0"/>
              <a:t>  </a:t>
            </a:r>
          </a:p>
          <a:p>
            <a:pPr>
              <a:lnSpc>
                <a:spcPct val="130000"/>
              </a:lnSpc>
            </a:pP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ein</a:t>
            </a:r>
            <a:r>
              <a:rPr lang="nl-NL" sz="2000" b="1" dirty="0" smtClean="0"/>
              <a:t> </a:t>
            </a:r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kein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mein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smtClean="0"/>
              <a:t>dein</a:t>
            </a:r>
          </a:p>
          <a:p>
            <a:pPr>
              <a:lnSpc>
                <a:spcPct val="130000"/>
              </a:lnSpc>
            </a:pPr>
            <a:r>
              <a:rPr lang="nl-NL" sz="2000" b="1" dirty="0" smtClean="0"/>
              <a:t>sein</a:t>
            </a:r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ihr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unser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euer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ihr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r>
              <a:rPr lang="nl-NL" sz="2000" b="1" dirty="0" err="1" smtClean="0"/>
              <a:t>Ihr</a:t>
            </a:r>
            <a:endParaRPr lang="nl-NL" sz="2000" b="1" dirty="0" smtClean="0"/>
          </a:p>
          <a:p>
            <a:pPr>
              <a:lnSpc>
                <a:spcPct val="130000"/>
              </a:lnSpc>
            </a:pPr>
            <a:endParaRPr lang="nl-NL" sz="2000" b="1" dirty="0"/>
          </a:p>
          <a:p>
            <a:pPr>
              <a:lnSpc>
                <a:spcPct val="130000"/>
              </a:lnSpc>
            </a:pPr>
            <a:r>
              <a:rPr lang="nl-NL" sz="2000" dirty="0" err="1" smtClean="0"/>
              <a:t>Bezitt</a:t>
            </a:r>
            <a:r>
              <a:rPr lang="nl-NL" sz="2000" dirty="0" smtClean="0"/>
              <a:t> </a:t>
            </a:r>
            <a:r>
              <a:rPr lang="nl-NL" sz="2000" dirty="0" err="1" smtClean="0"/>
              <a:t>vnw</a:t>
            </a:r>
            <a:r>
              <a:rPr lang="nl-NL" sz="2000" dirty="0" smtClean="0"/>
              <a:t> </a:t>
            </a:r>
            <a:r>
              <a:rPr lang="nl-NL" sz="1400" dirty="0" smtClean="0"/>
              <a:t>( ex </a:t>
            </a:r>
            <a:r>
              <a:rPr lang="nl-NL" sz="1400" dirty="0" err="1" smtClean="0"/>
              <a:t>ein</a:t>
            </a:r>
            <a:r>
              <a:rPr lang="nl-NL" sz="1400" dirty="0" smtClean="0"/>
              <a:t> </a:t>
            </a:r>
            <a:r>
              <a:rPr lang="nl-NL" sz="1400" dirty="0" err="1" smtClean="0"/>
              <a:t>kein</a:t>
            </a:r>
            <a:r>
              <a:rPr lang="nl-NL" sz="1400" dirty="0" smtClean="0"/>
              <a:t> )</a:t>
            </a:r>
          </a:p>
          <a:p>
            <a:endParaRPr lang="nl-NL" dirty="0" smtClean="0"/>
          </a:p>
        </p:txBody>
      </p:sp>
      <p:sp>
        <p:nvSpPr>
          <p:cNvPr id="3" name="Tekstvak 2"/>
          <p:cNvSpPr txBox="1"/>
          <p:nvPr/>
        </p:nvSpPr>
        <p:spPr>
          <a:xfrm>
            <a:off x="2822919" y="691444"/>
            <a:ext cx="3517534" cy="17543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3600" b="1" dirty="0" smtClean="0">
                <a:solidFill>
                  <a:srgbClr val="0000FF"/>
                </a:solidFill>
              </a:rPr>
              <a:t>der    das     </a:t>
            </a:r>
            <a:r>
              <a:rPr lang="nl-NL" sz="3600" b="1" dirty="0" smtClean="0">
                <a:solidFill>
                  <a:srgbClr val="0000FF"/>
                </a:solidFill>
                <a:sym typeface="Wingdings"/>
              </a:rPr>
              <a:t>    -</a:t>
            </a:r>
          </a:p>
          <a:p>
            <a:endParaRPr lang="nl-NL" sz="3600" b="1" dirty="0" smtClean="0">
              <a:solidFill>
                <a:srgbClr val="0000FF"/>
              </a:solidFill>
              <a:sym typeface="Wingdings"/>
            </a:endParaRPr>
          </a:p>
          <a:p>
            <a:r>
              <a:rPr lang="nl-NL" sz="3600" b="1" dirty="0" smtClean="0">
                <a:solidFill>
                  <a:srgbClr val="0000FF"/>
                </a:solidFill>
                <a:sym typeface="Wingdings"/>
              </a:rPr>
              <a:t>die    die          e</a:t>
            </a:r>
            <a:endParaRPr lang="nl-NL" sz="3600" b="1" dirty="0">
              <a:solidFill>
                <a:srgbClr val="0000FF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189110" y="3544357"/>
            <a:ext cx="5390446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smtClean="0"/>
              <a:t>der </a:t>
            </a:r>
            <a:r>
              <a:rPr lang="nl-NL" dirty="0" err="1" smtClean="0"/>
              <a:t>Vater</a:t>
            </a:r>
            <a:r>
              <a:rPr lang="nl-NL" dirty="0" smtClean="0"/>
              <a:t> – </a:t>
            </a:r>
            <a:r>
              <a:rPr lang="nl-NL" dirty="0" err="1" smtClean="0"/>
              <a:t>ein</a:t>
            </a:r>
            <a:r>
              <a:rPr lang="nl-NL" dirty="0" smtClean="0"/>
              <a:t> </a:t>
            </a:r>
            <a:r>
              <a:rPr lang="nl-NL" dirty="0" err="1" smtClean="0"/>
              <a:t>Vater</a:t>
            </a:r>
            <a:r>
              <a:rPr lang="nl-NL" dirty="0" smtClean="0"/>
              <a:t>          </a:t>
            </a:r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Vater</a:t>
            </a:r>
            <a:r>
              <a:rPr lang="nl-NL" dirty="0"/>
              <a:t> </a:t>
            </a:r>
            <a:r>
              <a:rPr lang="nl-NL" dirty="0" smtClean="0"/>
              <a:t>• </a:t>
            </a:r>
            <a:r>
              <a:rPr lang="nl-NL" dirty="0" err="1" smtClean="0"/>
              <a:t>kein</a:t>
            </a:r>
            <a:r>
              <a:rPr lang="nl-NL" dirty="0" smtClean="0"/>
              <a:t> </a:t>
            </a:r>
            <a:r>
              <a:rPr lang="nl-NL" dirty="0" err="1" smtClean="0"/>
              <a:t>Vater</a:t>
            </a:r>
            <a:endParaRPr lang="nl-NL" dirty="0" smtClean="0"/>
          </a:p>
          <a:p>
            <a:endParaRPr lang="nl-NL" dirty="0" smtClean="0"/>
          </a:p>
          <a:p>
            <a:r>
              <a:rPr lang="de-DE" dirty="0" smtClean="0"/>
              <a:t>die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– </a:t>
            </a:r>
            <a:r>
              <a:rPr lang="nl-NL" dirty="0" err="1" smtClean="0"/>
              <a:t>eine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     </a:t>
            </a:r>
            <a:r>
              <a:rPr lang="nl-NL" dirty="0" err="1" smtClean="0"/>
              <a:t>euere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• </a:t>
            </a:r>
            <a:r>
              <a:rPr lang="nl-NL" dirty="0" err="1" smtClean="0"/>
              <a:t>Ihre</a:t>
            </a:r>
            <a:r>
              <a:rPr lang="nl-NL" dirty="0" smtClean="0"/>
              <a:t> </a:t>
            </a:r>
            <a:r>
              <a:rPr lang="nl-NL" dirty="0" err="1" smtClean="0"/>
              <a:t>Mutter</a:t>
            </a:r>
            <a:r>
              <a:rPr lang="nl-NL" dirty="0" smtClean="0"/>
              <a:t>   </a:t>
            </a:r>
          </a:p>
          <a:p>
            <a:endParaRPr lang="nl-NL" dirty="0"/>
          </a:p>
          <a:p>
            <a:r>
              <a:rPr lang="de-DE" dirty="0" smtClean="0"/>
              <a:t>das</a:t>
            </a:r>
            <a:r>
              <a:rPr lang="nl-NL" dirty="0" smtClean="0"/>
              <a:t> Kind – </a:t>
            </a:r>
            <a:r>
              <a:rPr lang="nl-NL" dirty="0" err="1" smtClean="0"/>
              <a:t>ein</a:t>
            </a:r>
            <a:r>
              <a:rPr lang="nl-NL" dirty="0" smtClean="0"/>
              <a:t> Kind             </a:t>
            </a:r>
            <a:r>
              <a:rPr lang="nl-NL" dirty="0" err="1" smtClean="0"/>
              <a:t>unser</a:t>
            </a:r>
            <a:r>
              <a:rPr lang="nl-NL" dirty="0" smtClean="0"/>
              <a:t> Kind • sein </a:t>
            </a:r>
            <a:r>
              <a:rPr lang="nl-NL" dirty="0" err="1"/>
              <a:t>K</a:t>
            </a:r>
            <a:r>
              <a:rPr lang="nl-NL" dirty="0" err="1" smtClean="0"/>
              <a:t>Ind</a:t>
            </a:r>
            <a:endParaRPr lang="nl-NL" dirty="0" smtClean="0"/>
          </a:p>
          <a:p>
            <a:endParaRPr lang="nl-NL" dirty="0"/>
          </a:p>
          <a:p>
            <a:r>
              <a:rPr lang="de-DE" dirty="0" smtClean="0"/>
              <a:t>die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– </a:t>
            </a:r>
            <a:r>
              <a:rPr lang="nl-NL" dirty="0" err="1" smtClean="0"/>
              <a:t>meine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      </a:t>
            </a:r>
            <a:r>
              <a:rPr lang="nl-NL" dirty="0" err="1" smtClean="0"/>
              <a:t>deine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r>
              <a:rPr lang="nl-NL" dirty="0" smtClean="0"/>
              <a:t> • </a:t>
            </a:r>
            <a:r>
              <a:rPr lang="nl-NL" dirty="0" err="1" smtClean="0"/>
              <a:t>ihre</a:t>
            </a:r>
            <a:r>
              <a:rPr lang="nl-NL" dirty="0" smtClean="0"/>
              <a:t> </a:t>
            </a:r>
            <a:r>
              <a:rPr lang="nl-NL" dirty="0" err="1" smtClean="0"/>
              <a:t>Eltern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210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18"/>
            <a:ext cx="9043638" cy="65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8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15474" y="574842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Wanneer sollen      wanneer  </a:t>
            </a:r>
            <a:r>
              <a:rPr lang="nl-NL" dirty="0" err="1" smtClean="0"/>
              <a:t>m</a:t>
            </a:r>
            <a:r>
              <a:rPr lang="nl-NL" dirty="0" err="1" smtClean="0"/>
              <a:t>üssen</a:t>
            </a:r>
            <a:r>
              <a:rPr lang="nl-NL" dirty="0" smtClean="0"/>
              <a:t>  ?</a:t>
            </a:r>
            <a:endParaRPr lang="nl-NL" dirty="0"/>
          </a:p>
        </p:txBody>
      </p:sp>
      <p:pic>
        <p:nvPicPr>
          <p:cNvPr id="3" name="Afbeelding 2" descr="Schermafbeelding 2016-11-07 om 15.30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3" y="1777665"/>
            <a:ext cx="6390105" cy="41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5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098879"/>
              </p:ext>
            </p:extLst>
          </p:nvPr>
        </p:nvGraphicFramePr>
        <p:xfrm>
          <a:off x="146756" y="259645"/>
          <a:ext cx="8491339" cy="304672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sz="200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 smtClean="0">
                          <a:solidFill>
                            <a:srgbClr val="FF0000"/>
                          </a:solidFill>
                        </a:rPr>
                        <a:t>Opletten   !!!!</a:t>
                      </a:r>
                      <a:endParaRPr lang="nl-NL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rgbClr val="FF0000"/>
                          </a:solidFill>
                        </a:rPr>
                        <a:t>boeien</a:t>
                      </a:r>
                      <a:endParaRPr lang="nl-NL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rgbClr val="FF0000"/>
                          </a:solidFill>
                        </a:rPr>
                        <a:t>boeien</a:t>
                      </a:r>
                      <a:endParaRPr lang="nl-NL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rgbClr val="FF0000"/>
                          </a:solidFill>
                        </a:rPr>
                        <a:t>boeien</a:t>
                      </a:r>
                      <a:endParaRPr lang="nl-NL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46756" y="3872567"/>
            <a:ext cx="209104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>
                <a:solidFill>
                  <a:srgbClr val="0000FF"/>
                </a:solidFill>
              </a:rPr>
              <a:t>Hij - Hem regel    </a:t>
            </a:r>
            <a:r>
              <a:rPr lang="nl-NL" dirty="0" smtClean="0"/>
              <a:t>Of</a:t>
            </a:r>
          </a:p>
          <a:p>
            <a:endParaRPr lang="nl-NL" dirty="0"/>
          </a:p>
          <a:p>
            <a:r>
              <a:rPr lang="nl-NL" sz="1400" dirty="0" smtClean="0"/>
              <a:t>Zij haar</a:t>
            </a:r>
          </a:p>
          <a:p>
            <a:r>
              <a:rPr lang="nl-NL" sz="1400" dirty="0" smtClean="0"/>
              <a:t>Zij hun 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980545" y="4559110"/>
            <a:ext cx="516345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Hoe  vind ik   het onderwerp  in een zin.</a:t>
            </a:r>
            <a:endParaRPr lang="nl-NL" dirty="0"/>
          </a:p>
          <a:p>
            <a:r>
              <a:rPr lang="nl-NL" dirty="0" smtClean="0"/>
              <a:t>Vraag:    </a:t>
            </a:r>
            <a:r>
              <a:rPr lang="nl-NL" dirty="0" smtClean="0">
                <a:solidFill>
                  <a:srgbClr val="FF0000"/>
                </a:solidFill>
              </a:rPr>
              <a:t>wie/wat?    Persoonsvorm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Jij vindt een Euro.            Wie vindt?    </a:t>
            </a:r>
            <a:r>
              <a:rPr lang="nl-NL" dirty="0" smtClean="0">
                <a:solidFill>
                  <a:srgbClr val="FF0000"/>
                </a:solidFill>
                <a:sym typeface="Wingdings"/>
              </a:rPr>
              <a:t>Jij = Onderwerp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237805" y="5657671"/>
            <a:ext cx="690619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Hoe vind ik het    Lijdend voorwerp?   </a:t>
            </a:r>
            <a:endParaRPr lang="nl-NL" dirty="0"/>
          </a:p>
          <a:p>
            <a:r>
              <a:rPr lang="nl-NL" dirty="0" smtClean="0"/>
              <a:t>Vraag   </a:t>
            </a:r>
            <a:r>
              <a:rPr lang="nl-NL" dirty="0" smtClean="0">
                <a:solidFill>
                  <a:srgbClr val="FF0000"/>
                </a:solidFill>
              </a:rPr>
              <a:t>wie/wat?  Persoonsvorm + Onderwerp </a:t>
            </a:r>
            <a:r>
              <a:rPr lang="nl-NL" dirty="0" smtClean="0">
                <a:sym typeface="Wingdings"/>
              </a:rPr>
              <a:t></a:t>
            </a:r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Hij ziet een boom      Wat ziet hij    </a:t>
            </a:r>
            <a:r>
              <a:rPr lang="nl-NL" dirty="0" smtClean="0">
                <a:solidFill>
                  <a:srgbClr val="FF0000"/>
                </a:solidFill>
                <a:sym typeface="Wingdings"/>
              </a:rPr>
              <a:t>een Boom = Lijdend Voorwerp</a:t>
            </a:r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Zij ziet een man      Wie/wat ziet zij      </a:t>
            </a:r>
            <a:r>
              <a:rPr lang="nl-NL" dirty="0" smtClean="0">
                <a:solidFill>
                  <a:srgbClr val="FF0000"/>
                </a:solidFill>
                <a:sym typeface="Wingdings"/>
              </a:rPr>
              <a:t>een man = Lijdend Voorwerp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2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0090" y="342454"/>
            <a:ext cx="892711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 err="1" smtClean="0"/>
              <a:t>Ich</a:t>
            </a:r>
            <a:r>
              <a:rPr lang="nl-NL" sz="3200" dirty="0" smtClean="0"/>
              <a:t> </a:t>
            </a:r>
            <a:r>
              <a:rPr lang="nl-NL" sz="3200" dirty="0" err="1" smtClean="0"/>
              <a:t>gebe</a:t>
            </a:r>
            <a:r>
              <a:rPr lang="nl-NL" sz="3200" dirty="0" smtClean="0"/>
              <a:t> den </a:t>
            </a:r>
            <a:r>
              <a:rPr lang="nl-NL" sz="3200" dirty="0" err="1" smtClean="0"/>
              <a:t>Ball</a:t>
            </a:r>
            <a:r>
              <a:rPr lang="nl-NL" sz="3200" dirty="0" smtClean="0"/>
              <a:t>            </a:t>
            </a:r>
            <a:r>
              <a:rPr lang="nl-NL" sz="3200" dirty="0" smtClean="0">
                <a:solidFill>
                  <a:srgbClr val="FF0000"/>
                </a:solidFill>
              </a:rPr>
              <a:t>HIJ geeft de bal         </a:t>
            </a:r>
            <a:r>
              <a:rPr lang="nl-NL" sz="3200" dirty="0" err="1" smtClean="0">
                <a:solidFill>
                  <a:srgbClr val="0000FF"/>
                </a:solidFill>
              </a:rPr>
              <a:t>Ich</a:t>
            </a:r>
            <a:r>
              <a:rPr lang="nl-NL" sz="3200" dirty="0" smtClean="0">
                <a:solidFill>
                  <a:srgbClr val="0000FF"/>
                </a:solidFill>
              </a:rPr>
              <a:t> =1</a:t>
            </a:r>
            <a:r>
              <a:rPr lang="nl-NL" sz="3200" baseline="30000" dirty="0" smtClean="0">
                <a:solidFill>
                  <a:srgbClr val="0000FF"/>
                </a:solidFill>
              </a:rPr>
              <a:t>e</a:t>
            </a:r>
            <a:endParaRPr lang="nl-NL" sz="3200" dirty="0" smtClean="0">
              <a:solidFill>
                <a:srgbClr val="0000FF"/>
              </a:solidFill>
            </a:endParaRPr>
          </a:p>
          <a:p>
            <a:endParaRPr lang="nl-NL" sz="3200" dirty="0"/>
          </a:p>
          <a:p>
            <a:r>
              <a:rPr lang="nl-NL" sz="3200" dirty="0" smtClean="0"/>
              <a:t>                                           </a:t>
            </a:r>
            <a:r>
              <a:rPr lang="nl-NL" sz="3200" dirty="0" smtClean="0">
                <a:solidFill>
                  <a:srgbClr val="FF0000"/>
                </a:solidFill>
              </a:rPr>
              <a:t>ik geef HEM        </a:t>
            </a:r>
            <a:r>
              <a:rPr lang="nl-NL" sz="3200" dirty="0" smtClean="0">
                <a:solidFill>
                  <a:srgbClr val="0000FF"/>
                </a:solidFill>
              </a:rPr>
              <a:t>den </a:t>
            </a:r>
            <a:r>
              <a:rPr lang="nl-NL" sz="3200" dirty="0" err="1" smtClean="0">
                <a:solidFill>
                  <a:srgbClr val="0000FF"/>
                </a:solidFill>
              </a:rPr>
              <a:t>Ball</a:t>
            </a:r>
            <a:r>
              <a:rPr lang="nl-NL" sz="3200" dirty="0" smtClean="0">
                <a:solidFill>
                  <a:srgbClr val="0000FF"/>
                </a:solidFill>
              </a:rPr>
              <a:t> = 4</a:t>
            </a:r>
            <a:r>
              <a:rPr lang="nl-NL" sz="3200" baseline="30000" dirty="0" smtClean="0">
                <a:solidFill>
                  <a:srgbClr val="0000FF"/>
                </a:solidFill>
              </a:rPr>
              <a:t>e</a:t>
            </a:r>
            <a:endParaRPr lang="nl-NL" sz="3200" dirty="0" smtClean="0">
              <a:solidFill>
                <a:srgbClr val="0000FF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218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584056" y="1241396"/>
            <a:ext cx="572216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 smtClean="0"/>
          </a:p>
          <a:p>
            <a:endParaRPr lang="nl-NL" dirty="0"/>
          </a:p>
          <a:p>
            <a:r>
              <a:rPr lang="nl-NL" sz="3600" b="1" dirty="0" smtClean="0"/>
              <a:t>1 = 1   regel</a:t>
            </a:r>
          </a:p>
          <a:p>
            <a:endParaRPr lang="nl-NL" sz="3600" b="1" dirty="0" smtClean="0"/>
          </a:p>
          <a:p>
            <a:r>
              <a:rPr lang="nl-NL" sz="3600" b="1" dirty="0" err="1" smtClean="0"/>
              <a:t>Ond</a:t>
            </a:r>
            <a:r>
              <a:rPr lang="nl-NL" sz="3600" b="1" dirty="0" smtClean="0"/>
              <a:t> = </a:t>
            </a:r>
            <a:r>
              <a:rPr lang="nl-NL" sz="3600" b="1" dirty="0" err="1" smtClean="0"/>
              <a:t>Naamw</a:t>
            </a:r>
            <a:r>
              <a:rPr lang="nl-NL" sz="3600" b="1" dirty="0" smtClean="0"/>
              <a:t> deel gezegde</a:t>
            </a:r>
          </a:p>
          <a:p>
            <a:endParaRPr lang="nl-NL" sz="3600" b="1" dirty="0"/>
          </a:p>
          <a:p>
            <a:r>
              <a:rPr lang="nl-NL" sz="3600" b="1" dirty="0" smtClean="0"/>
              <a:t>Der </a:t>
            </a:r>
            <a:r>
              <a:rPr lang="nl-NL" sz="3600" b="1" dirty="0" err="1" smtClean="0"/>
              <a:t>Mann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ist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ein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Mann</a:t>
            </a:r>
            <a:endParaRPr lang="nl-NL" sz="3600" b="1" dirty="0" smtClean="0"/>
          </a:p>
          <a:p>
            <a:endParaRPr lang="nl-NL" sz="3600" b="1" dirty="0" smtClean="0"/>
          </a:p>
        </p:txBody>
      </p:sp>
      <p:sp>
        <p:nvSpPr>
          <p:cNvPr id="3" name="Tekstvak 2"/>
          <p:cNvSpPr txBox="1"/>
          <p:nvPr/>
        </p:nvSpPr>
        <p:spPr>
          <a:xfrm>
            <a:off x="6364766" y="5507803"/>
            <a:ext cx="1111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=  sein</a:t>
            </a:r>
          </a:p>
          <a:p>
            <a:r>
              <a:rPr lang="nl-NL" dirty="0"/>
              <a:t> </a:t>
            </a:r>
            <a:r>
              <a:rPr lang="nl-NL" dirty="0" smtClean="0"/>
              <a:t>   werden</a:t>
            </a:r>
          </a:p>
          <a:p>
            <a:r>
              <a:rPr lang="nl-NL" dirty="0"/>
              <a:t> </a:t>
            </a:r>
            <a:r>
              <a:rPr lang="nl-NL" dirty="0" smtClean="0"/>
              <a:t>   </a:t>
            </a:r>
            <a:r>
              <a:rPr lang="nl-NL" dirty="0" err="1" smtClean="0"/>
              <a:t>bleiben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4185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23607"/>
              </p:ext>
            </p:extLst>
          </p:nvPr>
        </p:nvGraphicFramePr>
        <p:xfrm>
          <a:off x="485741" y="799060"/>
          <a:ext cx="8491339" cy="447632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82408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824869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sz="200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9929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8248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</a:t>
                      </a:r>
                      <a:r>
                        <a:rPr lang="nl-NL" sz="1600" dirty="0" smtClean="0"/>
                        <a:t>aan/voor</a:t>
                      </a:r>
                      <a:r>
                        <a:rPr lang="nl-NL" dirty="0" smtClean="0"/>
                        <a:t> hem)</a:t>
                      </a:r>
                    </a:p>
                    <a:p>
                      <a:pPr marL="0" indent="0">
                        <a:buNone/>
                      </a:pP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( danken,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helfen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gefallen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)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einem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der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einer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einem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sz="2000" b="1" dirty="0" err="1" smtClean="0"/>
                        <a:t>n</a:t>
                      </a:r>
                      <a:endParaRPr lang="nl-NL" sz="2000" b="1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r>
                        <a:rPr lang="nl-NL" sz="2000" b="1" baseline="0" dirty="0" err="1" smtClean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nl-NL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24869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endParaRPr lang="nl-NL" dirty="0" smtClean="0"/>
                    </a:p>
                    <a:p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bitten,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fragen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,    es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gibt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)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Mann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Frau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das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Kind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b="1" dirty="0" smtClean="0"/>
                        <a:t>die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de-DE" dirty="0" smtClean="0">
                          <a:solidFill>
                            <a:srgbClr val="FF0000"/>
                          </a:solidFill>
                        </a:rPr>
                        <a:t>keine</a:t>
                      </a:r>
                      <a:r>
                        <a:rPr lang="nl-NL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Kinder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2440303" y="99882"/>
            <a:ext cx="3367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Derde naamval  =    </a:t>
            </a:r>
            <a:r>
              <a:rPr lang="nl-NL" sz="2400" b="1" dirty="0" err="1" smtClean="0"/>
              <a:t>Dativ</a:t>
            </a:r>
            <a:endParaRPr lang="nl-NL" sz="24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485741" y="5607685"/>
            <a:ext cx="7012594" cy="798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b="1" dirty="0" err="1" smtClean="0"/>
              <a:t>ein</a:t>
            </a:r>
            <a:r>
              <a:rPr lang="nl-NL" b="1" dirty="0" smtClean="0"/>
              <a:t> </a:t>
            </a:r>
            <a:r>
              <a:rPr lang="nl-NL" b="1" dirty="0" err="1" smtClean="0"/>
              <a:t>Gruppe</a:t>
            </a:r>
            <a:r>
              <a:rPr lang="nl-NL" b="1" dirty="0" smtClean="0"/>
              <a:t>:           </a:t>
            </a:r>
            <a:r>
              <a:rPr lang="nl-NL" b="1" dirty="0" err="1" smtClean="0"/>
              <a:t>ein</a:t>
            </a:r>
            <a:r>
              <a:rPr lang="nl-NL" b="1" dirty="0" smtClean="0"/>
              <a:t>    </a:t>
            </a:r>
            <a:r>
              <a:rPr lang="nl-NL" b="1" dirty="0" err="1" smtClean="0"/>
              <a:t>kein</a:t>
            </a:r>
            <a:r>
              <a:rPr lang="nl-NL" b="1" dirty="0" smtClean="0"/>
              <a:t>   </a:t>
            </a:r>
            <a:r>
              <a:rPr lang="nl-NL" b="1" dirty="0" err="1" smtClean="0"/>
              <a:t>mein</a:t>
            </a:r>
            <a:r>
              <a:rPr lang="nl-NL" b="1" dirty="0" smtClean="0"/>
              <a:t>   dein   sein   </a:t>
            </a:r>
            <a:r>
              <a:rPr lang="nl-NL" b="1" dirty="0" err="1" smtClean="0"/>
              <a:t>ihr</a:t>
            </a:r>
            <a:r>
              <a:rPr lang="nl-NL" b="1" dirty="0" smtClean="0"/>
              <a:t>   </a:t>
            </a:r>
            <a:r>
              <a:rPr lang="nl-NL" b="1" dirty="0" err="1" smtClean="0"/>
              <a:t>unser</a:t>
            </a:r>
            <a:r>
              <a:rPr lang="nl-NL" b="1" dirty="0" smtClean="0"/>
              <a:t>  </a:t>
            </a:r>
            <a:r>
              <a:rPr lang="nl-NL" b="1" dirty="0" err="1" smtClean="0"/>
              <a:t>euer</a:t>
            </a:r>
            <a:r>
              <a:rPr lang="nl-NL" b="1" dirty="0" smtClean="0"/>
              <a:t>   </a:t>
            </a:r>
            <a:r>
              <a:rPr lang="nl-NL" b="1" dirty="0" err="1" smtClean="0"/>
              <a:t>ihr</a:t>
            </a:r>
            <a:r>
              <a:rPr lang="nl-NL" b="1" dirty="0" smtClean="0"/>
              <a:t>   </a:t>
            </a:r>
            <a:r>
              <a:rPr lang="nl-NL" b="1" dirty="0" err="1" smtClean="0"/>
              <a:t>Ihr</a:t>
            </a:r>
            <a:endParaRPr lang="nl-NL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5371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367306" y="2500886"/>
            <a:ext cx="7990990" cy="3539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Naamvallenvolgorde in boek en bij mijn voorbeelden:</a:t>
            </a:r>
          </a:p>
          <a:p>
            <a:endParaRPr lang="nl-NL" sz="2800" dirty="0"/>
          </a:p>
          <a:p>
            <a:r>
              <a:rPr lang="nl-NL" sz="2800" dirty="0" smtClean="0"/>
              <a:t>1       ( 1 = 1 )</a:t>
            </a:r>
          </a:p>
          <a:p>
            <a:endParaRPr lang="nl-NL" sz="2800" dirty="0" smtClean="0"/>
          </a:p>
          <a:p>
            <a:r>
              <a:rPr lang="nl-NL" sz="2800" dirty="0" smtClean="0"/>
              <a:t>3   </a:t>
            </a:r>
            <a:r>
              <a:rPr lang="nl-NL" sz="2800" dirty="0"/>
              <a:t> </a:t>
            </a:r>
            <a:r>
              <a:rPr lang="nl-NL" sz="2800" dirty="0" smtClean="0"/>
              <a:t>   aan/voor hem regel</a:t>
            </a:r>
          </a:p>
          <a:p>
            <a:endParaRPr lang="nl-NL" sz="2800" dirty="0"/>
          </a:p>
          <a:p>
            <a:r>
              <a:rPr lang="nl-NL" sz="2800" dirty="0" smtClean="0"/>
              <a:t>4   </a:t>
            </a:r>
            <a:r>
              <a:rPr lang="nl-NL" sz="2800" dirty="0"/>
              <a:t> </a:t>
            </a:r>
            <a:r>
              <a:rPr lang="nl-NL" sz="2800" dirty="0" smtClean="0"/>
              <a:t>   hij</a:t>
            </a:r>
            <a:r>
              <a:rPr lang="nl-NL" sz="2800" dirty="0"/>
              <a:t>-hem regel</a:t>
            </a:r>
          </a:p>
          <a:p>
            <a:endParaRPr lang="nl-NL" sz="2800" dirty="0"/>
          </a:p>
        </p:txBody>
      </p:sp>
      <p:sp>
        <p:nvSpPr>
          <p:cNvPr id="4" name="Tekstvak 3"/>
          <p:cNvSpPr txBox="1"/>
          <p:nvPr/>
        </p:nvSpPr>
        <p:spPr>
          <a:xfrm>
            <a:off x="751606" y="764520"/>
            <a:ext cx="1618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Klassen  2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132679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71040" y="599295"/>
            <a:ext cx="754906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 smtClean="0">
                <a:solidFill>
                  <a:srgbClr val="008000"/>
                </a:solidFill>
              </a:rPr>
              <a:t>Ich</a:t>
            </a:r>
            <a:r>
              <a:rPr lang="nl-NL" sz="2400" dirty="0" smtClean="0"/>
              <a:t> </a:t>
            </a:r>
            <a:r>
              <a:rPr lang="nl-NL" sz="2400" dirty="0" err="1" smtClean="0"/>
              <a:t>gebe</a:t>
            </a:r>
            <a:r>
              <a:rPr lang="nl-NL" sz="2400" dirty="0" smtClean="0"/>
              <a:t> </a:t>
            </a:r>
            <a:r>
              <a:rPr lang="nl-NL" sz="2400" dirty="0" err="1" smtClean="0">
                <a:solidFill>
                  <a:srgbClr val="0000FF"/>
                </a:solidFill>
              </a:rPr>
              <a:t>dem</a:t>
            </a:r>
            <a:r>
              <a:rPr lang="nl-NL" sz="2400" dirty="0" smtClean="0">
                <a:solidFill>
                  <a:srgbClr val="0000FF"/>
                </a:solidFill>
              </a:rPr>
              <a:t> </a:t>
            </a:r>
            <a:r>
              <a:rPr lang="nl-NL" sz="2400" dirty="0" err="1" smtClean="0">
                <a:solidFill>
                  <a:srgbClr val="0000FF"/>
                </a:solidFill>
              </a:rPr>
              <a:t>Mann</a:t>
            </a:r>
            <a:r>
              <a:rPr lang="nl-NL" sz="2400" dirty="0" smtClean="0">
                <a:solidFill>
                  <a:srgbClr val="0000FF"/>
                </a:solidFill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</a:rPr>
              <a:t>einen</a:t>
            </a:r>
            <a:r>
              <a:rPr lang="nl-NL" sz="2400" dirty="0" smtClean="0">
                <a:solidFill>
                  <a:srgbClr val="FF0000"/>
                </a:solidFill>
              </a:rPr>
              <a:t> Hut</a:t>
            </a:r>
          </a:p>
          <a:p>
            <a:endParaRPr lang="nl-NL" sz="2400" dirty="0"/>
          </a:p>
          <a:p>
            <a:endParaRPr lang="nl-NL" sz="2400" dirty="0" smtClean="0"/>
          </a:p>
          <a:p>
            <a:r>
              <a:rPr lang="nl-NL" sz="2400" dirty="0" smtClean="0">
                <a:solidFill>
                  <a:srgbClr val="008000"/>
                </a:solidFill>
              </a:rPr>
              <a:t>Hij</a:t>
            </a:r>
            <a:r>
              <a:rPr lang="nl-NL" sz="2400" dirty="0" smtClean="0"/>
              <a:t>  geeft  </a:t>
            </a:r>
            <a:r>
              <a:rPr lang="nl-NL" sz="2400" dirty="0" smtClean="0">
                <a:solidFill>
                  <a:srgbClr val="0000FF"/>
                </a:solidFill>
              </a:rPr>
              <a:t>aan Hem     </a:t>
            </a:r>
            <a:r>
              <a:rPr lang="nl-NL" sz="2400" dirty="0" smtClean="0">
                <a:solidFill>
                  <a:srgbClr val="FF0000"/>
                </a:solidFill>
              </a:rPr>
              <a:t>Hem</a:t>
            </a:r>
            <a:r>
              <a:rPr lang="nl-NL" sz="2400" dirty="0" smtClean="0"/>
              <a:t>            ( </a:t>
            </a:r>
            <a:r>
              <a:rPr lang="nl-NL" sz="2400" dirty="0" smtClean="0">
                <a:solidFill>
                  <a:srgbClr val="008000"/>
                </a:solidFill>
              </a:rPr>
              <a:t>Hij</a:t>
            </a:r>
            <a:r>
              <a:rPr lang="nl-NL" sz="2400" dirty="0" smtClean="0"/>
              <a:t> geeft </a:t>
            </a:r>
            <a:r>
              <a:rPr lang="nl-NL" sz="2400" dirty="0" smtClean="0">
                <a:solidFill>
                  <a:srgbClr val="FF0000"/>
                </a:solidFill>
              </a:rPr>
              <a:t>Hem</a:t>
            </a:r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0000FF"/>
                </a:solidFill>
              </a:rPr>
              <a:t>aan Hem </a:t>
            </a:r>
            <a:r>
              <a:rPr lang="nl-NL" sz="2400" dirty="0" smtClean="0"/>
              <a:t>)</a:t>
            </a:r>
          </a:p>
          <a:p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008000"/>
                </a:solidFill>
              </a:rPr>
              <a:t>1</a:t>
            </a:r>
            <a:r>
              <a:rPr lang="nl-NL" sz="2400" dirty="0" smtClean="0"/>
              <a:t>                   </a:t>
            </a:r>
            <a:r>
              <a:rPr lang="nl-NL" sz="2400" dirty="0" smtClean="0">
                <a:solidFill>
                  <a:srgbClr val="0000FF"/>
                </a:solidFill>
              </a:rPr>
              <a:t>3</a:t>
            </a:r>
            <a:r>
              <a:rPr lang="nl-NL" sz="2400" dirty="0" smtClean="0"/>
              <a:t>                  </a:t>
            </a:r>
            <a:r>
              <a:rPr lang="nl-NL" sz="2400" dirty="0" smtClean="0">
                <a:solidFill>
                  <a:srgbClr val="FF0000"/>
                </a:solidFill>
              </a:rPr>
              <a:t>4</a:t>
            </a:r>
            <a:r>
              <a:rPr lang="nl-NL" sz="2400" dirty="0" smtClean="0"/>
              <a:t>                  </a:t>
            </a:r>
            <a:r>
              <a:rPr lang="nl-NL" sz="2400" dirty="0" smtClean="0">
                <a:solidFill>
                  <a:srgbClr val="008000"/>
                </a:solidFill>
              </a:rPr>
              <a:t>1</a:t>
            </a:r>
            <a:r>
              <a:rPr lang="nl-NL" sz="2400" dirty="0" smtClean="0"/>
              <a:t>                4        </a:t>
            </a:r>
            <a:r>
              <a:rPr lang="nl-NL" sz="2400" dirty="0" smtClean="0">
                <a:solidFill>
                  <a:srgbClr val="3366FF"/>
                </a:solidFill>
              </a:rPr>
              <a:t>3</a:t>
            </a:r>
            <a:endParaRPr lang="nl-NL" sz="2400" dirty="0">
              <a:solidFill>
                <a:srgbClr val="3366FF"/>
              </a:solidFill>
            </a:endParaRPr>
          </a:p>
          <a:p>
            <a:endParaRPr lang="nl-NL" sz="2400" dirty="0" smtClean="0"/>
          </a:p>
          <a:p>
            <a:endParaRPr lang="nl-NL" sz="2400" dirty="0"/>
          </a:p>
          <a:p>
            <a:endParaRPr lang="nl-NL" sz="2400" dirty="0" smtClean="0"/>
          </a:p>
          <a:p>
            <a:endParaRPr lang="nl-NL" sz="2400" dirty="0"/>
          </a:p>
          <a:p>
            <a:endParaRPr lang="nl-NL" sz="2400" dirty="0" smtClean="0"/>
          </a:p>
          <a:p>
            <a:r>
              <a:rPr lang="nl-NL" sz="2400" dirty="0" smtClean="0">
                <a:solidFill>
                  <a:srgbClr val="008000"/>
                </a:solidFill>
              </a:rPr>
              <a:t>Der </a:t>
            </a:r>
            <a:r>
              <a:rPr lang="nl-NL" sz="2400" dirty="0" err="1" smtClean="0">
                <a:solidFill>
                  <a:srgbClr val="008000"/>
                </a:solidFill>
              </a:rPr>
              <a:t>Mann</a:t>
            </a:r>
            <a:r>
              <a:rPr lang="nl-NL" sz="2400" dirty="0" smtClean="0">
                <a:solidFill>
                  <a:srgbClr val="008000"/>
                </a:solidFill>
              </a:rPr>
              <a:t> </a:t>
            </a:r>
            <a:r>
              <a:rPr lang="nl-NL" sz="2400" dirty="0" err="1" smtClean="0"/>
              <a:t>gibt</a:t>
            </a:r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0000FF"/>
                </a:solidFill>
              </a:rPr>
              <a:t>der Frau </a:t>
            </a:r>
            <a:r>
              <a:rPr lang="nl-NL" sz="2400" dirty="0" err="1" smtClean="0">
                <a:solidFill>
                  <a:srgbClr val="FF0000"/>
                </a:solidFill>
              </a:rPr>
              <a:t>einen</a:t>
            </a:r>
            <a:r>
              <a:rPr lang="nl-NL" sz="2400" dirty="0" smtClean="0">
                <a:solidFill>
                  <a:srgbClr val="FF0000"/>
                </a:solidFill>
              </a:rPr>
              <a:t> </a:t>
            </a:r>
            <a:r>
              <a:rPr lang="nl-NL" sz="2400" dirty="0" err="1" smtClean="0">
                <a:solidFill>
                  <a:srgbClr val="FF0000"/>
                </a:solidFill>
              </a:rPr>
              <a:t>Kuss</a:t>
            </a:r>
            <a:r>
              <a:rPr lang="nl-NL" sz="2400" dirty="0" smtClean="0"/>
              <a:t>.</a:t>
            </a:r>
          </a:p>
          <a:p>
            <a:endParaRPr lang="nl-NL" sz="2400" dirty="0"/>
          </a:p>
          <a:p>
            <a:r>
              <a:rPr lang="nl-NL" sz="2400" dirty="0" smtClean="0">
                <a:solidFill>
                  <a:srgbClr val="008000"/>
                </a:solidFill>
              </a:rPr>
              <a:t>1</a:t>
            </a:r>
            <a:r>
              <a:rPr lang="nl-NL" sz="2400" dirty="0" smtClean="0"/>
              <a:t>                              </a:t>
            </a:r>
            <a:r>
              <a:rPr lang="nl-NL" sz="2400" dirty="0" smtClean="0">
                <a:solidFill>
                  <a:srgbClr val="0000FF"/>
                </a:solidFill>
              </a:rPr>
              <a:t>3</a:t>
            </a:r>
            <a:r>
              <a:rPr lang="nl-NL" sz="2400" dirty="0" smtClean="0"/>
              <a:t>                 </a:t>
            </a:r>
            <a:r>
              <a:rPr lang="nl-NL" sz="2400" dirty="0" smtClean="0">
                <a:solidFill>
                  <a:srgbClr val="FF0000"/>
                </a:solidFill>
              </a:rPr>
              <a:t>4</a:t>
            </a:r>
            <a:endParaRPr lang="nl-NL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90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523337"/>
              </p:ext>
            </p:extLst>
          </p:nvPr>
        </p:nvGraphicFramePr>
        <p:xfrm>
          <a:off x="234685" y="1258943"/>
          <a:ext cx="8600430" cy="345168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27082"/>
                <a:gridCol w="793004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  <a:gridCol w="860043"/>
              </a:tblGrid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Ond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Hij</a:t>
                      </a:r>
                    </a:p>
                    <a:p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du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es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wir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Sie</a:t>
                      </a:r>
                      <a:endParaRPr lang="de-DE" sz="2000" noProof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err="1" smtClean="0"/>
                        <a:t>Meew</a:t>
                      </a:r>
                      <a:endParaRPr lang="nl-NL" sz="1400" dirty="0" smtClean="0"/>
                    </a:p>
                    <a:p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aan</a:t>
                      </a:r>
                      <a:r>
                        <a:rPr lang="nl-NL" sz="1800" baseline="0" dirty="0" smtClean="0"/>
                        <a:t> - </a:t>
                      </a:r>
                      <a:r>
                        <a:rPr lang="nl-NL" sz="1800" dirty="0" smtClean="0"/>
                        <a:t>voor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mir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dir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ihr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ihm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Ihnen</a:t>
                      </a:r>
                      <a:endParaRPr lang="de-DE" sz="2000" noProof="0" dirty="0"/>
                    </a:p>
                  </a:txBody>
                  <a:tcPr anchor="ctr"/>
                </a:tc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r>
                        <a:rPr lang="nl-NL" baseline="30000" dirty="0" smtClean="0"/>
                        <a:t>e</a:t>
                      </a:r>
                      <a:endParaRPr lang="nl-NL" dirty="0" smtClean="0"/>
                    </a:p>
                    <a:p>
                      <a:r>
                        <a:rPr lang="nl-NL" sz="1400" dirty="0" smtClean="0"/>
                        <a:t>Lijd </a:t>
                      </a:r>
                      <a:r>
                        <a:rPr lang="nl-NL" sz="1400" dirty="0" err="1" smtClean="0"/>
                        <a:t>vw</a:t>
                      </a:r>
                      <a:endParaRPr lang="nl-NL" sz="1400" dirty="0" smtClean="0"/>
                    </a:p>
                    <a:p>
                      <a:r>
                        <a:rPr lang="nl-NL" sz="1800" dirty="0" smtClean="0"/>
                        <a:t>Hem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mich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dich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smtClean="0"/>
                        <a:t>ihn</a:t>
                      </a:r>
                      <a:endParaRPr lang="de-DE" sz="2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uns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euch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 smtClean="0"/>
                        <a:t>Sie</a:t>
                      </a:r>
                      <a:endParaRPr lang="de-DE" sz="2000" noProof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966341" y="362814"/>
            <a:ext cx="7249851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400" b="1" dirty="0" smtClean="0"/>
              <a:t>Persoonlijke voornaamwoorden in de  1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3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4</a:t>
            </a:r>
            <a:r>
              <a:rPr lang="nl-NL" sz="2400" b="1" baseline="30000" dirty="0" smtClean="0"/>
              <a:t>e</a:t>
            </a:r>
            <a:r>
              <a:rPr lang="nl-NL" sz="2400" b="1" dirty="0" smtClean="0"/>
              <a:t> Naamval</a:t>
            </a:r>
            <a:endParaRPr lang="nl-NL" sz="2400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966341" y="4972292"/>
            <a:ext cx="5769841" cy="174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ihr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einen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Kuss</a:t>
            </a:r>
            <a:r>
              <a:rPr lang="nl-NL" dirty="0" smtClean="0">
                <a:solidFill>
                  <a:srgbClr val="0000FF"/>
                </a:solidFill>
              </a:rPr>
              <a:t>         -    aan haar (aan-hem-vorm +3)     </a:t>
            </a:r>
          </a:p>
          <a:p>
            <a:pPr>
              <a:lnSpc>
                <a:spcPct val="120000"/>
              </a:lnSpc>
            </a:pPr>
            <a:r>
              <a:rPr lang="nl-NL" dirty="0" smtClean="0">
                <a:solidFill>
                  <a:srgbClr val="0000FF"/>
                </a:solidFill>
              </a:rPr>
              <a:t>Er </a:t>
            </a:r>
            <a:r>
              <a:rPr lang="nl-NL" dirty="0" err="1" smtClean="0">
                <a:solidFill>
                  <a:srgbClr val="0000FF"/>
                </a:solidFill>
              </a:rPr>
              <a:t>sieht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mich</a:t>
            </a:r>
            <a:r>
              <a:rPr lang="nl-NL" dirty="0" smtClean="0">
                <a:solidFill>
                  <a:srgbClr val="0000FF"/>
                </a:solidFill>
              </a:rPr>
              <a:t>                            -   mij (hem-vorm 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euch</a:t>
            </a:r>
            <a:r>
              <a:rPr lang="nl-NL" dirty="0" smtClean="0">
                <a:solidFill>
                  <a:srgbClr val="0000FF"/>
                </a:solidFill>
              </a:rPr>
              <a:t>                           -   jullie (hem-vorm+4)</a:t>
            </a:r>
          </a:p>
          <a:p>
            <a:pPr>
              <a:lnSpc>
                <a:spcPct val="120000"/>
              </a:lnSpc>
            </a:pPr>
            <a:r>
              <a:rPr lang="nl-NL" dirty="0" err="1" smtClean="0">
                <a:solidFill>
                  <a:srgbClr val="0000FF"/>
                </a:solidFill>
              </a:rPr>
              <a:t>Ich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gebe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ihm</a:t>
            </a:r>
            <a:r>
              <a:rPr lang="nl-NL" dirty="0" smtClean="0">
                <a:solidFill>
                  <a:srgbClr val="0000FF"/>
                </a:solidFill>
              </a:rPr>
              <a:t>                             -   ik geef hem     (aan hem +3)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</a:t>
            </a:r>
            <a:r>
              <a:rPr lang="nl-NL" dirty="0" err="1" smtClean="0">
                <a:solidFill>
                  <a:srgbClr val="0000FF"/>
                </a:solidFill>
              </a:rPr>
              <a:t>ch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sehe</a:t>
            </a:r>
            <a:r>
              <a:rPr lang="nl-NL" dirty="0" smtClean="0">
                <a:solidFill>
                  <a:srgbClr val="0000FF"/>
                </a:solidFill>
              </a:rPr>
              <a:t> </a:t>
            </a:r>
            <a:r>
              <a:rPr lang="nl-NL" dirty="0" err="1" smtClean="0">
                <a:solidFill>
                  <a:srgbClr val="0000FF"/>
                </a:solidFill>
              </a:rPr>
              <a:t>ihn</a:t>
            </a:r>
            <a:r>
              <a:rPr lang="nl-NL" smtClean="0">
                <a:solidFill>
                  <a:srgbClr val="0000FF"/>
                </a:solidFill>
              </a:rPr>
              <a:t>                               -   </a:t>
            </a:r>
            <a:r>
              <a:rPr lang="nl-NL" dirty="0" smtClean="0">
                <a:solidFill>
                  <a:srgbClr val="0000FF"/>
                </a:solidFill>
              </a:rPr>
              <a:t>ik zie hem   (hem-vorm+4)</a:t>
            </a:r>
          </a:p>
        </p:txBody>
      </p:sp>
    </p:spTree>
    <p:extLst>
      <p:ext uri="{BB962C8B-B14F-4D97-AF65-F5344CB8AC3E}">
        <p14:creationId xmlns:p14="http://schemas.microsoft.com/office/powerpoint/2010/main" val="369564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620</Words>
  <Application>Microsoft Macintosh PowerPoint</Application>
  <PresentationFormat>Diavoorstelling (4:3)</PresentationFormat>
  <Paragraphs>228</Paragraphs>
  <Slides>17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8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41</cp:revision>
  <dcterms:created xsi:type="dcterms:W3CDTF">2016-02-22T23:26:09Z</dcterms:created>
  <dcterms:modified xsi:type="dcterms:W3CDTF">2016-11-07T14:32:43Z</dcterms:modified>
</cp:coreProperties>
</file>