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62" r:id="rId2"/>
    <p:sldId id="257" r:id="rId3"/>
    <p:sldId id="258" r:id="rId4"/>
    <p:sldId id="259" r:id="rId5"/>
    <p:sldId id="265" r:id="rId6"/>
    <p:sldId id="260" r:id="rId7"/>
    <p:sldId id="263" r:id="rId8"/>
    <p:sldId id="264" r:id="rId9"/>
    <p:sldId id="261" r:id="rId10"/>
    <p:sldId id="266" r:id="rId11"/>
    <p:sldId id="270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8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november 23, 2015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november 23,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gerarts-duits" TargetMode="External"/><Relationship Id="rId3" Type="http://schemas.openxmlformats.org/officeDocument/2006/relationships/hyperlink" Target="http://www.gerarts-duits.nl/?path=/werkwoorden%20power%20point%20nico.pptx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357093" y="1627357"/>
            <a:ext cx="421421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200" b="1" dirty="0" smtClean="0"/>
              <a:t>Wat te leren voor de </a:t>
            </a:r>
          </a:p>
          <a:p>
            <a:pPr algn="ctr"/>
            <a:endParaRPr lang="nl-NL" sz="3200" b="1" dirty="0"/>
          </a:p>
          <a:p>
            <a:pPr algn="ctr"/>
            <a:r>
              <a:rPr lang="nl-NL" sz="3200" b="1" dirty="0" smtClean="0"/>
              <a:t>Grammatica toets </a:t>
            </a:r>
          </a:p>
          <a:p>
            <a:pPr algn="ctr"/>
            <a:endParaRPr lang="nl-NL" sz="3200" b="1" dirty="0"/>
          </a:p>
          <a:p>
            <a:pPr algn="ctr"/>
            <a:r>
              <a:rPr lang="nl-NL" sz="3200" b="1" dirty="0" smtClean="0"/>
              <a:t>Kap2 Duits:</a:t>
            </a:r>
          </a:p>
          <a:p>
            <a:endParaRPr lang="nl-NL" sz="3200" b="1" dirty="0"/>
          </a:p>
        </p:txBody>
      </p:sp>
    </p:spTree>
    <p:extLst>
      <p:ext uri="{BB962C8B-B14F-4D97-AF65-F5344CB8AC3E}">
        <p14:creationId xmlns:p14="http://schemas.microsoft.com/office/powerpoint/2010/main" val="146946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255059" y="1807882"/>
            <a:ext cx="660908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 kunnen zeggen  of een zelfstandig naamwoord: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Der    die   das   of  die(mv)   is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0130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598912" y="772548"/>
            <a:ext cx="18597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Geslachtsregels extra:</a:t>
            </a:r>
          </a:p>
          <a:p>
            <a:endParaRPr lang="nl-NL" sz="1200" dirty="0"/>
          </a:p>
          <a:p>
            <a:r>
              <a:rPr lang="nl-NL" sz="1200" dirty="0" smtClean="0">
                <a:solidFill>
                  <a:srgbClr val="0000FF"/>
                </a:solidFill>
              </a:rPr>
              <a:t>Der</a:t>
            </a:r>
            <a:r>
              <a:rPr lang="nl-NL" sz="1200" dirty="0" smtClean="0">
                <a:solidFill>
                  <a:srgbClr val="0000FF"/>
                </a:solidFill>
                <a:sym typeface="Wingdings"/>
              </a:rPr>
              <a:t></a:t>
            </a:r>
            <a:endParaRPr lang="nl-NL" sz="1200" dirty="0" smtClean="0">
              <a:solidFill>
                <a:srgbClr val="0000FF"/>
              </a:solidFill>
            </a:endParaRPr>
          </a:p>
          <a:p>
            <a:r>
              <a:rPr lang="nl-NL" sz="1200" dirty="0" smtClean="0">
                <a:solidFill>
                  <a:srgbClr val="0000FF"/>
                </a:solidFill>
              </a:rPr>
              <a:t>Typisch man/dier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Beroepen ......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Dagen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Maanden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Weeromstandigheden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Windrichtingen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Jaargetijden</a:t>
            </a:r>
          </a:p>
          <a:p>
            <a:endParaRPr lang="nl-NL" sz="1200" dirty="0"/>
          </a:p>
          <a:p>
            <a:endParaRPr lang="nl-NL" sz="1200" dirty="0" smtClean="0"/>
          </a:p>
        </p:txBody>
      </p:sp>
      <p:sp>
        <p:nvSpPr>
          <p:cNvPr id="3" name="Tekstvak 2"/>
          <p:cNvSpPr txBox="1"/>
          <p:nvPr/>
        </p:nvSpPr>
        <p:spPr>
          <a:xfrm>
            <a:off x="2720784" y="1381757"/>
            <a:ext cx="1569660" cy="3046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</a:t>
            </a:r>
          </a:p>
          <a:p>
            <a:r>
              <a:rPr lang="nl-NL" sz="1200" dirty="0">
                <a:solidFill>
                  <a:srgbClr val="FF0000"/>
                </a:solidFill>
                <a:sym typeface="Wingdings"/>
              </a:rPr>
              <a:t>Typisch vrouw/dier</a:t>
            </a:r>
          </a:p>
          <a:p>
            <a:r>
              <a:rPr lang="nl-NL" sz="1200" dirty="0">
                <a:solidFill>
                  <a:srgbClr val="FF0000"/>
                </a:solidFill>
                <a:sym typeface="Wingdings"/>
              </a:rPr>
              <a:t>Beroep met -in</a:t>
            </a:r>
            <a:endParaRPr lang="nl-NL" sz="1200" dirty="0">
              <a:solidFill>
                <a:srgbClr val="FF0000"/>
              </a:solidFill>
            </a:endParaRPr>
          </a:p>
          <a:p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-e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-ie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-ei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-heit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FF0000"/>
                </a:solidFill>
                <a:sym typeface="Wingdings"/>
              </a:rPr>
              <a:t>keit</a:t>
            </a:r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-schaft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FF0000"/>
                </a:solidFill>
                <a:sym typeface="Wingdings"/>
              </a:rPr>
              <a:t>ung</a:t>
            </a:r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-ik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-ion</a:t>
            </a: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FF0000"/>
                </a:solidFill>
                <a:sym typeface="Wingdings"/>
              </a:rPr>
              <a:t>tät</a:t>
            </a:r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FF0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FF0000"/>
                </a:solidFill>
                <a:sym typeface="Wingdings"/>
              </a:rPr>
              <a:t>ur</a:t>
            </a:r>
            <a:endParaRPr lang="nl-NL" sz="1200" dirty="0" smtClean="0">
              <a:solidFill>
                <a:srgbClr val="FF0000"/>
              </a:solidFill>
              <a:sym typeface="Wingdings"/>
            </a:endParaRPr>
          </a:p>
          <a:p>
            <a:endParaRPr lang="nl-NL" sz="1200" dirty="0">
              <a:sym typeface="Wingdings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4805903" y="1216062"/>
            <a:ext cx="17540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</a:t>
            </a:r>
          </a:p>
          <a:p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Het woorden</a:t>
            </a:r>
          </a:p>
          <a:p>
            <a:endParaRPr lang="nl-NL" sz="1200" dirty="0">
              <a:solidFill>
                <a:srgbClr val="008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008000"/>
                </a:solidFill>
                <a:sym typeface="Wingdings"/>
              </a:rPr>
              <a:t>chen</a:t>
            </a:r>
            <a:endParaRPr lang="nl-NL" sz="1200" dirty="0" smtClean="0">
              <a:solidFill>
                <a:srgbClr val="008000"/>
              </a:solidFill>
              <a:sym typeface="Wingdings"/>
            </a:endParaRPr>
          </a:p>
          <a:p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-</a:t>
            </a:r>
            <a:r>
              <a:rPr lang="nl-NL" sz="1200" dirty="0" err="1" smtClean="0">
                <a:solidFill>
                  <a:srgbClr val="008000"/>
                </a:solidFill>
                <a:sym typeface="Wingdings"/>
              </a:rPr>
              <a:t>lein</a:t>
            </a:r>
            <a:endParaRPr lang="nl-NL" sz="1200" dirty="0" smtClean="0">
              <a:solidFill>
                <a:srgbClr val="008000"/>
              </a:solidFill>
              <a:sym typeface="Wingdings"/>
            </a:endParaRPr>
          </a:p>
          <a:p>
            <a:endParaRPr lang="nl-NL" sz="1200" dirty="0">
              <a:solidFill>
                <a:srgbClr val="008000"/>
              </a:solidFill>
              <a:sym typeface="Wingdings"/>
            </a:endParaRPr>
          </a:p>
          <a:p>
            <a:r>
              <a:rPr lang="nl-NL" sz="1200" dirty="0" err="1" smtClean="0">
                <a:solidFill>
                  <a:srgbClr val="008000"/>
                </a:solidFill>
                <a:sym typeface="Wingdings"/>
              </a:rPr>
              <a:t>Ww</a:t>
            </a:r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 die </a:t>
            </a:r>
            <a:r>
              <a:rPr lang="nl-NL" sz="1200" dirty="0" err="1" smtClean="0">
                <a:solidFill>
                  <a:srgbClr val="008000"/>
                </a:solidFill>
                <a:sym typeface="Wingdings"/>
              </a:rPr>
              <a:t>zelfst</a:t>
            </a:r>
            <a:r>
              <a:rPr lang="nl-NL" sz="1200" dirty="0" smtClean="0">
                <a:solidFill>
                  <a:srgbClr val="008000"/>
                </a:solidFill>
                <a:sym typeface="Wingdings"/>
              </a:rPr>
              <a:t> worden </a:t>
            </a:r>
          </a:p>
          <a:p>
            <a:endParaRPr lang="nl-NL" sz="1200" dirty="0"/>
          </a:p>
        </p:txBody>
      </p:sp>
      <p:sp>
        <p:nvSpPr>
          <p:cNvPr id="5" name="Tekstvak 4"/>
          <p:cNvSpPr txBox="1"/>
          <p:nvPr/>
        </p:nvSpPr>
        <p:spPr>
          <a:xfrm>
            <a:off x="6845796" y="2091998"/>
            <a:ext cx="1642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Alle meervouds-woordjes</a:t>
            </a:r>
          </a:p>
          <a:p>
            <a:r>
              <a:rPr lang="nl-NL" sz="1400" dirty="0" smtClean="0"/>
              <a:t>zijn die-  woorden</a:t>
            </a:r>
            <a:endParaRPr lang="nl-NL" sz="1400" dirty="0"/>
          </a:p>
        </p:txBody>
      </p:sp>
      <p:sp>
        <p:nvSpPr>
          <p:cNvPr id="6" name="Rechthoek 5"/>
          <p:cNvSpPr/>
          <p:nvPr/>
        </p:nvSpPr>
        <p:spPr>
          <a:xfrm>
            <a:off x="6889251" y="1381757"/>
            <a:ext cx="696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400" dirty="0" smtClean="0"/>
              <a:t>Die </a:t>
            </a:r>
            <a:r>
              <a:rPr lang="nl-NL" sz="1400" dirty="0">
                <a:sym typeface="Wingdings"/>
              </a:rPr>
              <a:t>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98912" y="4885764"/>
            <a:ext cx="11478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0000FF"/>
                </a:solidFill>
              </a:rPr>
              <a:t>Dus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Der Pilot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Der </a:t>
            </a:r>
            <a:r>
              <a:rPr lang="nl-NL" sz="1200" dirty="0" err="1" smtClean="0">
                <a:solidFill>
                  <a:srgbClr val="0000FF"/>
                </a:solidFill>
              </a:rPr>
              <a:t>Dienstag</a:t>
            </a:r>
            <a:endParaRPr lang="nl-NL" sz="1200" dirty="0" smtClean="0">
              <a:solidFill>
                <a:srgbClr val="0000FF"/>
              </a:solidFill>
            </a:endParaRPr>
          </a:p>
          <a:p>
            <a:r>
              <a:rPr lang="nl-NL" sz="1200" dirty="0" smtClean="0">
                <a:solidFill>
                  <a:srgbClr val="0000FF"/>
                </a:solidFill>
              </a:rPr>
              <a:t>Der </a:t>
            </a:r>
            <a:r>
              <a:rPr lang="nl-NL" sz="1200" dirty="0" err="1" smtClean="0">
                <a:solidFill>
                  <a:srgbClr val="0000FF"/>
                </a:solidFill>
              </a:rPr>
              <a:t>Januar</a:t>
            </a:r>
            <a:endParaRPr lang="nl-NL" sz="1200" dirty="0" smtClean="0">
              <a:solidFill>
                <a:srgbClr val="0000FF"/>
              </a:solidFill>
            </a:endParaRPr>
          </a:p>
          <a:p>
            <a:r>
              <a:rPr lang="nl-NL" sz="1200" dirty="0" smtClean="0">
                <a:solidFill>
                  <a:srgbClr val="0000FF"/>
                </a:solidFill>
              </a:rPr>
              <a:t>Der Regen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Der Osten</a:t>
            </a:r>
          </a:p>
          <a:p>
            <a:r>
              <a:rPr lang="nl-NL" sz="1200" dirty="0" smtClean="0">
                <a:solidFill>
                  <a:srgbClr val="0000FF"/>
                </a:solidFill>
              </a:rPr>
              <a:t>Der </a:t>
            </a:r>
            <a:r>
              <a:rPr lang="nl-NL" sz="1200" dirty="0" err="1" smtClean="0">
                <a:solidFill>
                  <a:srgbClr val="0000FF"/>
                </a:solidFill>
              </a:rPr>
              <a:t>Frühling</a:t>
            </a:r>
            <a:endParaRPr lang="nl-NL" sz="1200" dirty="0" smtClean="0">
              <a:solidFill>
                <a:srgbClr val="0000FF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2868706" y="5109880"/>
            <a:ext cx="1229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FF0000"/>
                </a:solidFill>
              </a:rPr>
              <a:t>Dus:</a:t>
            </a: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Direktorin</a:t>
            </a:r>
            <a:endParaRPr lang="nl-NL" sz="1200" dirty="0" smtClean="0">
              <a:solidFill>
                <a:srgbClr val="FF0000"/>
              </a:solidFill>
            </a:endParaRP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Straße</a:t>
            </a:r>
            <a:endParaRPr lang="nl-NL" sz="1200" dirty="0" smtClean="0">
              <a:solidFill>
                <a:srgbClr val="FF0000"/>
              </a:solidFill>
            </a:endParaRP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Wirtschaft</a:t>
            </a:r>
            <a:endParaRPr lang="nl-NL" sz="1200" dirty="0" smtClean="0">
              <a:solidFill>
                <a:srgbClr val="FF0000"/>
              </a:solidFill>
            </a:endParaRP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Universität</a:t>
            </a:r>
            <a:endParaRPr lang="nl-NL" sz="1200" dirty="0" smtClean="0">
              <a:solidFill>
                <a:srgbClr val="FF0000"/>
              </a:solidFill>
            </a:endParaRPr>
          </a:p>
          <a:p>
            <a:r>
              <a:rPr lang="nl-NL" sz="1200" dirty="0" smtClean="0">
                <a:solidFill>
                  <a:srgbClr val="FF0000"/>
                </a:solidFill>
              </a:rPr>
              <a:t>Die </a:t>
            </a:r>
            <a:r>
              <a:rPr lang="nl-NL" sz="1200" dirty="0" err="1" smtClean="0">
                <a:solidFill>
                  <a:srgbClr val="FF0000"/>
                </a:solidFill>
              </a:rPr>
              <a:t>Natur</a:t>
            </a:r>
            <a:endParaRPr lang="nl-NL" sz="1200" dirty="0" smtClean="0">
              <a:solidFill>
                <a:srgbClr val="FF000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945529" y="5154700"/>
            <a:ext cx="1245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>
                <a:solidFill>
                  <a:srgbClr val="008000"/>
                </a:solidFill>
              </a:rPr>
              <a:t>Dus:</a:t>
            </a:r>
          </a:p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err="1" smtClean="0">
                <a:solidFill>
                  <a:srgbClr val="008000"/>
                </a:solidFill>
              </a:rPr>
              <a:t>Dorf</a:t>
            </a:r>
            <a:endParaRPr lang="nl-NL" sz="1200" dirty="0" smtClean="0">
              <a:solidFill>
                <a:srgbClr val="008000"/>
              </a:solidFill>
            </a:endParaRPr>
          </a:p>
          <a:p>
            <a:r>
              <a:rPr lang="nl-NL" sz="1200" dirty="0" smtClean="0">
                <a:solidFill>
                  <a:srgbClr val="008000"/>
                </a:solidFill>
              </a:rPr>
              <a:t>Das Schaf</a:t>
            </a:r>
          </a:p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err="1" smtClean="0">
                <a:solidFill>
                  <a:srgbClr val="008000"/>
                </a:solidFill>
              </a:rPr>
              <a:t>Mädchen</a:t>
            </a:r>
            <a:endParaRPr lang="nl-NL" sz="1200" dirty="0" smtClean="0">
              <a:solidFill>
                <a:srgbClr val="008000"/>
              </a:solidFill>
            </a:endParaRPr>
          </a:p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err="1" smtClean="0">
                <a:solidFill>
                  <a:srgbClr val="008000"/>
                </a:solidFill>
              </a:rPr>
              <a:t>M</a:t>
            </a:r>
            <a:r>
              <a:rPr lang="nl-NL" sz="1200" dirty="0" err="1" smtClean="0">
                <a:solidFill>
                  <a:srgbClr val="008000"/>
                </a:solidFill>
              </a:rPr>
              <a:t>ä</a:t>
            </a:r>
            <a:r>
              <a:rPr lang="nl-NL" sz="1200" dirty="0" err="1" smtClean="0">
                <a:solidFill>
                  <a:srgbClr val="008000"/>
                </a:solidFill>
              </a:rPr>
              <a:t>nnlein</a:t>
            </a:r>
            <a:endParaRPr lang="nl-NL" sz="1200" dirty="0" smtClean="0">
              <a:solidFill>
                <a:srgbClr val="008000"/>
              </a:solidFill>
            </a:endParaRPr>
          </a:p>
          <a:p>
            <a:r>
              <a:rPr lang="nl-NL" sz="1200" dirty="0" smtClean="0">
                <a:solidFill>
                  <a:srgbClr val="008000"/>
                </a:solidFill>
              </a:rPr>
              <a:t>Das </a:t>
            </a:r>
            <a:r>
              <a:rPr lang="nl-NL" sz="1200" dirty="0" err="1" smtClean="0">
                <a:solidFill>
                  <a:srgbClr val="008000"/>
                </a:solidFill>
              </a:rPr>
              <a:t>Warten</a:t>
            </a:r>
            <a:endParaRPr lang="nl-NL" sz="1200" dirty="0">
              <a:solidFill>
                <a:srgbClr val="00800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7057351" y="5154700"/>
            <a:ext cx="1056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Dus:</a:t>
            </a:r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Eier</a:t>
            </a:r>
            <a:endParaRPr lang="nl-NL" sz="1200" dirty="0" smtClean="0"/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Eltern</a:t>
            </a:r>
            <a:endParaRPr lang="nl-NL" sz="1200" dirty="0" smtClean="0"/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Männer</a:t>
            </a:r>
            <a:endParaRPr lang="nl-NL" sz="1200" dirty="0" smtClean="0"/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Frauen</a:t>
            </a:r>
            <a:endParaRPr lang="nl-NL" sz="1200" dirty="0" smtClean="0"/>
          </a:p>
          <a:p>
            <a:r>
              <a:rPr lang="nl-NL" sz="1200" dirty="0" smtClean="0"/>
              <a:t>Die </a:t>
            </a:r>
            <a:r>
              <a:rPr lang="nl-NL" sz="1200" dirty="0" err="1" smtClean="0"/>
              <a:t>Pizzas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1967178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643529" y="1957294"/>
            <a:ext cx="5634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in een tekst aangeven welke letters met </a:t>
            </a:r>
          </a:p>
          <a:p>
            <a:r>
              <a:rPr lang="nl-NL" dirty="0" smtClean="0"/>
              <a:t>een HOOFDLETTER geschreven dienen te worden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807882" y="3526118"/>
            <a:ext cx="57502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Let op:</a:t>
            </a:r>
          </a:p>
          <a:p>
            <a:pPr marL="285750" indent="-285750">
              <a:buFont typeface="Arial"/>
              <a:buChar char="•"/>
            </a:pPr>
            <a:r>
              <a:rPr lang="nl-NL" dirty="0" smtClean="0"/>
              <a:t>Begin van de zin</a:t>
            </a:r>
          </a:p>
          <a:p>
            <a:pPr marL="285750" indent="-285750">
              <a:buFont typeface="Arial"/>
              <a:buChar char="•"/>
            </a:pPr>
            <a:r>
              <a:rPr lang="nl-NL" dirty="0" err="1" smtClean="0"/>
              <a:t>Zelfst</a:t>
            </a:r>
            <a:r>
              <a:rPr lang="nl-NL" dirty="0" smtClean="0"/>
              <a:t> naamwoorden</a:t>
            </a:r>
          </a:p>
          <a:p>
            <a:pPr marL="285750" indent="-285750">
              <a:buFont typeface="Arial"/>
              <a:buChar char="•"/>
            </a:pPr>
            <a:r>
              <a:rPr lang="nl-NL" dirty="0" smtClean="0"/>
              <a:t>Namen    Peter, Paris, England, der </a:t>
            </a:r>
            <a:r>
              <a:rPr lang="nl-NL" dirty="0" err="1" smtClean="0"/>
              <a:t>Rhein</a:t>
            </a:r>
            <a:r>
              <a:rPr lang="nl-NL" dirty="0" smtClean="0"/>
              <a:t>, Maria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1923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956235" y="941294"/>
            <a:ext cx="733731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Je moet de regelmatige werkwoorden (</a:t>
            </a:r>
            <a:r>
              <a:rPr lang="nl-NL" sz="2400" b="1" dirty="0" err="1" smtClean="0"/>
              <a:t>Verben</a:t>
            </a:r>
            <a:r>
              <a:rPr lang="nl-NL" sz="2400" b="1" dirty="0" smtClean="0"/>
              <a:t>) </a:t>
            </a:r>
          </a:p>
          <a:p>
            <a:r>
              <a:rPr lang="nl-NL" sz="2400" b="1" dirty="0" smtClean="0"/>
              <a:t>kunnen vervoegen</a:t>
            </a:r>
          </a:p>
          <a:p>
            <a:endParaRPr lang="nl-NL" dirty="0"/>
          </a:p>
        </p:txBody>
      </p:sp>
      <p:pic>
        <p:nvPicPr>
          <p:cNvPr id="3" name="Afbeelding 2" descr="Schermafbeelding 2015-11-22 om 14.1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35" y="2411506"/>
            <a:ext cx="4559957" cy="248920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821765" y="5752353"/>
            <a:ext cx="6519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Hulpmiddel:       I D E W I S       en     er-</a:t>
            </a:r>
            <a:r>
              <a:rPr lang="nl-NL" dirty="0" err="1" smtClean="0"/>
              <a:t>sie</a:t>
            </a:r>
            <a:r>
              <a:rPr lang="nl-NL" dirty="0" smtClean="0"/>
              <a:t>-es    =   hij-zij-het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6858000" y="2241176"/>
            <a:ext cx="157236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Woorden als</a:t>
            </a:r>
          </a:p>
          <a:p>
            <a:endParaRPr lang="nl-NL" dirty="0"/>
          </a:p>
          <a:p>
            <a:r>
              <a:rPr lang="nl-NL" dirty="0" err="1" smtClean="0"/>
              <a:t>wohnen</a:t>
            </a:r>
            <a:endParaRPr lang="nl-NL" dirty="0" smtClean="0"/>
          </a:p>
          <a:p>
            <a:r>
              <a:rPr lang="nl-NL" dirty="0" err="1" smtClean="0"/>
              <a:t>gehen</a:t>
            </a:r>
            <a:endParaRPr lang="nl-NL" dirty="0" smtClean="0"/>
          </a:p>
          <a:p>
            <a:r>
              <a:rPr lang="nl-NL" dirty="0" err="1" smtClean="0"/>
              <a:t>stehen</a:t>
            </a:r>
            <a:endParaRPr lang="nl-NL" dirty="0" smtClean="0"/>
          </a:p>
          <a:p>
            <a:r>
              <a:rPr lang="de-DE" dirty="0" smtClean="0"/>
              <a:t>machen</a:t>
            </a:r>
            <a:endParaRPr lang="nl-NL" dirty="0" smtClean="0"/>
          </a:p>
          <a:p>
            <a:r>
              <a:rPr lang="nl-NL" dirty="0" err="1" smtClean="0"/>
              <a:t>singen</a:t>
            </a:r>
            <a:endParaRPr lang="nl-NL" dirty="0" smtClean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964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299882" y="889924"/>
            <a:ext cx="60563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Aanpassing bij   :</a:t>
            </a:r>
          </a:p>
          <a:p>
            <a:endParaRPr lang="nl-NL" b="1" dirty="0"/>
          </a:p>
          <a:p>
            <a:r>
              <a:rPr lang="nl-NL" b="1" dirty="0" err="1" smtClean="0"/>
              <a:t>Werkw</a:t>
            </a:r>
            <a:r>
              <a:rPr lang="nl-NL" b="1" dirty="0" smtClean="0"/>
              <a:t> waarvan STAM eindigt op  s-klank   ( s-ss-</a:t>
            </a:r>
            <a:r>
              <a:rPr lang="nl-NL" b="1" dirty="0" err="1" smtClean="0"/>
              <a:t>ß</a:t>
            </a:r>
            <a:r>
              <a:rPr lang="nl-NL" b="1" dirty="0" smtClean="0"/>
              <a:t>-</a:t>
            </a:r>
            <a:r>
              <a:rPr lang="nl-NL" b="1" dirty="0" err="1" smtClean="0"/>
              <a:t>z</a:t>
            </a:r>
            <a:r>
              <a:rPr lang="nl-NL" b="1" dirty="0" smtClean="0"/>
              <a:t>) 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1419412" y="2390588"/>
            <a:ext cx="4688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Hierbij bij     de du vorm </a:t>
            </a:r>
            <a:r>
              <a:rPr lang="nl-NL" dirty="0" smtClean="0">
                <a:sym typeface="Wingdings"/>
              </a:rPr>
              <a:t>     </a:t>
            </a:r>
            <a:r>
              <a:rPr lang="nl-NL" sz="2800" b="1" dirty="0" smtClean="0">
                <a:sym typeface="Wingdings"/>
              </a:rPr>
              <a:t>t</a:t>
            </a:r>
            <a:r>
              <a:rPr lang="nl-NL" dirty="0" smtClean="0">
                <a:sym typeface="Wingdings"/>
              </a:rPr>
              <a:t>  i.p.v.    </a:t>
            </a:r>
            <a:r>
              <a:rPr lang="nl-NL" sz="2800" b="1" strike="sngStrike" dirty="0" smtClean="0">
                <a:sym typeface="Wingdings"/>
              </a:rPr>
              <a:t>st</a:t>
            </a:r>
            <a:endParaRPr lang="nl-NL" sz="2800" b="1" strike="sngStrike" dirty="0"/>
          </a:p>
        </p:txBody>
      </p:sp>
      <p:sp>
        <p:nvSpPr>
          <p:cNvPr id="4" name="Tekstvak 3"/>
          <p:cNvSpPr txBox="1"/>
          <p:nvPr/>
        </p:nvSpPr>
        <p:spPr>
          <a:xfrm>
            <a:off x="1439231" y="3246433"/>
            <a:ext cx="591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Dus  du </a:t>
            </a:r>
            <a:r>
              <a:rPr lang="nl-NL" dirty="0" err="1" smtClean="0"/>
              <a:t>heißt</a:t>
            </a:r>
            <a:r>
              <a:rPr lang="nl-NL" dirty="0" smtClean="0"/>
              <a:t>          du reist        du </a:t>
            </a:r>
            <a:r>
              <a:rPr lang="nl-NL" dirty="0" err="1" smtClean="0"/>
              <a:t>gießt</a:t>
            </a:r>
            <a:r>
              <a:rPr lang="nl-NL" dirty="0" smtClean="0"/>
              <a:t>        du </a:t>
            </a:r>
            <a:r>
              <a:rPr lang="nl-NL" dirty="0" err="1" smtClean="0"/>
              <a:t>hasst</a:t>
            </a:r>
            <a:r>
              <a:rPr lang="nl-NL" dirty="0" smtClean="0"/>
              <a:t>   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613647" y="4004235"/>
            <a:ext cx="1000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Rest als </a:t>
            </a:r>
            <a:endParaRPr lang="nl-NL" dirty="0"/>
          </a:p>
        </p:txBody>
      </p:sp>
      <p:pic>
        <p:nvPicPr>
          <p:cNvPr id="6" name="Afbeelding 5" descr="Schermafbeelding 2015-11-22 om 14.1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485" y="4004235"/>
            <a:ext cx="2564280" cy="13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6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299882" y="889924"/>
            <a:ext cx="42977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Aanpassing bij   :</a:t>
            </a:r>
          </a:p>
          <a:p>
            <a:endParaRPr lang="nl-NL" b="1" dirty="0"/>
          </a:p>
          <a:p>
            <a:r>
              <a:rPr lang="nl-NL" b="1" dirty="0" err="1" smtClean="0"/>
              <a:t>Werkw</a:t>
            </a:r>
            <a:r>
              <a:rPr lang="nl-NL" b="1" dirty="0" smtClean="0"/>
              <a:t> waarvan STAM eindigt op  d/t    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613647" y="40042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 </a:t>
            </a:r>
            <a:endParaRPr lang="nl-NL" dirty="0"/>
          </a:p>
        </p:txBody>
      </p:sp>
      <p:pic>
        <p:nvPicPr>
          <p:cNvPr id="6" name="Afbeelding 5" descr="Schermafbeelding 2015-11-22 om 14.1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882" y="1858077"/>
            <a:ext cx="2794000" cy="1525195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1284941" y="3929529"/>
            <a:ext cx="13644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Alleen bij:    </a:t>
            </a:r>
          </a:p>
          <a:p>
            <a:pPr marL="285750" indent="-285750">
              <a:buFont typeface="Arial"/>
              <a:buChar char="•"/>
            </a:pPr>
            <a:r>
              <a:rPr lang="nl-NL" dirty="0" smtClean="0">
                <a:solidFill>
                  <a:srgbClr val="0000FF"/>
                </a:solidFill>
              </a:rPr>
              <a:t>du</a:t>
            </a:r>
          </a:p>
          <a:p>
            <a:pPr marL="285750" indent="-285750">
              <a:buFont typeface="Arial"/>
              <a:buChar char="•"/>
            </a:pPr>
            <a:r>
              <a:rPr lang="nl-NL" dirty="0" smtClean="0">
                <a:solidFill>
                  <a:srgbClr val="0000FF"/>
                </a:solidFill>
              </a:rPr>
              <a:t>er-</a:t>
            </a:r>
            <a:r>
              <a:rPr lang="nl-NL" dirty="0" err="1" smtClean="0">
                <a:solidFill>
                  <a:srgbClr val="0000FF"/>
                </a:solidFill>
              </a:rPr>
              <a:t>sie</a:t>
            </a:r>
            <a:r>
              <a:rPr lang="nl-NL" dirty="0" smtClean="0">
                <a:solidFill>
                  <a:srgbClr val="0000FF"/>
                </a:solidFill>
              </a:rPr>
              <a:t>-es</a:t>
            </a:r>
          </a:p>
          <a:p>
            <a:pPr marL="285750" indent="-285750">
              <a:buFont typeface="Arial"/>
              <a:buChar char="•"/>
            </a:pPr>
            <a:r>
              <a:rPr lang="nl-NL" dirty="0" err="1" smtClean="0">
                <a:solidFill>
                  <a:srgbClr val="0000FF"/>
                </a:solidFill>
              </a:rPr>
              <a:t>ihr</a:t>
            </a:r>
            <a:endParaRPr lang="nl-NL" dirty="0">
              <a:solidFill>
                <a:srgbClr val="0000FF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3003176" y="4557059"/>
            <a:ext cx="1500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ym typeface="Wingdings"/>
              </a:rPr>
              <a:t>    Extra </a:t>
            </a:r>
            <a:r>
              <a:rPr lang="nl-NL" sz="2800" b="1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</a:t>
            </a:r>
            <a:endParaRPr lang="nl-NL" dirty="0"/>
          </a:p>
        </p:txBody>
      </p:sp>
      <p:sp>
        <p:nvSpPr>
          <p:cNvPr id="12" name="Tekstvak 11"/>
          <p:cNvSpPr txBox="1"/>
          <p:nvPr/>
        </p:nvSpPr>
        <p:spPr>
          <a:xfrm>
            <a:off x="6589059" y="1464235"/>
            <a:ext cx="114755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finden</a:t>
            </a:r>
            <a:endParaRPr lang="nl-NL" dirty="0" smtClean="0"/>
          </a:p>
          <a:p>
            <a:r>
              <a:rPr lang="nl-NL" dirty="0" err="1" smtClean="0"/>
              <a:t>arbeiten</a:t>
            </a:r>
            <a:endParaRPr lang="nl-NL" dirty="0" smtClean="0"/>
          </a:p>
          <a:p>
            <a:r>
              <a:rPr lang="nl-NL" dirty="0" err="1" smtClean="0"/>
              <a:t>reiten</a:t>
            </a:r>
            <a:endParaRPr lang="nl-NL" dirty="0" smtClean="0"/>
          </a:p>
          <a:p>
            <a:r>
              <a:rPr lang="nl-NL" dirty="0" err="1" smtClean="0"/>
              <a:t>warten</a:t>
            </a:r>
            <a:endParaRPr lang="nl-NL" dirty="0" smtClean="0"/>
          </a:p>
          <a:p>
            <a:r>
              <a:rPr lang="nl-NL" dirty="0" smtClean="0"/>
              <a:t>reden</a:t>
            </a:r>
          </a:p>
          <a:p>
            <a:endParaRPr lang="nl-NL" dirty="0" smtClean="0"/>
          </a:p>
          <a:p>
            <a:r>
              <a:rPr lang="nl-NL" dirty="0" err="1" smtClean="0"/>
              <a:t>enz</a:t>
            </a:r>
            <a:r>
              <a:rPr lang="nl-NL" dirty="0" smtClean="0"/>
              <a:t>: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647765" y="4258235"/>
            <a:ext cx="15375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Dus :</a:t>
            </a:r>
          </a:p>
          <a:p>
            <a:r>
              <a:rPr lang="nl-NL" dirty="0" smtClean="0"/>
              <a:t>Du </a:t>
            </a:r>
            <a:r>
              <a:rPr lang="nl-NL" dirty="0" err="1" smtClean="0"/>
              <a:t>arbeit</a:t>
            </a:r>
            <a:r>
              <a:rPr lang="nl-NL" b="1" dirty="0" err="1" smtClean="0"/>
              <a:t>e</a:t>
            </a:r>
            <a:r>
              <a:rPr lang="nl-NL" dirty="0" err="1" smtClean="0"/>
              <a:t>st</a:t>
            </a:r>
            <a:endParaRPr lang="nl-NL" dirty="0" smtClean="0"/>
          </a:p>
          <a:p>
            <a:r>
              <a:rPr lang="nl-NL" dirty="0" smtClean="0"/>
              <a:t>Er </a:t>
            </a:r>
            <a:r>
              <a:rPr lang="nl-NL" dirty="0" err="1" smtClean="0"/>
              <a:t>reit</a:t>
            </a:r>
            <a:r>
              <a:rPr lang="nl-NL" b="1" dirty="0" err="1" smtClean="0"/>
              <a:t>e</a:t>
            </a:r>
            <a:r>
              <a:rPr lang="nl-NL" dirty="0" err="1" smtClean="0"/>
              <a:t>t</a:t>
            </a:r>
            <a:endParaRPr lang="nl-NL" dirty="0" smtClean="0"/>
          </a:p>
          <a:p>
            <a:r>
              <a:rPr lang="nl-NL" dirty="0" err="1" smtClean="0"/>
              <a:t>Ihr</a:t>
            </a:r>
            <a:r>
              <a:rPr lang="nl-NL" dirty="0" smtClean="0"/>
              <a:t> </a:t>
            </a:r>
            <a:r>
              <a:rPr lang="nl-NL" dirty="0" err="1" smtClean="0"/>
              <a:t>red</a:t>
            </a:r>
            <a:r>
              <a:rPr lang="nl-NL" b="1" dirty="0" err="1" smtClean="0"/>
              <a:t>e</a:t>
            </a:r>
            <a:r>
              <a:rPr lang="nl-NL" dirty="0" err="1" smtClean="0"/>
              <a:t>t</a:t>
            </a:r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58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733176" y="1882588"/>
            <a:ext cx="43025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Zie  </a:t>
            </a:r>
            <a:r>
              <a:rPr lang="nl-NL" dirty="0" smtClean="0">
                <a:hlinkClick r:id="rId2"/>
              </a:rPr>
              <a:t>www.gerarts-duits</a:t>
            </a:r>
            <a:r>
              <a:rPr lang="nl-NL" dirty="0" smtClean="0"/>
              <a:t> </a:t>
            </a:r>
          </a:p>
          <a:p>
            <a:r>
              <a:rPr lang="nl-NL" dirty="0" smtClean="0"/>
              <a:t>   </a:t>
            </a:r>
          </a:p>
          <a:p>
            <a:r>
              <a:rPr lang="nl-NL" b="1" dirty="0">
                <a:hlinkClick r:id="rId3"/>
              </a:rPr>
              <a:t> werkwoorden power point </a:t>
            </a:r>
            <a:r>
              <a:rPr lang="nl-NL" b="1" dirty="0" smtClean="0">
                <a:hlinkClick r:id="rId3"/>
              </a:rPr>
              <a:t>nico.pptx</a:t>
            </a:r>
            <a:endParaRPr lang="nl-NL" b="1" dirty="0" smtClean="0"/>
          </a:p>
          <a:p>
            <a:endParaRPr lang="nl-NL" b="1" dirty="0"/>
          </a:p>
          <a:p>
            <a:r>
              <a:rPr lang="nl-NL" dirty="0" smtClean="0"/>
              <a:t>   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613647" y="3541059"/>
            <a:ext cx="4532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Voor uitgebreidere info en oefeningen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2010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65412" y="1598706"/>
            <a:ext cx="6933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een tijd als:    11:20    12:15   </a:t>
            </a:r>
            <a:r>
              <a:rPr lang="nl-NL" dirty="0" err="1" smtClean="0"/>
              <a:t>etc</a:t>
            </a:r>
            <a:r>
              <a:rPr lang="nl-NL" dirty="0" smtClean="0"/>
              <a:t> kunnen benoemen:</a:t>
            </a:r>
          </a:p>
          <a:p>
            <a:r>
              <a:rPr lang="nl-NL" dirty="0" smtClean="0"/>
              <a:t>(in het Duits natuurlijk   )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956235" y="776941"/>
            <a:ext cx="1959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i="1" dirty="0" smtClean="0"/>
              <a:t>Kloktijden</a:t>
            </a:r>
            <a:endParaRPr lang="nl-NL" sz="2800" b="1" i="1" dirty="0"/>
          </a:p>
        </p:txBody>
      </p:sp>
      <p:sp>
        <p:nvSpPr>
          <p:cNvPr id="4" name="Tekstvak 3"/>
          <p:cNvSpPr txBox="1"/>
          <p:nvPr/>
        </p:nvSpPr>
        <p:spPr>
          <a:xfrm>
            <a:off x="485313" y="2749176"/>
            <a:ext cx="76140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Es </a:t>
            </a:r>
            <a:r>
              <a:rPr lang="nl-NL" dirty="0" err="1" smtClean="0"/>
              <a:t>ist</a:t>
            </a:r>
            <a:r>
              <a:rPr lang="nl-NL" dirty="0" smtClean="0"/>
              <a:t>    </a:t>
            </a:r>
            <a:r>
              <a:rPr lang="nl-NL" dirty="0" err="1" smtClean="0"/>
              <a:t>ein</a:t>
            </a:r>
            <a:r>
              <a:rPr lang="nl-NL" dirty="0" smtClean="0"/>
              <a:t> </a:t>
            </a:r>
            <a:r>
              <a:rPr lang="nl-NL" dirty="0" err="1" smtClean="0"/>
              <a:t>Uhr</a:t>
            </a:r>
            <a:r>
              <a:rPr lang="nl-NL" dirty="0" smtClean="0"/>
              <a:t>, zwei </a:t>
            </a:r>
            <a:r>
              <a:rPr lang="nl-NL" dirty="0" err="1" smtClean="0"/>
              <a:t>Uhr</a:t>
            </a:r>
            <a:r>
              <a:rPr lang="nl-NL" dirty="0" smtClean="0"/>
              <a:t>,       ( let op </a:t>
            </a:r>
            <a:r>
              <a:rPr lang="nl-NL" dirty="0" err="1" smtClean="0"/>
              <a:t>Uhr</a:t>
            </a:r>
            <a:r>
              <a:rPr lang="nl-NL" dirty="0" smtClean="0"/>
              <a:t> met hoofletter )</a:t>
            </a:r>
          </a:p>
          <a:p>
            <a:r>
              <a:rPr lang="nl-NL" dirty="0" smtClean="0"/>
              <a:t>Es </a:t>
            </a:r>
            <a:r>
              <a:rPr lang="nl-NL" dirty="0" err="1" smtClean="0"/>
              <a:t>ist</a:t>
            </a:r>
            <a:r>
              <a:rPr lang="nl-NL" dirty="0" smtClean="0"/>
              <a:t>    </a:t>
            </a:r>
            <a:r>
              <a:rPr lang="nl-NL" dirty="0" err="1" smtClean="0"/>
              <a:t>halb</a:t>
            </a:r>
            <a:r>
              <a:rPr lang="nl-NL" dirty="0" smtClean="0"/>
              <a:t> </a:t>
            </a:r>
            <a:r>
              <a:rPr lang="nl-NL" dirty="0" err="1" smtClean="0"/>
              <a:t>drei</a:t>
            </a:r>
            <a:r>
              <a:rPr lang="nl-NL" dirty="0" smtClean="0"/>
              <a:t>,   </a:t>
            </a:r>
            <a:r>
              <a:rPr lang="nl-NL" dirty="0" err="1" smtClean="0"/>
              <a:t>halb</a:t>
            </a:r>
            <a:r>
              <a:rPr lang="nl-NL" dirty="0" smtClean="0"/>
              <a:t> </a:t>
            </a:r>
            <a:r>
              <a:rPr lang="nl-NL" dirty="0" err="1" smtClean="0"/>
              <a:t>neun</a:t>
            </a:r>
            <a:r>
              <a:rPr lang="nl-NL" dirty="0" smtClean="0"/>
              <a:t>    ( let op </a:t>
            </a:r>
            <a:r>
              <a:rPr lang="nl-NL" dirty="0" err="1" smtClean="0"/>
              <a:t>halb</a:t>
            </a:r>
            <a:r>
              <a:rPr lang="nl-NL" dirty="0" smtClean="0"/>
              <a:t> geen hoofdletter)</a:t>
            </a:r>
          </a:p>
          <a:p>
            <a:r>
              <a:rPr lang="nl-NL" dirty="0" smtClean="0"/>
              <a:t>Es </a:t>
            </a:r>
            <a:r>
              <a:rPr lang="nl-NL" dirty="0" err="1" smtClean="0"/>
              <a:t>ist</a:t>
            </a:r>
            <a:r>
              <a:rPr lang="nl-NL" dirty="0" smtClean="0"/>
              <a:t>   </a:t>
            </a:r>
            <a:r>
              <a:rPr lang="nl-NL" dirty="0" err="1" smtClean="0"/>
              <a:t>Viertel</a:t>
            </a:r>
            <a:r>
              <a:rPr lang="nl-NL" dirty="0" smtClean="0"/>
              <a:t> </a:t>
            </a:r>
            <a:r>
              <a:rPr lang="nl-NL" dirty="0" err="1" smtClean="0"/>
              <a:t>vor</a:t>
            </a:r>
            <a:r>
              <a:rPr lang="nl-NL" dirty="0" smtClean="0"/>
              <a:t> zwei,     </a:t>
            </a:r>
            <a:r>
              <a:rPr lang="nl-NL" dirty="0" err="1" smtClean="0"/>
              <a:t>Viertel</a:t>
            </a:r>
            <a:r>
              <a:rPr lang="nl-NL" dirty="0" smtClean="0"/>
              <a:t> </a:t>
            </a:r>
            <a:r>
              <a:rPr lang="nl-NL" dirty="0" err="1" smtClean="0"/>
              <a:t>nach</a:t>
            </a:r>
            <a:r>
              <a:rPr lang="nl-NL" dirty="0" smtClean="0"/>
              <a:t> vier  ( </a:t>
            </a:r>
            <a:r>
              <a:rPr lang="nl-NL" dirty="0" err="1" smtClean="0"/>
              <a:t>Viertel</a:t>
            </a:r>
            <a:r>
              <a:rPr lang="nl-NL" dirty="0" smtClean="0"/>
              <a:t> met hoofdletter)</a:t>
            </a:r>
          </a:p>
          <a:p>
            <a:r>
              <a:rPr lang="nl-NL" dirty="0" smtClean="0"/>
              <a:t>ES </a:t>
            </a:r>
            <a:r>
              <a:rPr lang="nl-NL" dirty="0" err="1" smtClean="0"/>
              <a:t>ist</a:t>
            </a:r>
            <a:r>
              <a:rPr lang="nl-NL" dirty="0" smtClean="0"/>
              <a:t>   </a:t>
            </a:r>
            <a:r>
              <a:rPr lang="nl-NL" dirty="0" err="1" smtClean="0"/>
              <a:t>drei</a:t>
            </a:r>
            <a:r>
              <a:rPr lang="nl-NL" dirty="0" smtClean="0"/>
              <a:t> </a:t>
            </a:r>
            <a:r>
              <a:rPr lang="nl-NL" dirty="0" err="1" smtClean="0"/>
              <a:t>vor</a:t>
            </a:r>
            <a:r>
              <a:rPr lang="nl-NL" dirty="0" smtClean="0"/>
              <a:t> </a:t>
            </a:r>
            <a:r>
              <a:rPr lang="nl-NL" dirty="0" err="1" smtClean="0"/>
              <a:t>halb</a:t>
            </a:r>
            <a:r>
              <a:rPr lang="nl-NL" dirty="0" smtClean="0"/>
              <a:t> acht,       vier </a:t>
            </a:r>
            <a:r>
              <a:rPr lang="nl-NL" dirty="0" err="1" smtClean="0"/>
              <a:t>nach</a:t>
            </a:r>
            <a:r>
              <a:rPr lang="nl-NL" dirty="0" smtClean="0"/>
              <a:t> </a:t>
            </a:r>
            <a:r>
              <a:rPr lang="nl-NL" dirty="0" err="1" smtClean="0"/>
              <a:t>sieben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Je moet de cijfers in letters opschrijven.</a:t>
            </a:r>
          </a:p>
          <a:p>
            <a:r>
              <a:rPr lang="nl-NL" dirty="0" smtClean="0"/>
              <a:t>Leer dus nogmaals de cijfers van 1-12  </a:t>
            </a:r>
            <a:r>
              <a:rPr lang="nl-NL" dirty="0" err="1" smtClean="0"/>
              <a:t>pag</a:t>
            </a:r>
            <a:r>
              <a:rPr lang="nl-NL" dirty="0" smtClean="0"/>
              <a:t>  15TB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934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20588" y="1643529"/>
            <a:ext cx="60906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een aantal Duitse vragen beantwoorden:</a:t>
            </a:r>
          </a:p>
          <a:p>
            <a:r>
              <a:rPr lang="nl-NL" dirty="0" smtClean="0"/>
              <a:t>Hierbij moet je aangeven hoe laat je iets doet.</a:t>
            </a:r>
          </a:p>
          <a:p>
            <a:endParaRPr lang="nl-NL" dirty="0"/>
          </a:p>
          <a:p>
            <a:r>
              <a:rPr lang="nl-NL" dirty="0" smtClean="0"/>
              <a:t>Maak gebruik van de woordjes in de zin en let op</a:t>
            </a:r>
          </a:p>
          <a:p>
            <a:r>
              <a:rPr lang="nl-NL" dirty="0" smtClean="0"/>
              <a:t>De vervoeging van de werkwoorden, zoals je leerde.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1284940" y="3854823"/>
            <a:ext cx="42934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Voorbeeld vraag:</a:t>
            </a:r>
          </a:p>
          <a:p>
            <a:endParaRPr lang="nl-NL" dirty="0" smtClean="0"/>
          </a:p>
          <a:p>
            <a:r>
              <a:rPr lang="nl-NL" dirty="0" smtClean="0"/>
              <a:t>Wie </a:t>
            </a:r>
            <a:r>
              <a:rPr lang="nl-NL" dirty="0" err="1" smtClean="0"/>
              <a:t>spät</a:t>
            </a:r>
            <a:r>
              <a:rPr lang="nl-NL" dirty="0" smtClean="0"/>
              <a:t> </a:t>
            </a:r>
            <a:r>
              <a:rPr lang="nl-NL" dirty="0" err="1" smtClean="0"/>
              <a:t>ist</a:t>
            </a:r>
            <a:r>
              <a:rPr lang="nl-NL" dirty="0" smtClean="0"/>
              <a:t> die </a:t>
            </a:r>
            <a:r>
              <a:rPr lang="nl-NL" dirty="0" err="1" smtClean="0"/>
              <a:t>Schule</a:t>
            </a:r>
            <a:r>
              <a:rPr lang="nl-NL" dirty="0" smtClean="0"/>
              <a:t> </a:t>
            </a:r>
            <a:r>
              <a:rPr lang="nl-NL" dirty="0" err="1" smtClean="0"/>
              <a:t>aus</a:t>
            </a:r>
            <a:r>
              <a:rPr lang="nl-NL" dirty="0" smtClean="0"/>
              <a:t>?</a:t>
            </a:r>
          </a:p>
          <a:p>
            <a:endParaRPr lang="nl-NL" dirty="0" smtClean="0"/>
          </a:p>
          <a:p>
            <a:r>
              <a:rPr lang="nl-NL" dirty="0" smtClean="0"/>
              <a:t>Jij</a:t>
            </a:r>
            <a:r>
              <a:rPr lang="nl-NL" dirty="0" smtClean="0">
                <a:sym typeface="Wingdings"/>
              </a:rPr>
              <a:t>  Die </a:t>
            </a:r>
            <a:r>
              <a:rPr lang="nl-NL" dirty="0" err="1" smtClean="0">
                <a:sym typeface="Wingdings"/>
              </a:rPr>
              <a:t>Schule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ist</a:t>
            </a:r>
            <a:r>
              <a:rPr lang="nl-NL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um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halb</a:t>
            </a:r>
            <a:r>
              <a:rPr lang="nl-NL" dirty="0" smtClean="0">
                <a:sym typeface="Wingdings"/>
              </a:rPr>
              <a:t> vier </a:t>
            </a:r>
            <a:r>
              <a:rPr lang="nl-NL" dirty="0" err="1" smtClean="0">
                <a:sym typeface="Wingdings"/>
              </a:rPr>
              <a:t>aus</a:t>
            </a:r>
            <a:r>
              <a:rPr lang="nl-NL" dirty="0" smtClean="0">
                <a:sym typeface="Wingdings"/>
              </a:rPr>
              <a:t>.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2816868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05647" y="1030941"/>
            <a:ext cx="59073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Je moet een aantal zinnen beantwoorden, waarbij</a:t>
            </a:r>
          </a:p>
          <a:p>
            <a:r>
              <a:rPr lang="hr-HR" dirty="0" smtClean="0"/>
              <a:t>je</a:t>
            </a:r>
            <a:r>
              <a:rPr lang="nl-NL" dirty="0" smtClean="0"/>
              <a:t> moet opletten, dat het onderwerp verandert.</a:t>
            </a:r>
          </a:p>
          <a:p>
            <a:endParaRPr lang="nl-NL" dirty="0"/>
          </a:p>
          <a:p>
            <a:r>
              <a:rPr lang="nl-NL" dirty="0" smtClean="0"/>
              <a:t>Zie werkboek oef 9d   K2 ( volgens dit principe)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687294" y="2704352"/>
            <a:ext cx="79789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 </a:t>
            </a:r>
            <a:r>
              <a:rPr lang="de-DE" sz="1600" dirty="0" smtClean="0"/>
              <a:t>Rennt sie nach Hause?                              </a:t>
            </a:r>
            <a:r>
              <a:rPr lang="nl-NL" sz="1600" dirty="0" smtClean="0"/>
              <a:t>A</a:t>
            </a:r>
            <a:r>
              <a:rPr lang="de-DE" sz="1600" dirty="0" err="1" smtClean="0"/>
              <a:t>ntw</a:t>
            </a:r>
            <a:r>
              <a:rPr lang="de-DE" sz="1600" dirty="0" smtClean="0"/>
              <a:t>:  ja, sie </a:t>
            </a:r>
            <a:r>
              <a:rPr lang="de-DE" sz="1600" dirty="0"/>
              <a:t>rennt nach Hause.</a:t>
            </a:r>
            <a:endParaRPr lang="nl-NL" sz="1600" dirty="0"/>
          </a:p>
          <a:p>
            <a:r>
              <a:rPr lang="de-DE" sz="1600" dirty="0"/>
              <a:t>2 </a:t>
            </a:r>
            <a:r>
              <a:rPr lang="de-DE" sz="1600" dirty="0" smtClean="0"/>
              <a:t>Findest du sie super?                                  </a:t>
            </a:r>
            <a:r>
              <a:rPr lang="de-DE" sz="1600" dirty="0" err="1" smtClean="0"/>
              <a:t>Antw</a:t>
            </a:r>
            <a:r>
              <a:rPr lang="de-DE" sz="1600" dirty="0" smtClean="0"/>
              <a:t>:  Ja</a:t>
            </a:r>
            <a:r>
              <a:rPr lang="de-DE" sz="1600" dirty="0"/>
              <a:t>, ich finde sie super.</a:t>
            </a:r>
            <a:endParaRPr lang="nl-NL" sz="1600" dirty="0"/>
          </a:p>
          <a:p>
            <a:r>
              <a:rPr lang="de-DE" sz="1600" dirty="0"/>
              <a:t>3 </a:t>
            </a:r>
            <a:r>
              <a:rPr lang="de-DE" sz="1600" dirty="0" smtClean="0"/>
              <a:t>Kauft ihr immer bei ALDI?                          </a:t>
            </a:r>
            <a:r>
              <a:rPr lang="de-DE" sz="1600" dirty="0" err="1" smtClean="0"/>
              <a:t>Antw</a:t>
            </a:r>
            <a:r>
              <a:rPr lang="de-DE" sz="1600" dirty="0" smtClean="0"/>
              <a:t>:  Ja</a:t>
            </a:r>
            <a:r>
              <a:rPr lang="de-DE" sz="1600" dirty="0"/>
              <a:t>, wir </a:t>
            </a:r>
            <a:r>
              <a:rPr lang="de-DE" sz="1600" dirty="0" smtClean="0"/>
              <a:t>kaufen </a:t>
            </a:r>
            <a:r>
              <a:rPr lang="de-DE" sz="1600" dirty="0"/>
              <a:t>immer bei ALDI.</a:t>
            </a:r>
            <a:endParaRPr lang="nl-NL" sz="1600" dirty="0"/>
          </a:p>
          <a:p>
            <a:r>
              <a:rPr lang="nl-NL" sz="1600" dirty="0" smtClean="0"/>
              <a:t>4 </a:t>
            </a:r>
            <a:r>
              <a:rPr lang="nl-NL" sz="1600" dirty="0" err="1" smtClean="0"/>
              <a:t>Herr</a:t>
            </a:r>
            <a:r>
              <a:rPr lang="nl-NL" sz="1600" dirty="0" smtClean="0"/>
              <a:t> Janssen, </a:t>
            </a:r>
            <a:r>
              <a:rPr lang="nl-NL" sz="1600" dirty="0" err="1" smtClean="0"/>
              <a:t>haben</a:t>
            </a:r>
            <a:r>
              <a:rPr lang="nl-NL" sz="1600" dirty="0" smtClean="0"/>
              <a:t> </a:t>
            </a:r>
            <a:r>
              <a:rPr lang="nl-NL" sz="1600" dirty="0" err="1" smtClean="0"/>
              <a:t>Sie</a:t>
            </a:r>
            <a:r>
              <a:rPr lang="nl-NL" sz="1600" dirty="0" smtClean="0"/>
              <a:t> </a:t>
            </a:r>
            <a:r>
              <a:rPr lang="nl-NL" sz="1600" dirty="0" err="1" smtClean="0"/>
              <a:t>Geburtstag</a:t>
            </a:r>
            <a:r>
              <a:rPr lang="nl-NL" sz="1600" dirty="0" smtClean="0"/>
              <a:t>?   </a:t>
            </a:r>
            <a:r>
              <a:rPr lang="nl-NL" sz="1600" dirty="0" err="1" smtClean="0"/>
              <a:t>Antw</a:t>
            </a:r>
            <a:r>
              <a:rPr lang="nl-NL" sz="1600" dirty="0" smtClean="0"/>
              <a:t>: Ja, </a:t>
            </a:r>
            <a:r>
              <a:rPr lang="nl-NL" sz="1600" dirty="0" err="1" smtClean="0"/>
              <a:t>ich</a:t>
            </a:r>
            <a:r>
              <a:rPr lang="nl-NL" sz="1600" dirty="0" smtClean="0"/>
              <a:t> </a:t>
            </a:r>
            <a:r>
              <a:rPr lang="nl-NL" sz="1600" dirty="0" err="1" smtClean="0"/>
              <a:t>habe</a:t>
            </a:r>
            <a:r>
              <a:rPr lang="nl-NL" sz="1600" dirty="0" smtClean="0"/>
              <a:t> </a:t>
            </a:r>
            <a:r>
              <a:rPr lang="nl-NL" sz="1600" dirty="0" err="1" smtClean="0"/>
              <a:t>Geburtstag</a:t>
            </a:r>
            <a:r>
              <a:rPr lang="nl-NL" sz="1600" dirty="0" smtClean="0"/>
              <a:t>.</a:t>
            </a:r>
            <a:endParaRPr lang="nl-NL" sz="1600" dirty="0"/>
          </a:p>
          <a:p>
            <a:r>
              <a:rPr lang="nl-NL" sz="1600" dirty="0" smtClean="0"/>
              <a:t>5 Rede </a:t>
            </a:r>
            <a:r>
              <a:rPr lang="nl-NL" sz="1600" dirty="0" err="1" smtClean="0"/>
              <a:t>ich</a:t>
            </a:r>
            <a:r>
              <a:rPr lang="nl-NL" sz="1600" dirty="0" smtClean="0"/>
              <a:t> nicht </a:t>
            </a:r>
            <a:r>
              <a:rPr lang="nl-NL" sz="1600" dirty="0" err="1" smtClean="0"/>
              <a:t>zu</a:t>
            </a:r>
            <a:r>
              <a:rPr lang="nl-NL" sz="1600" dirty="0" smtClean="0"/>
              <a:t> </a:t>
            </a:r>
            <a:r>
              <a:rPr lang="nl-NL" sz="1600" dirty="0" err="1" smtClean="0"/>
              <a:t>schnell</a:t>
            </a:r>
            <a:r>
              <a:rPr lang="nl-NL" sz="1600" dirty="0" smtClean="0"/>
              <a:t>?                      </a:t>
            </a:r>
            <a:r>
              <a:rPr lang="nl-NL" sz="1600" dirty="0" err="1" smtClean="0"/>
              <a:t>Antw</a:t>
            </a:r>
            <a:r>
              <a:rPr lang="nl-NL" sz="1600" dirty="0" smtClean="0"/>
              <a:t>: </a:t>
            </a:r>
            <a:r>
              <a:rPr lang="nl-NL" sz="1600" dirty="0" err="1" smtClean="0"/>
              <a:t>Nein</a:t>
            </a:r>
            <a:r>
              <a:rPr lang="nl-NL" sz="1600" dirty="0" smtClean="0"/>
              <a:t>, du </a:t>
            </a:r>
            <a:r>
              <a:rPr lang="nl-NL" sz="1600" dirty="0" err="1" smtClean="0"/>
              <a:t>redest</a:t>
            </a:r>
            <a:r>
              <a:rPr lang="nl-NL" sz="1600" dirty="0" smtClean="0"/>
              <a:t> nicht </a:t>
            </a:r>
            <a:r>
              <a:rPr lang="nl-NL" sz="1600" dirty="0" err="1" smtClean="0"/>
              <a:t>zu</a:t>
            </a:r>
            <a:r>
              <a:rPr lang="nl-NL" sz="1600" dirty="0" smtClean="0"/>
              <a:t> </a:t>
            </a:r>
            <a:r>
              <a:rPr lang="nl-NL" sz="1600" dirty="0" err="1" smtClean="0"/>
              <a:t>schnell</a:t>
            </a:r>
            <a:r>
              <a:rPr lang="nl-NL" sz="1600" dirty="0" smtClean="0"/>
              <a:t>.</a:t>
            </a:r>
            <a:endParaRPr lang="nl-NL" sz="1600" dirty="0"/>
          </a:p>
        </p:txBody>
      </p:sp>
      <p:sp>
        <p:nvSpPr>
          <p:cNvPr id="4" name="Tekstvak 3"/>
          <p:cNvSpPr txBox="1"/>
          <p:nvPr/>
        </p:nvSpPr>
        <p:spPr>
          <a:xfrm>
            <a:off x="687294" y="5632823"/>
            <a:ext cx="7332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Let op veranderend  pers naamwoord   en    vervoeging ervan !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591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16000" y="806824"/>
            <a:ext cx="55703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Tot slot </a:t>
            </a:r>
            <a:r>
              <a:rPr lang="nl-NL" dirty="0" err="1" smtClean="0"/>
              <a:t>Klassensprache</a:t>
            </a:r>
            <a:r>
              <a:rPr lang="nl-NL" dirty="0" smtClean="0"/>
              <a:t>  leren van  Ne naar Du  !!</a:t>
            </a:r>
          </a:p>
          <a:p>
            <a:endParaRPr lang="nl-NL" dirty="0"/>
          </a:p>
          <a:p>
            <a:r>
              <a:rPr lang="nl-NL" dirty="0" smtClean="0"/>
              <a:t>Zie oef  21 WB       en   28TB</a:t>
            </a:r>
          </a:p>
        </p:txBody>
      </p:sp>
      <p:pic>
        <p:nvPicPr>
          <p:cNvPr id="3" name="Afbeelding 2" descr="Schermafbeelding 2015-11-22 om 15.08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60" y="1730154"/>
            <a:ext cx="8111140" cy="4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3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3392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62</TotalTime>
  <Words>607</Words>
  <Application>Microsoft Macintosh PowerPoint</Application>
  <PresentationFormat>Diavoorstelling (4:3)</PresentationFormat>
  <Paragraphs>152</Paragraphs>
  <Slides>13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Austin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13</cp:revision>
  <dcterms:created xsi:type="dcterms:W3CDTF">2015-11-22T13:06:59Z</dcterms:created>
  <dcterms:modified xsi:type="dcterms:W3CDTF">2015-11-23T10:30:40Z</dcterms:modified>
</cp:coreProperties>
</file>