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2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50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2708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2806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373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4141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362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16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4130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4854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3942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5171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81C66-4D59-5746-A7FC-4C182F6BAA39}" type="datetimeFigureOut">
              <a:rPr lang="nl-NL" smtClean="0"/>
              <a:t>01-09-16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05261-2CC3-3F4D-A866-B73094CC43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6931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559451" y="435181"/>
            <a:ext cx="6163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i="1" u="sng" dirty="0" smtClean="0">
                <a:solidFill>
                  <a:srgbClr val="FF0000"/>
                </a:solidFill>
              </a:rPr>
              <a:t>voltooid deelwoord         zwakke werkwoorden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650173" y="1330403"/>
            <a:ext cx="233594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smtClean="0"/>
              <a:t>ge + stam  + (e)  t</a:t>
            </a:r>
          </a:p>
          <a:p>
            <a:endParaRPr lang="nl-NL" sz="2400" dirty="0" smtClean="0"/>
          </a:p>
          <a:p>
            <a:r>
              <a:rPr lang="nl-NL" sz="2400" dirty="0" smtClean="0"/>
              <a:t>ge  </a:t>
            </a:r>
            <a:r>
              <a:rPr lang="nl-NL" sz="2400" dirty="0" err="1" smtClean="0"/>
              <a:t>spiel</a:t>
            </a:r>
            <a:r>
              <a:rPr lang="nl-NL" sz="2400" dirty="0" smtClean="0"/>
              <a:t>   t</a:t>
            </a:r>
          </a:p>
          <a:p>
            <a:r>
              <a:rPr lang="nl-NL" sz="2400" dirty="0" smtClean="0"/>
              <a:t>ge </a:t>
            </a:r>
            <a:r>
              <a:rPr lang="nl-NL" sz="2400" dirty="0" err="1" smtClean="0"/>
              <a:t>wohn</a:t>
            </a:r>
            <a:r>
              <a:rPr lang="nl-NL" sz="2400" dirty="0" smtClean="0"/>
              <a:t>  t</a:t>
            </a:r>
          </a:p>
          <a:p>
            <a:r>
              <a:rPr lang="nl-NL" sz="2400" dirty="0" smtClean="0"/>
              <a:t>ge  mach   t</a:t>
            </a:r>
          </a:p>
          <a:p>
            <a:endParaRPr lang="nl-NL" sz="2400" dirty="0"/>
          </a:p>
          <a:p>
            <a:r>
              <a:rPr lang="nl-NL" sz="2400" dirty="0" smtClean="0"/>
              <a:t>ge red  et</a:t>
            </a:r>
          </a:p>
          <a:p>
            <a:r>
              <a:rPr lang="nl-NL" sz="2400" dirty="0" smtClean="0"/>
              <a:t>ge  </a:t>
            </a:r>
            <a:r>
              <a:rPr lang="nl-NL" sz="2400" dirty="0" err="1" smtClean="0"/>
              <a:t>rett</a:t>
            </a:r>
            <a:r>
              <a:rPr lang="nl-NL" sz="2400" dirty="0" smtClean="0"/>
              <a:t>  et</a:t>
            </a:r>
          </a:p>
          <a:p>
            <a:endParaRPr lang="nl-NL" sz="2400" dirty="0" smtClean="0"/>
          </a:p>
          <a:p>
            <a:endParaRPr lang="nl-NL" sz="2400" dirty="0"/>
          </a:p>
        </p:txBody>
      </p:sp>
      <p:sp>
        <p:nvSpPr>
          <p:cNvPr id="5" name="Tekstvak 4"/>
          <p:cNvSpPr txBox="1"/>
          <p:nvPr/>
        </p:nvSpPr>
        <p:spPr>
          <a:xfrm>
            <a:off x="4944337" y="1315285"/>
            <a:ext cx="396775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smtClean="0"/>
              <a:t>uitzondering:</a:t>
            </a:r>
          </a:p>
          <a:p>
            <a:endParaRPr lang="nl-NL" sz="2400" dirty="0" smtClean="0"/>
          </a:p>
          <a:p>
            <a:r>
              <a:rPr lang="nl-NL" sz="2400" dirty="0" smtClean="0"/>
              <a:t>eindigt op – </a:t>
            </a:r>
            <a:r>
              <a:rPr lang="nl-NL" sz="2400" dirty="0" err="1" smtClean="0"/>
              <a:t>ieren</a:t>
            </a:r>
            <a:r>
              <a:rPr lang="nl-NL" sz="2400" dirty="0" smtClean="0"/>
              <a:t> </a:t>
            </a:r>
            <a:r>
              <a:rPr lang="nl-NL" sz="2400" dirty="0" smtClean="0">
                <a:sym typeface="Wingdings"/>
              </a:rPr>
              <a:t>  geen ge-</a:t>
            </a:r>
            <a:endParaRPr lang="nl-NL" sz="2400" dirty="0" smtClean="0"/>
          </a:p>
          <a:p>
            <a:endParaRPr lang="nl-NL" sz="2400" dirty="0"/>
          </a:p>
          <a:p>
            <a:r>
              <a:rPr lang="nl-NL" sz="2400" dirty="0" err="1" smtClean="0"/>
              <a:t>notier</a:t>
            </a:r>
            <a:r>
              <a:rPr lang="nl-NL" sz="2400" dirty="0" smtClean="0"/>
              <a:t> t</a:t>
            </a:r>
          </a:p>
          <a:p>
            <a:r>
              <a:rPr lang="nl-NL" sz="2400" dirty="0" err="1" smtClean="0"/>
              <a:t>operier</a:t>
            </a:r>
            <a:r>
              <a:rPr lang="nl-NL" sz="2400" dirty="0" smtClean="0"/>
              <a:t>  t</a:t>
            </a:r>
          </a:p>
          <a:p>
            <a:r>
              <a:rPr lang="nl-NL" sz="2400" dirty="0" err="1" smtClean="0"/>
              <a:t>fotografier</a:t>
            </a:r>
            <a:r>
              <a:rPr lang="nl-NL" sz="2400" dirty="0" smtClean="0"/>
              <a:t>  t</a:t>
            </a:r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296750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94504" y="1148984"/>
            <a:ext cx="65693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i="1" u="sng" dirty="0" smtClean="0">
                <a:solidFill>
                  <a:srgbClr val="FF0000"/>
                </a:solidFill>
              </a:rPr>
              <a:t>sterke werkwoorden    voltooid deelwoord</a:t>
            </a:r>
          </a:p>
          <a:p>
            <a:endParaRPr lang="nl-NL" sz="2800" b="1" i="1" u="sng" dirty="0">
              <a:solidFill>
                <a:srgbClr val="FF0000"/>
              </a:solidFill>
            </a:endParaRPr>
          </a:p>
          <a:p>
            <a:r>
              <a:rPr lang="nl-NL" sz="2800" b="1" i="1" u="sng" dirty="0" smtClean="0">
                <a:solidFill>
                  <a:srgbClr val="FF0000"/>
                </a:solidFill>
              </a:rPr>
              <a:t>ge .............. en 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1088661" y="3159708"/>
            <a:ext cx="264382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ge   </a:t>
            </a:r>
            <a:r>
              <a:rPr lang="nl-NL" sz="2800" dirty="0" err="1" smtClean="0"/>
              <a:t>worf</a:t>
            </a:r>
            <a:r>
              <a:rPr lang="nl-NL" sz="2800" dirty="0" smtClean="0"/>
              <a:t>  en</a:t>
            </a:r>
          </a:p>
          <a:p>
            <a:r>
              <a:rPr lang="nl-NL" sz="2800" dirty="0" smtClean="0"/>
              <a:t>ge  fund  en</a:t>
            </a:r>
          </a:p>
          <a:p>
            <a:r>
              <a:rPr lang="nl-NL" sz="2800" dirty="0" smtClean="0"/>
              <a:t>ge  </a:t>
            </a:r>
            <a:r>
              <a:rPr lang="nl-NL" sz="2800" dirty="0" err="1" smtClean="0"/>
              <a:t>schwomm</a:t>
            </a:r>
            <a:r>
              <a:rPr lang="nl-NL" sz="2800" dirty="0" smtClean="0"/>
              <a:t> en </a:t>
            </a:r>
          </a:p>
          <a:p>
            <a:r>
              <a:rPr lang="nl-NL" sz="2800" dirty="0" smtClean="0"/>
              <a:t>ge  gang  en </a:t>
            </a:r>
            <a:endParaRPr lang="nl-NL" sz="2800" dirty="0"/>
          </a:p>
        </p:txBody>
      </p:sp>
      <p:sp>
        <p:nvSpPr>
          <p:cNvPr id="4" name="Tekstvak 3"/>
          <p:cNvSpPr txBox="1"/>
          <p:nvPr/>
        </p:nvSpPr>
        <p:spPr>
          <a:xfrm>
            <a:off x="5019939" y="3159708"/>
            <a:ext cx="315613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/>
              <a:t>uit hoofd leren:</a:t>
            </a:r>
          </a:p>
          <a:p>
            <a:endParaRPr lang="nl-NL" sz="2800" dirty="0" smtClean="0"/>
          </a:p>
          <a:p>
            <a:r>
              <a:rPr lang="nl-NL" sz="2800" dirty="0" err="1" smtClean="0"/>
              <a:t>gewesen</a:t>
            </a:r>
            <a:r>
              <a:rPr lang="nl-NL" sz="2800" dirty="0" smtClean="0"/>
              <a:t>    (sein)</a:t>
            </a:r>
          </a:p>
          <a:p>
            <a:r>
              <a:rPr lang="nl-NL" sz="2800" dirty="0" err="1" smtClean="0"/>
              <a:t>gehabt</a:t>
            </a:r>
            <a:r>
              <a:rPr lang="nl-NL" sz="2800" dirty="0" smtClean="0"/>
              <a:t>       (</a:t>
            </a:r>
            <a:r>
              <a:rPr lang="nl-NL" sz="2800" dirty="0" err="1" smtClean="0"/>
              <a:t>haben</a:t>
            </a:r>
            <a:r>
              <a:rPr lang="nl-NL" sz="2800" dirty="0" smtClean="0"/>
              <a:t>)</a:t>
            </a:r>
          </a:p>
          <a:p>
            <a:r>
              <a:rPr lang="nl-NL" sz="2800" dirty="0" smtClean="0"/>
              <a:t>geworden  (werden)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147985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680413" y="801265"/>
            <a:ext cx="6460472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>
                <a:solidFill>
                  <a:srgbClr val="008000"/>
                </a:solidFill>
              </a:rPr>
              <a:t>uitzondering      </a:t>
            </a:r>
            <a:r>
              <a:rPr lang="nl-NL" sz="2400" b="1" dirty="0" err="1" smtClean="0">
                <a:solidFill>
                  <a:srgbClr val="008000"/>
                </a:solidFill>
              </a:rPr>
              <a:t>be</a:t>
            </a:r>
            <a:r>
              <a:rPr lang="nl-NL" sz="2400" b="1" dirty="0" smtClean="0">
                <a:solidFill>
                  <a:srgbClr val="008000"/>
                </a:solidFill>
              </a:rPr>
              <a:t>-  er-   ver-   ent-  </a:t>
            </a:r>
            <a:r>
              <a:rPr lang="nl-NL" sz="2400" b="1" dirty="0" smtClean="0">
                <a:solidFill>
                  <a:srgbClr val="008000"/>
                </a:solidFill>
                <a:sym typeface="Wingdings"/>
              </a:rPr>
              <a:t></a:t>
            </a:r>
            <a:r>
              <a:rPr lang="nl-NL" sz="2400" b="1" dirty="0" smtClean="0">
                <a:solidFill>
                  <a:srgbClr val="008000"/>
                </a:solidFill>
              </a:rPr>
              <a:t>     geen ge-</a:t>
            </a:r>
          </a:p>
          <a:p>
            <a:endParaRPr lang="nl-NL" sz="2400" b="1" dirty="0" smtClean="0">
              <a:solidFill>
                <a:srgbClr val="008000"/>
              </a:solidFill>
            </a:endParaRPr>
          </a:p>
          <a:p>
            <a:r>
              <a:rPr lang="nl-NL" sz="2400" b="1" dirty="0" err="1" smtClean="0">
                <a:solidFill>
                  <a:srgbClr val="008000"/>
                </a:solidFill>
              </a:rPr>
              <a:t>bestellt</a:t>
            </a:r>
            <a:endParaRPr lang="nl-NL" sz="2400" b="1" dirty="0" smtClean="0">
              <a:solidFill>
                <a:srgbClr val="008000"/>
              </a:solidFill>
            </a:endParaRPr>
          </a:p>
          <a:p>
            <a:r>
              <a:rPr lang="nl-NL" sz="2400" b="1" dirty="0" err="1" smtClean="0">
                <a:solidFill>
                  <a:srgbClr val="008000"/>
                </a:solidFill>
              </a:rPr>
              <a:t>erzählt</a:t>
            </a:r>
            <a:endParaRPr lang="nl-NL" sz="2400" b="1" dirty="0" smtClean="0">
              <a:solidFill>
                <a:srgbClr val="008000"/>
              </a:solidFill>
            </a:endParaRPr>
          </a:p>
          <a:p>
            <a:r>
              <a:rPr lang="nl-NL" sz="2400" b="1" dirty="0" err="1" smtClean="0">
                <a:solidFill>
                  <a:srgbClr val="008000"/>
                </a:solidFill>
              </a:rPr>
              <a:t>versteckt</a:t>
            </a:r>
            <a:endParaRPr lang="nl-NL" sz="2400" b="1" dirty="0" smtClean="0">
              <a:solidFill>
                <a:srgbClr val="008000"/>
              </a:solidFill>
            </a:endParaRPr>
          </a:p>
          <a:p>
            <a:r>
              <a:rPr lang="nl-NL" sz="2400" b="1" dirty="0" err="1" smtClean="0">
                <a:solidFill>
                  <a:srgbClr val="008000"/>
                </a:solidFill>
              </a:rPr>
              <a:t>entdeckt</a:t>
            </a:r>
            <a:endParaRPr lang="nl-NL" sz="2400" b="1" dirty="0" smtClean="0">
              <a:solidFill>
                <a:srgbClr val="008000"/>
              </a:solidFill>
            </a:endParaRPr>
          </a:p>
          <a:p>
            <a:r>
              <a:rPr lang="nl-NL" sz="2400" b="1" dirty="0" err="1" smtClean="0">
                <a:solidFill>
                  <a:srgbClr val="008000"/>
                </a:solidFill>
              </a:rPr>
              <a:t>bezahlt</a:t>
            </a:r>
            <a:endParaRPr lang="nl-NL" sz="2400" b="1" dirty="0" smtClean="0">
              <a:solidFill>
                <a:srgbClr val="008000"/>
              </a:solidFill>
            </a:endParaRPr>
          </a:p>
          <a:p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738852" y="4066800"/>
            <a:ext cx="741365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>
                <a:solidFill>
                  <a:srgbClr val="0000FF"/>
                </a:solidFill>
              </a:rPr>
              <a:t>uitzondering     </a:t>
            </a:r>
            <a:r>
              <a:rPr lang="nl-NL" sz="2400" b="1" dirty="0" err="1" smtClean="0">
                <a:solidFill>
                  <a:srgbClr val="0000FF"/>
                </a:solidFill>
              </a:rPr>
              <a:t>ab</a:t>
            </a:r>
            <a:r>
              <a:rPr lang="nl-NL" sz="2400" b="1" dirty="0" smtClean="0">
                <a:solidFill>
                  <a:srgbClr val="0000FF"/>
                </a:solidFill>
              </a:rPr>
              <a:t>-   </a:t>
            </a:r>
            <a:r>
              <a:rPr lang="nl-NL" sz="2400" b="1" dirty="0" err="1" smtClean="0">
                <a:solidFill>
                  <a:srgbClr val="0000FF"/>
                </a:solidFill>
              </a:rPr>
              <a:t>auf</a:t>
            </a:r>
            <a:r>
              <a:rPr lang="nl-NL" sz="2400" b="1" dirty="0" smtClean="0">
                <a:solidFill>
                  <a:srgbClr val="0000FF"/>
                </a:solidFill>
              </a:rPr>
              <a:t>-    </a:t>
            </a:r>
            <a:r>
              <a:rPr lang="nl-NL" sz="2400" b="1" dirty="0" err="1" smtClean="0">
                <a:solidFill>
                  <a:srgbClr val="0000FF"/>
                </a:solidFill>
              </a:rPr>
              <a:t>aus</a:t>
            </a:r>
            <a:r>
              <a:rPr lang="nl-NL" sz="2400" b="1" dirty="0" smtClean="0">
                <a:solidFill>
                  <a:srgbClr val="0000FF"/>
                </a:solidFill>
              </a:rPr>
              <a:t>-     </a:t>
            </a:r>
            <a:r>
              <a:rPr lang="nl-NL" sz="2400" b="1" dirty="0" smtClean="0">
                <a:solidFill>
                  <a:srgbClr val="0000FF"/>
                </a:solidFill>
                <a:sym typeface="Wingdings"/>
              </a:rPr>
              <a:t></a:t>
            </a:r>
            <a:r>
              <a:rPr lang="nl-NL" sz="2400" b="1" dirty="0" smtClean="0">
                <a:solidFill>
                  <a:srgbClr val="0000FF"/>
                </a:solidFill>
              </a:rPr>
              <a:t>    ...ge....      ertussen</a:t>
            </a:r>
          </a:p>
          <a:p>
            <a:endParaRPr lang="nl-NL" sz="2400" b="1" dirty="0">
              <a:solidFill>
                <a:srgbClr val="0000FF"/>
              </a:solidFill>
            </a:endParaRPr>
          </a:p>
          <a:p>
            <a:r>
              <a:rPr lang="nl-NL" sz="2400" b="1" dirty="0" err="1" smtClean="0">
                <a:solidFill>
                  <a:srgbClr val="0000FF"/>
                </a:solidFill>
              </a:rPr>
              <a:t>abgeholt</a:t>
            </a:r>
            <a:endParaRPr lang="nl-NL" sz="2400" b="1" dirty="0" smtClean="0">
              <a:solidFill>
                <a:srgbClr val="0000FF"/>
              </a:solidFill>
            </a:endParaRPr>
          </a:p>
          <a:p>
            <a:r>
              <a:rPr lang="nl-NL" sz="2400" b="1" dirty="0" err="1" smtClean="0">
                <a:solidFill>
                  <a:srgbClr val="0000FF"/>
                </a:solidFill>
              </a:rPr>
              <a:t>aufger</a:t>
            </a:r>
            <a:r>
              <a:rPr lang="nl-NL" sz="2400" b="1" dirty="0" err="1" smtClean="0">
                <a:solidFill>
                  <a:srgbClr val="0000FF"/>
                </a:solidFill>
              </a:rPr>
              <a:t>äumt</a:t>
            </a:r>
            <a:endParaRPr lang="nl-NL" sz="2400" b="1" dirty="0" smtClean="0">
              <a:solidFill>
                <a:srgbClr val="0000FF"/>
              </a:solidFill>
            </a:endParaRPr>
          </a:p>
          <a:p>
            <a:r>
              <a:rPr lang="nl-NL" sz="2400" b="1" dirty="0" err="1" smtClean="0">
                <a:solidFill>
                  <a:srgbClr val="0000FF"/>
                </a:solidFill>
              </a:rPr>
              <a:t>abgespielt</a:t>
            </a:r>
            <a:endParaRPr lang="nl-NL" sz="2400" b="1" dirty="0" smtClean="0">
              <a:solidFill>
                <a:srgbClr val="0000FF"/>
              </a:solidFill>
            </a:endParaRPr>
          </a:p>
          <a:p>
            <a:r>
              <a:rPr lang="nl-NL" sz="2400" b="1" dirty="0" err="1" smtClean="0">
                <a:solidFill>
                  <a:srgbClr val="0000FF"/>
                </a:solidFill>
              </a:rPr>
              <a:t>ausgerutscht</a:t>
            </a:r>
            <a:endParaRPr lang="nl-NL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530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5768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6711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130</Words>
  <Application>Microsoft Macintosh PowerPoint</Application>
  <PresentationFormat>Diavoorstelling (4:3)</PresentationFormat>
  <Paragraphs>41</Paragraphs>
  <Slides>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6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4</cp:revision>
  <dcterms:created xsi:type="dcterms:W3CDTF">2016-09-01T20:55:39Z</dcterms:created>
  <dcterms:modified xsi:type="dcterms:W3CDTF">2016-09-01T21:16:00Z</dcterms:modified>
</cp:coreProperties>
</file>