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5" r:id="rId2"/>
    <p:sldId id="283" r:id="rId3"/>
    <p:sldId id="266" r:id="rId4"/>
    <p:sldId id="269" r:id="rId5"/>
    <p:sldId id="272" r:id="rId6"/>
    <p:sldId id="287" r:id="rId7"/>
    <p:sldId id="291" r:id="rId8"/>
    <p:sldId id="275" r:id="rId9"/>
    <p:sldId id="274" r:id="rId10"/>
    <p:sldId id="288" r:id="rId11"/>
    <p:sldId id="279" r:id="rId12"/>
    <p:sldId id="280" r:id="rId13"/>
    <p:sldId id="294" r:id="rId14"/>
    <p:sldId id="281" r:id="rId15"/>
    <p:sldId id="289" r:id="rId16"/>
    <p:sldId id="290" r:id="rId17"/>
    <p:sldId id="292" r:id="rId18"/>
    <p:sldId id="293" r:id="rId19"/>
    <p:sldId id="295" r:id="rId20"/>
    <p:sldId id="297" r:id="rId21"/>
    <p:sldId id="300" r:id="rId22"/>
    <p:sldId id="298" r:id="rId23"/>
    <p:sldId id="302" r:id="rId24"/>
    <p:sldId id="303" r:id="rId25"/>
    <p:sldId id="304" r:id="rId26"/>
    <p:sldId id="299" r:id="rId27"/>
    <p:sldId id="305" r:id="rId28"/>
    <p:sldId id="306" r:id="rId29"/>
    <p:sldId id="307" r:id="rId30"/>
    <p:sldId id="308" r:id="rId31"/>
    <p:sldId id="310" r:id="rId32"/>
    <p:sldId id="312" r:id="rId33"/>
    <p:sldId id="314" r:id="rId34"/>
    <p:sldId id="315" r:id="rId35"/>
    <p:sldId id="317" r:id="rId36"/>
    <p:sldId id="318" r:id="rId37"/>
    <p:sldId id="316" r:id="rId38"/>
    <p:sldId id="319" r:id="rId39"/>
    <p:sldId id="320" r:id="rId40"/>
    <p:sldId id="321" r:id="rId41"/>
    <p:sldId id="322" r:id="rId42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C9"/>
    <a:srgbClr val="280D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Stijl, thema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Stijl, thema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Stijl, licht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Stijl, licht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2838BEF-8BB2-4498-84A7-C5851F593DF1}" styleName="Stijl, gemiddeld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18" autoAdjust="0"/>
  </p:normalViewPr>
  <p:slideViewPr>
    <p:cSldViewPr snapToGrid="0" snapToObjects="1">
      <p:cViewPr>
        <p:scale>
          <a:sx n="90" d="100"/>
          <a:sy n="90" d="100"/>
        </p:scale>
        <p:origin x="-8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28-11-17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0567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28-11-17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82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28-11-17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138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28-11-17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6838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28-11-17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7514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28-11-17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1147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28-11-17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5221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28-11-17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8996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28-11-17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7472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28-11-17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2999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28-11-17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092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E4585-93C3-2540-AF94-385DAEBCE5B3}" type="datetimeFigureOut">
              <a:rPr lang="nl-NL" smtClean="0"/>
              <a:t>28-11-17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2866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duits.de/vaklokaal/sg/sgwwonr.htm%23sollen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0" y="0"/>
            <a:ext cx="347784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u="sng" dirty="0" smtClean="0">
                <a:solidFill>
                  <a:schemeClr val="tx2"/>
                </a:solidFill>
              </a:rPr>
              <a:t>sein = </a:t>
            </a:r>
            <a:r>
              <a:rPr lang="de-DE" b="1" i="1" u="sng" dirty="0" err="1" smtClean="0">
                <a:solidFill>
                  <a:schemeClr val="tx2"/>
                </a:solidFill>
              </a:rPr>
              <a:t>zijn</a:t>
            </a:r>
            <a:endParaRPr lang="de-DE" b="1" i="1" u="sng" dirty="0" smtClean="0">
              <a:solidFill>
                <a:schemeClr val="tx2"/>
              </a:solidFill>
            </a:endParaRP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ich </a:t>
            </a:r>
            <a:r>
              <a:rPr lang="de-DE" b="1" dirty="0" smtClean="0"/>
              <a:t>bin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zu Hause.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du </a:t>
            </a:r>
            <a:r>
              <a:rPr lang="de-DE" b="1" dirty="0" smtClean="0">
                <a:solidFill>
                  <a:srgbClr val="000000"/>
                </a:solidFill>
              </a:rPr>
              <a:t>bist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13 Jahre alt.</a:t>
            </a:r>
          </a:p>
          <a:p>
            <a:r>
              <a:rPr lang="nl-NL" dirty="0">
                <a:solidFill>
                  <a:schemeClr val="accent2">
                    <a:lumMod val="50000"/>
                  </a:schemeClr>
                </a:solidFill>
              </a:rPr>
              <a:t>e</a:t>
            </a:r>
            <a:r>
              <a:rPr lang="de-DE" dirty="0" err="1" smtClean="0">
                <a:solidFill>
                  <a:schemeClr val="accent2">
                    <a:lumMod val="50000"/>
                  </a:schemeClr>
                </a:solidFill>
              </a:rPr>
              <a:t>r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/sie/es </a:t>
            </a:r>
            <a:r>
              <a:rPr lang="de-DE" b="1" dirty="0" smtClean="0">
                <a:solidFill>
                  <a:srgbClr val="000000"/>
                </a:solidFill>
              </a:rPr>
              <a:t>ist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der Bruder von 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A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chim.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wir </a:t>
            </a:r>
            <a:r>
              <a:rPr lang="de-DE" b="1" dirty="0" smtClean="0">
                <a:solidFill>
                  <a:srgbClr val="000000"/>
                </a:solidFill>
              </a:rPr>
              <a:t>sind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zu Hause.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ihr </a:t>
            </a:r>
            <a:r>
              <a:rPr lang="de-DE" b="1" dirty="0" smtClean="0">
                <a:solidFill>
                  <a:srgbClr val="000000"/>
                </a:solidFill>
              </a:rPr>
              <a:t>seid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14 Jahre alt.</a:t>
            </a:r>
          </a:p>
          <a:p>
            <a:r>
              <a:rPr lang="de-DE" b="1" dirty="0" smtClean="0">
                <a:solidFill>
                  <a:srgbClr val="000000"/>
                </a:solidFill>
              </a:rPr>
              <a:t>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ie/sie </a:t>
            </a:r>
            <a:r>
              <a:rPr lang="de-DE" b="1" dirty="0" smtClean="0">
                <a:solidFill>
                  <a:srgbClr val="000000"/>
                </a:solidFill>
              </a:rPr>
              <a:t>sind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 netter Mann.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2232526" y="3061368"/>
            <a:ext cx="468983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u="sng" dirty="0" smtClean="0">
                <a:solidFill>
                  <a:srgbClr val="1F497D"/>
                </a:solidFill>
              </a:rPr>
              <a:t>haben = </a:t>
            </a:r>
            <a:r>
              <a:rPr lang="de-DE" b="1" i="1" u="sng" dirty="0" err="1" smtClean="0">
                <a:solidFill>
                  <a:srgbClr val="1F497D"/>
                </a:solidFill>
              </a:rPr>
              <a:t>hebben</a:t>
            </a:r>
            <a:endParaRPr lang="de-DE" b="1" i="1" u="sng" dirty="0" smtClean="0">
              <a:solidFill>
                <a:srgbClr val="1F497D"/>
              </a:solidFill>
            </a:endParaRP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ich </a:t>
            </a:r>
            <a:r>
              <a:rPr lang="de-DE" b="1" dirty="0" smtClean="0"/>
              <a:t>habe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dich gesehen.</a:t>
            </a:r>
          </a:p>
          <a:p>
            <a:r>
              <a:rPr lang="nl-NL" dirty="0" smtClean="0">
                <a:solidFill>
                  <a:schemeClr val="accent2">
                    <a:lumMod val="50000"/>
                  </a:schemeClr>
                </a:solidFill>
              </a:rPr>
              <a:t>du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b="1" dirty="0" smtClean="0">
                <a:solidFill>
                  <a:srgbClr val="000000"/>
                </a:solidFill>
              </a:rPr>
              <a:t>hast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eine Schwester.</a:t>
            </a:r>
          </a:p>
          <a:p>
            <a:r>
              <a:rPr lang="nl-NL" dirty="0">
                <a:solidFill>
                  <a:schemeClr val="accent2">
                    <a:lumMod val="50000"/>
                  </a:schemeClr>
                </a:solidFill>
              </a:rPr>
              <a:t>e</a:t>
            </a:r>
            <a:r>
              <a:rPr lang="nl-NL" dirty="0" smtClean="0">
                <a:solidFill>
                  <a:schemeClr val="accent2">
                    <a:lumMod val="50000"/>
                  </a:schemeClr>
                </a:solidFill>
              </a:rPr>
              <a:t>r/</a:t>
            </a:r>
            <a:r>
              <a:rPr lang="nl-NL" dirty="0" err="1" smtClean="0">
                <a:solidFill>
                  <a:schemeClr val="accent2">
                    <a:lumMod val="50000"/>
                  </a:schemeClr>
                </a:solidFill>
              </a:rPr>
              <a:t>sie</a:t>
            </a:r>
            <a:r>
              <a:rPr lang="nl-NL" dirty="0" smtClean="0">
                <a:solidFill>
                  <a:schemeClr val="accent2">
                    <a:lumMod val="50000"/>
                  </a:schemeClr>
                </a:solidFill>
              </a:rPr>
              <a:t>/es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b="1" dirty="0" smtClean="0">
                <a:solidFill>
                  <a:srgbClr val="000000"/>
                </a:solidFill>
              </a:rPr>
              <a:t>hat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einen Bruder.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wir </a:t>
            </a:r>
            <a:r>
              <a:rPr lang="de-DE" b="1" dirty="0" smtClean="0">
                <a:solidFill>
                  <a:srgbClr val="000000"/>
                </a:solidFill>
              </a:rPr>
              <a:t>haben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Pause.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ihr </a:t>
            </a:r>
            <a:r>
              <a:rPr lang="de-DE" b="1" dirty="0" smtClean="0">
                <a:solidFill>
                  <a:srgbClr val="000000"/>
                </a:solidFill>
              </a:rPr>
              <a:t>habt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 Eis gekauft.</a:t>
            </a:r>
          </a:p>
          <a:p>
            <a:r>
              <a:rPr lang="de-DE" b="1" dirty="0" smtClean="0">
                <a:solidFill>
                  <a:srgbClr val="000000"/>
                </a:solidFill>
              </a:rPr>
              <a:t>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ie/sie </a:t>
            </a:r>
            <a:r>
              <a:rPr lang="de-DE" b="1" dirty="0" smtClean="0">
                <a:solidFill>
                  <a:srgbClr val="000000"/>
                </a:solidFill>
              </a:rPr>
              <a:t>haben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sehr schöne Augen, Frau Wenger.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5151999" y="757926"/>
            <a:ext cx="389465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u="sng" dirty="0" smtClean="0">
                <a:solidFill>
                  <a:srgbClr val="1F497D"/>
                </a:solidFill>
              </a:rPr>
              <a:t>werden = </a:t>
            </a:r>
            <a:r>
              <a:rPr lang="de-DE" b="1" i="1" u="sng" dirty="0" err="1" smtClean="0">
                <a:solidFill>
                  <a:srgbClr val="1F497D"/>
                </a:solidFill>
              </a:rPr>
              <a:t>zullen</a:t>
            </a:r>
            <a:endParaRPr lang="de-DE" b="1" i="1" u="sng" dirty="0" smtClean="0">
              <a:solidFill>
                <a:srgbClr val="1F497D"/>
              </a:solidFill>
            </a:endParaRP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ich </a:t>
            </a:r>
            <a:r>
              <a:rPr lang="de-DE" b="1" dirty="0" smtClean="0"/>
              <a:t>werde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gehen.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du </a:t>
            </a:r>
            <a:r>
              <a:rPr lang="de-DE" b="1" dirty="0" smtClean="0">
                <a:solidFill>
                  <a:srgbClr val="000000"/>
                </a:solidFill>
              </a:rPr>
              <a:t>wirst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kommen.</a:t>
            </a:r>
          </a:p>
          <a:p>
            <a:r>
              <a:rPr lang="nl-NL" dirty="0">
                <a:solidFill>
                  <a:schemeClr val="accent2">
                    <a:lumMod val="50000"/>
                  </a:schemeClr>
                </a:solidFill>
              </a:rPr>
              <a:t>e</a:t>
            </a:r>
            <a:r>
              <a:rPr lang="de-DE" dirty="0" err="1" smtClean="0">
                <a:solidFill>
                  <a:schemeClr val="accent2">
                    <a:lumMod val="50000"/>
                  </a:schemeClr>
                </a:solidFill>
              </a:rPr>
              <a:t>r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/sie/es </a:t>
            </a:r>
            <a:r>
              <a:rPr lang="de-DE" b="1" dirty="0" smtClean="0">
                <a:solidFill>
                  <a:srgbClr val="000000"/>
                </a:solidFill>
              </a:rPr>
              <a:t>wird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gut lernen..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wir </a:t>
            </a:r>
            <a:r>
              <a:rPr lang="de-DE" b="1" dirty="0" smtClean="0">
                <a:solidFill>
                  <a:srgbClr val="000000"/>
                </a:solidFill>
              </a:rPr>
              <a:t>werden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um 12 zu Hause sein.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ihr </a:t>
            </a:r>
            <a:r>
              <a:rPr lang="de-DE" b="1" dirty="0" smtClean="0">
                <a:solidFill>
                  <a:srgbClr val="000000"/>
                </a:solidFill>
              </a:rPr>
              <a:t>werdet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schön brav sein!.</a:t>
            </a:r>
          </a:p>
          <a:p>
            <a:r>
              <a:rPr lang="de-DE" b="1" dirty="0" smtClean="0">
                <a:solidFill>
                  <a:srgbClr val="000000"/>
                </a:solidFill>
              </a:rPr>
              <a:t>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ie/sie </a:t>
            </a:r>
            <a:r>
              <a:rPr lang="de-DE" b="1" dirty="0" smtClean="0">
                <a:solidFill>
                  <a:srgbClr val="000000"/>
                </a:solidFill>
              </a:rPr>
              <a:t>werden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staunen. (</a:t>
            </a:r>
            <a:r>
              <a:rPr lang="de-DE" i="1" dirty="0" err="1" smtClean="0">
                <a:solidFill>
                  <a:schemeClr val="accent2">
                    <a:lumMod val="50000"/>
                  </a:schemeClr>
                </a:solidFill>
              </a:rPr>
              <a:t>verbaasd</a:t>
            </a:r>
            <a:r>
              <a:rPr lang="de-DE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i="1" dirty="0" err="1" smtClean="0">
                <a:solidFill>
                  <a:schemeClr val="accent2">
                    <a:lumMod val="50000"/>
                  </a:schemeClr>
                </a:solidFill>
              </a:rPr>
              <a:t>zijn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5224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 descr="Afbeelding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680" y="588192"/>
            <a:ext cx="5638095" cy="490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610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36" y="280728"/>
            <a:ext cx="7949206" cy="515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202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7-09-17 om 22.19.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46444" cy="673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725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 descr="Afbeelding 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22" y="0"/>
            <a:ext cx="8622222" cy="641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10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Schermafbeelding 2016-02-23 om 00.50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044"/>
            <a:ext cx="8946444" cy="662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68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889630"/>
              </p:ext>
            </p:extLst>
          </p:nvPr>
        </p:nvGraphicFramePr>
        <p:xfrm>
          <a:off x="56445" y="550334"/>
          <a:ext cx="9045222" cy="5997224"/>
        </p:xfrm>
        <a:graphic>
          <a:graphicData uri="http://schemas.openxmlformats.org/drawingml/2006/table">
            <a:tbl>
              <a:tblPr firstRow="1" bandRow="1" bandCol="1">
                <a:tableStyleId>{912C8C85-51F0-491E-9774-3900AFEF0FD7}</a:tableStyleId>
              </a:tblPr>
              <a:tblGrid>
                <a:gridCol w="945445"/>
                <a:gridCol w="1262945"/>
                <a:gridCol w="1104195"/>
                <a:gridCol w="1174748"/>
                <a:gridCol w="1199445"/>
                <a:gridCol w="1030111"/>
                <a:gridCol w="1114777"/>
                <a:gridCol w="1213556"/>
              </a:tblGrid>
              <a:tr h="749653">
                <a:tc>
                  <a:txBody>
                    <a:bodyPr/>
                    <a:lstStyle/>
                    <a:p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dirty="0" smtClean="0">
                          <a:solidFill>
                            <a:schemeClr val="tx1"/>
                          </a:solidFill>
                        </a:rPr>
                        <a:t>können</a:t>
                      </a:r>
                      <a:endParaRPr lang="de-DE" spc="3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smtClean="0">
                          <a:solidFill>
                            <a:schemeClr val="tx1"/>
                          </a:solidFill>
                        </a:rPr>
                        <a:t>dürfen</a:t>
                      </a:r>
                      <a:endParaRPr lang="de-DE" spc="300" noProof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dirty="0" smtClean="0">
                          <a:solidFill>
                            <a:schemeClr val="tx1"/>
                          </a:solidFill>
                        </a:rPr>
                        <a:t>wollen</a:t>
                      </a:r>
                      <a:endParaRPr lang="de-DE" spc="3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dirty="0" smtClean="0">
                          <a:solidFill>
                            <a:schemeClr val="tx1"/>
                          </a:solidFill>
                        </a:rPr>
                        <a:t>müssen</a:t>
                      </a:r>
                      <a:endParaRPr lang="de-DE" spc="3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smtClean="0">
                          <a:solidFill>
                            <a:schemeClr val="tx1"/>
                          </a:solidFill>
                        </a:rPr>
                        <a:t>sollen</a:t>
                      </a:r>
                      <a:endParaRPr lang="de-DE" spc="300" noProof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smtClean="0">
                          <a:solidFill>
                            <a:schemeClr val="tx1"/>
                          </a:solidFill>
                        </a:rPr>
                        <a:t>mögen</a:t>
                      </a:r>
                      <a:endParaRPr lang="de-DE" spc="300" noProof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dirty="0" smtClean="0">
                          <a:solidFill>
                            <a:schemeClr val="tx1"/>
                          </a:solidFill>
                        </a:rPr>
                        <a:t>wissen</a:t>
                      </a:r>
                      <a:endParaRPr lang="de-DE" spc="3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kunnen</a:t>
                      </a:r>
                      <a:endParaRPr lang="de-DE" noProof="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mogen</a:t>
                      </a:r>
                      <a:endParaRPr lang="de-DE" noProof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willen</a:t>
                      </a:r>
                      <a:endParaRPr lang="de-DE" noProof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moeten</a:t>
                      </a:r>
                      <a:endParaRPr lang="de-DE" noProof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moeten</a:t>
                      </a:r>
                      <a:endParaRPr lang="de-DE" noProof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houden van</a:t>
                      </a:r>
                      <a:r>
                        <a:rPr lang="de-DE" sz="1200" baseline="0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lusten </a:t>
                      </a:r>
                    </a:p>
                    <a:p>
                      <a:pPr algn="ctr"/>
                      <a:r>
                        <a:rPr lang="de-DE" sz="1200" baseline="0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aardig vinden</a:t>
                      </a:r>
                      <a:endParaRPr lang="de-DE" sz="1200" noProof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weten</a:t>
                      </a:r>
                      <a:endParaRPr lang="de-DE" noProof="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r>
                        <a:rPr lang="de-DE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ich</a:t>
                      </a:r>
                      <a:endParaRPr lang="de-DE" noProof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nn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rf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ll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ss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soll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g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ei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ß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r>
                        <a:rPr lang="de-DE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du</a:t>
                      </a:r>
                      <a:endParaRPr lang="de-DE" noProof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nnst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lang="de-DE" sz="1600" b="1" spc="300" noProof="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rfst</a:t>
                      </a:r>
                      <a:endParaRPr lang="de-DE" sz="1600" b="1" spc="3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llst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sst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sollst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gst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ei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ßt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r>
                        <a:rPr lang="de-DE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er</a:t>
                      </a:r>
                      <a:r>
                        <a:rPr lang="de-DE" baseline="0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sie es</a:t>
                      </a:r>
                      <a:endParaRPr lang="de-DE" noProof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nn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rf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ll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ss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soll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g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ei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ß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r>
                        <a:rPr lang="de-DE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wir</a:t>
                      </a:r>
                      <a:endParaRPr lang="de-DE" noProof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können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dürfen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wollen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müssen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sollen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mögen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wissen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r>
                        <a:rPr lang="de-DE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ihr</a:t>
                      </a:r>
                      <a:endParaRPr lang="de-DE" noProof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könnt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dürft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wollt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müsst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sollt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mögt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wisst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r>
                        <a:rPr lang="de-DE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Sie sie</a:t>
                      </a:r>
                      <a:endParaRPr lang="de-DE" noProof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können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dürfen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wollen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müssen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sollen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mögen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wissen</a:t>
                      </a:r>
                    </a:p>
                    <a:p>
                      <a:pPr algn="ctr"/>
                      <a:endParaRPr lang="de-DE" sz="1600" b="1" spc="3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kstvak 4"/>
          <p:cNvSpPr txBox="1"/>
          <p:nvPr/>
        </p:nvSpPr>
        <p:spPr>
          <a:xfrm>
            <a:off x="874889" y="70555"/>
            <a:ext cx="435080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nl-NL" b="1" spc="6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modale hulpwerkwoorden</a:t>
            </a:r>
            <a:endParaRPr lang="nl-NL" b="1" spc="6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0352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899416" y="785336"/>
            <a:ext cx="6759190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b="1" dirty="0"/>
              <a:t>moeten = </a:t>
            </a:r>
            <a:r>
              <a:rPr lang="nl-NL" b="1" dirty="0" err="1"/>
              <a:t>müssen</a:t>
            </a:r>
            <a:r>
              <a:rPr lang="nl-NL" b="1" dirty="0"/>
              <a:t> of sollen; dat hangt af van de zin:</a:t>
            </a:r>
          </a:p>
          <a:p>
            <a:r>
              <a:rPr lang="nl-NL" b="1" dirty="0"/>
              <a:t>A als iets niet anders kan, of "het is logisch dat": </a:t>
            </a:r>
            <a:r>
              <a:rPr lang="nl-NL" b="1" u="sng" dirty="0">
                <a:hlinkClick r:id=""/>
              </a:rPr>
              <a:t>müssen</a:t>
            </a:r>
            <a:endParaRPr lang="nl-NL" u="sng" dirty="0">
              <a:hlinkClick r:id=""/>
            </a:endParaRPr>
          </a:p>
          <a:p>
            <a:r>
              <a:rPr lang="nl-NL" dirty="0"/>
              <a:t>Dat </a:t>
            </a:r>
            <a:r>
              <a:rPr lang="nl-NL" i="1" dirty="0"/>
              <a:t>moet</a:t>
            </a:r>
            <a:r>
              <a:rPr lang="nl-NL" dirty="0"/>
              <a:t> Hans geweest zijn - Das </a:t>
            </a:r>
            <a:r>
              <a:rPr lang="nl-NL" i="1" dirty="0" err="1"/>
              <a:t>muss</a:t>
            </a:r>
            <a:r>
              <a:rPr lang="nl-NL" dirty="0"/>
              <a:t> Hans </a:t>
            </a:r>
            <a:r>
              <a:rPr lang="nl-NL" dirty="0" err="1"/>
              <a:t>gewesen</a:t>
            </a:r>
            <a:r>
              <a:rPr lang="nl-NL" dirty="0"/>
              <a:t> sein. De straat </a:t>
            </a:r>
            <a:r>
              <a:rPr lang="nl-NL" i="1" dirty="0"/>
              <a:t>moest</a:t>
            </a:r>
            <a:r>
              <a:rPr lang="nl-NL" dirty="0"/>
              <a:t> afgezet worden. - Die </a:t>
            </a:r>
            <a:r>
              <a:rPr lang="nl-NL" dirty="0" err="1"/>
              <a:t>Straße</a:t>
            </a:r>
            <a:r>
              <a:rPr lang="nl-NL" dirty="0"/>
              <a:t> </a:t>
            </a:r>
            <a:r>
              <a:rPr lang="nl-NL" i="1" dirty="0" err="1"/>
              <a:t>musste</a:t>
            </a:r>
            <a:r>
              <a:rPr lang="nl-NL" dirty="0"/>
              <a:t> </a:t>
            </a:r>
            <a:r>
              <a:rPr lang="nl-NL" dirty="0" err="1"/>
              <a:t>abgesperrt</a:t>
            </a:r>
            <a:r>
              <a:rPr lang="nl-NL" dirty="0"/>
              <a:t> werden</a:t>
            </a:r>
            <a:r>
              <a:rPr lang="nl-NL" dirty="0" smtClean="0"/>
              <a:t>.</a:t>
            </a:r>
          </a:p>
          <a:p>
            <a:endParaRPr lang="nl-NL" dirty="0"/>
          </a:p>
          <a:p>
            <a:r>
              <a:rPr lang="nl-NL" b="1" dirty="0"/>
              <a:t>B bij een (dringend advies): </a:t>
            </a:r>
            <a:r>
              <a:rPr lang="nl-NL" b="1" u="sng" dirty="0">
                <a:hlinkClick r:id=""/>
              </a:rPr>
              <a:t>müssen</a:t>
            </a:r>
            <a:endParaRPr lang="nl-NL" u="sng" dirty="0">
              <a:hlinkClick r:id=""/>
            </a:endParaRPr>
          </a:p>
          <a:p>
            <a:r>
              <a:rPr lang="nl-NL" dirty="0"/>
              <a:t>Dat </a:t>
            </a:r>
            <a:r>
              <a:rPr lang="nl-NL" i="1" dirty="0"/>
              <a:t>moet </a:t>
            </a:r>
            <a:r>
              <a:rPr lang="nl-NL" dirty="0"/>
              <a:t>je niet allemaal geloven. - Das </a:t>
            </a:r>
            <a:r>
              <a:rPr lang="nl-NL" i="1" dirty="0" err="1"/>
              <a:t>musst</a:t>
            </a:r>
            <a:r>
              <a:rPr lang="nl-NL" i="1" dirty="0"/>
              <a:t> </a:t>
            </a:r>
            <a:r>
              <a:rPr lang="nl-NL" dirty="0"/>
              <a:t>du nicht alles </a:t>
            </a:r>
            <a:r>
              <a:rPr lang="nl-NL" dirty="0" err="1"/>
              <a:t>glauben</a:t>
            </a:r>
            <a:r>
              <a:rPr lang="nl-NL" dirty="0"/>
              <a:t>! Je </a:t>
            </a:r>
            <a:r>
              <a:rPr lang="nl-NL" i="1" dirty="0"/>
              <a:t>moet </a:t>
            </a:r>
            <a:r>
              <a:rPr lang="nl-NL" dirty="0"/>
              <a:t>nu gaan. - Du </a:t>
            </a:r>
            <a:r>
              <a:rPr lang="nl-NL" i="1" dirty="0" err="1"/>
              <a:t>musst</a:t>
            </a:r>
            <a:r>
              <a:rPr lang="nl-NL" i="1" dirty="0"/>
              <a:t> </a:t>
            </a:r>
            <a:r>
              <a:rPr lang="nl-NL" dirty="0" err="1"/>
              <a:t>jetzt</a:t>
            </a:r>
            <a:r>
              <a:rPr lang="nl-NL" dirty="0"/>
              <a:t> </a:t>
            </a:r>
            <a:r>
              <a:rPr lang="nl-NL" dirty="0" err="1"/>
              <a:t>gehen</a:t>
            </a:r>
            <a:r>
              <a:rPr lang="nl-NL" dirty="0" smtClean="0"/>
              <a:t>.</a:t>
            </a:r>
          </a:p>
          <a:p>
            <a:endParaRPr lang="nl-NL" dirty="0"/>
          </a:p>
          <a:p>
            <a:r>
              <a:rPr lang="nl-NL" b="1" dirty="0"/>
              <a:t>C als je twijfelt, jezelf iets afvraagt: </a:t>
            </a:r>
            <a:r>
              <a:rPr lang="nl-NL" b="1" u="sng" dirty="0">
                <a:hlinkClick r:id="rId2"/>
              </a:rPr>
              <a:t>sollen</a:t>
            </a:r>
            <a:endParaRPr lang="nl-NL" u="sng" dirty="0">
              <a:hlinkClick r:id="rId2"/>
            </a:endParaRPr>
          </a:p>
          <a:p>
            <a:r>
              <a:rPr lang="nl-NL" dirty="0"/>
              <a:t>Wat </a:t>
            </a:r>
            <a:r>
              <a:rPr lang="nl-NL" i="1" dirty="0"/>
              <a:t>moet </a:t>
            </a:r>
            <a:r>
              <a:rPr lang="nl-NL" dirty="0"/>
              <a:t>ik doen? - Was </a:t>
            </a:r>
            <a:r>
              <a:rPr lang="nl-NL" i="1" dirty="0" err="1"/>
              <a:t>soll</a:t>
            </a:r>
            <a:r>
              <a:rPr lang="nl-NL" i="1" dirty="0"/>
              <a:t> </a:t>
            </a:r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machen</a:t>
            </a:r>
            <a:r>
              <a:rPr lang="nl-NL" dirty="0" smtClean="0"/>
              <a:t>?   of het behoort zo (gebod) </a:t>
            </a:r>
            <a:r>
              <a:rPr lang="nl-NL" dirty="0"/>
              <a:t>Ik weet niet of ik er naar toe </a:t>
            </a:r>
            <a:r>
              <a:rPr lang="nl-NL" i="1" dirty="0"/>
              <a:t>moet </a:t>
            </a:r>
            <a:r>
              <a:rPr lang="nl-NL" dirty="0"/>
              <a:t>gaan. - </a:t>
            </a:r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weiß</a:t>
            </a:r>
            <a:r>
              <a:rPr lang="nl-NL" dirty="0"/>
              <a:t> nicht, ob </a:t>
            </a:r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hinfahren</a:t>
            </a:r>
            <a:r>
              <a:rPr lang="nl-NL" dirty="0"/>
              <a:t> </a:t>
            </a:r>
            <a:r>
              <a:rPr lang="nl-NL" i="1" dirty="0" err="1"/>
              <a:t>soll</a:t>
            </a:r>
            <a:r>
              <a:rPr lang="nl-NL" dirty="0"/>
              <a:t>. </a:t>
            </a:r>
            <a:r>
              <a:rPr lang="nl-NL" i="1" dirty="0"/>
              <a:t>Moet </a:t>
            </a:r>
            <a:r>
              <a:rPr lang="nl-NL" dirty="0"/>
              <a:t>ik dat nu meteen betalen? - </a:t>
            </a:r>
            <a:r>
              <a:rPr lang="nl-NL" i="1" dirty="0" err="1"/>
              <a:t>Soll</a:t>
            </a:r>
            <a:r>
              <a:rPr lang="nl-NL" i="1" dirty="0"/>
              <a:t> </a:t>
            </a:r>
            <a:r>
              <a:rPr lang="nl-NL" dirty="0" err="1"/>
              <a:t>ich</a:t>
            </a:r>
            <a:r>
              <a:rPr lang="nl-NL" dirty="0"/>
              <a:t> das </a:t>
            </a:r>
            <a:r>
              <a:rPr lang="nl-NL" dirty="0" err="1"/>
              <a:t>sofort</a:t>
            </a:r>
            <a:r>
              <a:rPr lang="nl-NL" dirty="0"/>
              <a:t> </a:t>
            </a:r>
            <a:r>
              <a:rPr lang="nl-NL" dirty="0" err="1"/>
              <a:t>bezahlen</a:t>
            </a:r>
            <a:r>
              <a:rPr lang="nl-NL" dirty="0" smtClean="0"/>
              <a:t>?</a:t>
            </a:r>
          </a:p>
          <a:p>
            <a:endParaRPr lang="nl-NL" dirty="0"/>
          </a:p>
          <a:p>
            <a:r>
              <a:rPr lang="nl-NL" b="1" dirty="0"/>
              <a:t>D in een persoonlijk bevel: </a:t>
            </a:r>
            <a:r>
              <a:rPr lang="nl-NL" b="1" u="sng" dirty="0">
                <a:hlinkClick r:id="rId2"/>
              </a:rPr>
              <a:t>sollen</a:t>
            </a:r>
            <a:endParaRPr lang="nl-NL" u="sng" dirty="0">
              <a:hlinkClick r:id="rId2"/>
            </a:endParaRPr>
          </a:p>
          <a:p>
            <a:r>
              <a:rPr lang="nl-NL" dirty="0"/>
              <a:t>Jij </a:t>
            </a:r>
            <a:r>
              <a:rPr lang="nl-NL" i="1" dirty="0"/>
              <a:t>moet</a:t>
            </a:r>
            <a:r>
              <a:rPr lang="nl-NL" dirty="0"/>
              <a:t> je mond houden! - Du </a:t>
            </a:r>
            <a:r>
              <a:rPr lang="nl-NL" i="1" dirty="0" err="1"/>
              <a:t>sollst</a:t>
            </a:r>
            <a:r>
              <a:rPr lang="nl-NL" i="1" dirty="0"/>
              <a:t> </a:t>
            </a:r>
            <a:r>
              <a:rPr lang="nl-NL" dirty="0"/>
              <a:t>den Mund halten!</a:t>
            </a:r>
          </a:p>
        </p:txBody>
      </p:sp>
    </p:spTree>
    <p:extLst>
      <p:ext uri="{BB962C8B-B14F-4D97-AF65-F5344CB8AC3E}">
        <p14:creationId xmlns:p14="http://schemas.microsoft.com/office/powerpoint/2010/main" val="1115847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 descr="Afbeelding 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67" y="0"/>
            <a:ext cx="8660317" cy="64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526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Schermafbeelding 2016-01-31 om 12.57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7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69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45" y="0"/>
            <a:ext cx="8520635" cy="631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482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88" y="0"/>
            <a:ext cx="8406349" cy="62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67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 rot="21064399">
            <a:off x="838172" y="577334"/>
            <a:ext cx="3543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>
                <a:solidFill>
                  <a:srgbClr val="FF0000"/>
                </a:solidFill>
              </a:rPr>
              <a:t>sterke werkwoorden   </a:t>
            </a:r>
            <a:r>
              <a:rPr lang="nl-NL" b="1" dirty="0" err="1" smtClean="0">
                <a:solidFill>
                  <a:srgbClr val="FF0000"/>
                </a:solidFill>
              </a:rPr>
              <a:t>Tegenw</a:t>
            </a:r>
            <a:r>
              <a:rPr lang="nl-NL" b="1" dirty="0" smtClean="0">
                <a:solidFill>
                  <a:srgbClr val="FF0000"/>
                </a:solidFill>
              </a:rPr>
              <a:t> Tijd</a:t>
            </a:r>
          </a:p>
          <a:p>
            <a:r>
              <a:rPr lang="nl-NL" b="1" dirty="0" smtClean="0">
                <a:solidFill>
                  <a:srgbClr val="FF0000"/>
                </a:solidFill>
              </a:rPr>
              <a:t>dus met klinkerwissel </a:t>
            </a:r>
            <a:endParaRPr lang="nl-NL" sz="2400" b="1" dirty="0">
              <a:solidFill>
                <a:srgbClr val="FF0000"/>
              </a:solidFill>
            </a:endParaRPr>
          </a:p>
        </p:txBody>
      </p:sp>
      <p:sp>
        <p:nvSpPr>
          <p:cNvPr id="3" name="Tekstvak 2"/>
          <p:cNvSpPr txBox="1"/>
          <p:nvPr/>
        </p:nvSpPr>
        <p:spPr>
          <a:xfrm rot="642997">
            <a:off x="5298639" y="577334"/>
            <a:ext cx="384536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008000"/>
                </a:solidFill>
              </a:rPr>
              <a:t>klinkerwissel bij </a:t>
            </a:r>
            <a:r>
              <a:rPr lang="nl-NL" sz="3200" dirty="0" smtClean="0">
                <a:solidFill>
                  <a:srgbClr val="008000"/>
                </a:solidFill>
              </a:rPr>
              <a:t>du</a:t>
            </a:r>
            <a:r>
              <a:rPr lang="nl-NL" dirty="0" smtClean="0">
                <a:solidFill>
                  <a:srgbClr val="008000"/>
                </a:solidFill>
              </a:rPr>
              <a:t> en </a:t>
            </a:r>
            <a:r>
              <a:rPr lang="nl-NL" sz="3200" dirty="0" smtClean="0">
                <a:solidFill>
                  <a:srgbClr val="008000"/>
                </a:solidFill>
              </a:rPr>
              <a:t>er </a:t>
            </a:r>
            <a:r>
              <a:rPr lang="nl-NL" sz="3200" dirty="0" err="1" smtClean="0">
                <a:solidFill>
                  <a:srgbClr val="008000"/>
                </a:solidFill>
              </a:rPr>
              <a:t>sie</a:t>
            </a:r>
            <a:r>
              <a:rPr lang="nl-NL" sz="3200" dirty="0" smtClean="0">
                <a:solidFill>
                  <a:srgbClr val="008000"/>
                </a:solidFill>
              </a:rPr>
              <a:t> es</a:t>
            </a:r>
            <a:endParaRPr lang="nl-NL" sz="3200" dirty="0">
              <a:solidFill>
                <a:srgbClr val="008000"/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352777" y="1905000"/>
            <a:ext cx="3249608" cy="43996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dirty="0" err="1" smtClean="0"/>
              <a:t>lesen</a:t>
            </a:r>
            <a:r>
              <a:rPr lang="nl-NL" dirty="0" smtClean="0"/>
              <a:t> – du </a:t>
            </a:r>
            <a:r>
              <a:rPr lang="nl-NL" dirty="0" err="1" smtClean="0"/>
              <a:t>liest</a:t>
            </a:r>
            <a:r>
              <a:rPr lang="nl-NL" dirty="0" smtClean="0"/>
              <a:t> / er </a:t>
            </a:r>
            <a:r>
              <a:rPr lang="nl-NL" dirty="0" err="1" smtClean="0"/>
              <a:t>liest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essen – du </a:t>
            </a:r>
            <a:r>
              <a:rPr lang="nl-NL" dirty="0" err="1" smtClean="0"/>
              <a:t>isst</a:t>
            </a:r>
            <a:r>
              <a:rPr lang="nl-NL" dirty="0" smtClean="0"/>
              <a:t> / er </a:t>
            </a:r>
            <a:r>
              <a:rPr lang="nl-NL" dirty="0" err="1" smtClean="0"/>
              <a:t>isst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sehen</a:t>
            </a:r>
            <a:r>
              <a:rPr lang="nl-NL" dirty="0" smtClean="0"/>
              <a:t> – du </a:t>
            </a:r>
            <a:r>
              <a:rPr lang="nl-NL" dirty="0" err="1" smtClean="0"/>
              <a:t>siehst</a:t>
            </a:r>
            <a:r>
              <a:rPr lang="nl-NL" dirty="0" smtClean="0"/>
              <a:t> / er </a:t>
            </a:r>
            <a:r>
              <a:rPr lang="nl-NL" dirty="0" err="1" smtClean="0"/>
              <a:t>sieht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nehmen</a:t>
            </a:r>
            <a:r>
              <a:rPr lang="nl-NL" dirty="0" smtClean="0"/>
              <a:t> – du </a:t>
            </a:r>
            <a:r>
              <a:rPr lang="nl-NL" dirty="0" err="1" smtClean="0"/>
              <a:t>nimmst</a:t>
            </a:r>
            <a:r>
              <a:rPr lang="nl-NL" dirty="0" smtClean="0"/>
              <a:t> / er </a:t>
            </a:r>
            <a:r>
              <a:rPr lang="nl-NL" dirty="0" err="1" smtClean="0"/>
              <a:t>nimmt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geben</a:t>
            </a:r>
            <a:r>
              <a:rPr lang="nl-NL" dirty="0" smtClean="0"/>
              <a:t> – du </a:t>
            </a:r>
            <a:r>
              <a:rPr lang="nl-NL" dirty="0" err="1" smtClean="0"/>
              <a:t>gibst</a:t>
            </a:r>
            <a:r>
              <a:rPr lang="nl-NL" dirty="0" smtClean="0"/>
              <a:t> / er </a:t>
            </a:r>
            <a:r>
              <a:rPr lang="nl-NL" dirty="0" err="1" smtClean="0"/>
              <a:t>gibt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fahren</a:t>
            </a:r>
            <a:r>
              <a:rPr lang="nl-NL" dirty="0" smtClean="0"/>
              <a:t> – du </a:t>
            </a:r>
            <a:r>
              <a:rPr lang="nl-NL" dirty="0" err="1" smtClean="0"/>
              <a:t>fährst</a:t>
            </a:r>
            <a:r>
              <a:rPr lang="nl-NL" dirty="0" smtClean="0"/>
              <a:t> / er </a:t>
            </a:r>
            <a:r>
              <a:rPr lang="nl-NL" dirty="0" err="1" smtClean="0"/>
              <a:t>fährt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laufen</a:t>
            </a:r>
            <a:r>
              <a:rPr lang="nl-NL" dirty="0" smtClean="0"/>
              <a:t> – du </a:t>
            </a:r>
            <a:r>
              <a:rPr lang="nl-NL" dirty="0" err="1" smtClean="0"/>
              <a:t>läufst</a:t>
            </a:r>
            <a:r>
              <a:rPr lang="nl-NL" dirty="0" smtClean="0"/>
              <a:t> / er </a:t>
            </a:r>
            <a:r>
              <a:rPr lang="nl-NL" dirty="0" err="1" smtClean="0"/>
              <a:t>läuft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schlafen</a:t>
            </a:r>
            <a:r>
              <a:rPr lang="nl-NL" dirty="0" smtClean="0"/>
              <a:t> – du </a:t>
            </a:r>
            <a:r>
              <a:rPr lang="nl-NL" dirty="0" err="1" smtClean="0"/>
              <a:t>schläfst</a:t>
            </a:r>
            <a:r>
              <a:rPr lang="nl-NL" dirty="0" smtClean="0"/>
              <a:t> / er </a:t>
            </a:r>
            <a:r>
              <a:rPr lang="nl-NL" dirty="0" err="1" smtClean="0"/>
              <a:t>schläft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lassen – du </a:t>
            </a:r>
            <a:r>
              <a:rPr lang="nl-NL" dirty="0" err="1" smtClean="0"/>
              <a:t>lässt</a:t>
            </a:r>
            <a:r>
              <a:rPr lang="nl-NL" dirty="0" smtClean="0"/>
              <a:t> / er </a:t>
            </a:r>
            <a:r>
              <a:rPr lang="nl-NL" dirty="0" err="1" smtClean="0"/>
              <a:t>lässt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halten – du </a:t>
            </a:r>
            <a:r>
              <a:rPr lang="nl-NL" dirty="0" err="1" smtClean="0"/>
              <a:t>hältst</a:t>
            </a:r>
            <a:r>
              <a:rPr lang="nl-NL" dirty="0" smtClean="0"/>
              <a:t> / er </a:t>
            </a:r>
            <a:r>
              <a:rPr lang="nl-NL" dirty="0" err="1" smtClean="0"/>
              <a:t>hält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laden – du </a:t>
            </a:r>
            <a:r>
              <a:rPr lang="nl-NL" dirty="0" err="1" smtClean="0"/>
              <a:t>lädst</a:t>
            </a:r>
            <a:r>
              <a:rPr lang="nl-NL" dirty="0" smtClean="0"/>
              <a:t> / er </a:t>
            </a:r>
            <a:r>
              <a:rPr lang="nl-NL" dirty="0" err="1" smtClean="0"/>
              <a:t>lädt</a:t>
            </a:r>
            <a:r>
              <a:rPr lang="nl-NL" dirty="0" smtClean="0"/>
              <a:t> !!!!</a:t>
            </a:r>
          </a:p>
          <a:p>
            <a:pPr>
              <a:lnSpc>
                <a:spcPct val="130000"/>
              </a:lnSpc>
            </a:pPr>
            <a:r>
              <a:rPr lang="nl-NL" dirty="0" err="1" smtClean="0"/>
              <a:t>stoßen</a:t>
            </a:r>
            <a:r>
              <a:rPr lang="nl-NL" dirty="0" smtClean="0"/>
              <a:t> – du </a:t>
            </a:r>
            <a:r>
              <a:rPr lang="nl-NL" dirty="0" err="1" smtClean="0"/>
              <a:t>stößt</a:t>
            </a:r>
            <a:r>
              <a:rPr lang="nl-NL" dirty="0" smtClean="0"/>
              <a:t> / er </a:t>
            </a:r>
            <a:r>
              <a:rPr lang="nl-NL" dirty="0" err="1" smtClean="0"/>
              <a:t>stößt</a:t>
            </a:r>
            <a:endParaRPr lang="nl-NL" dirty="0" smtClean="0"/>
          </a:p>
        </p:txBody>
      </p:sp>
      <p:sp>
        <p:nvSpPr>
          <p:cNvPr id="5" name="Tekstvak 4"/>
          <p:cNvSpPr txBox="1"/>
          <p:nvPr/>
        </p:nvSpPr>
        <p:spPr>
          <a:xfrm>
            <a:off x="4346230" y="1495781"/>
            <a:ext cx="3396708" cy="40395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dirty="0" err="1" smtClean="0"/>
              <a:t>sprechen</a:t>
            </a:r>
            <a:r>
              <a:rPr lang="nl-NL" dirty="0" smtClean="0"/>
              <a:t> – du </a:t>
            </a:r>
            <a:r>
              <a:rPr lang="nl-NL" dirty="0" err="1" smtClean="0"/>
              <a:t>sprichst</a:t>
            </a:r>
            <a:r>
              <a:rPr lang="nl-NL" dirty="0" smtClean="0"/>
              <a:t> / er </a:t>
            </a:r>
            <a:r>
              <a:rPr lang="nl-NL" dirty="0" err="1" smtClean="0"/>
              <a:t>spricht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treten</a:t>
            </a:r>
            <a:r>
              <a:rPr lang="nl-NL" dirty="0" smtClean="0"/>
              <a:t> – du </a:t>
            </a:r>
            <a:r>
              <a:rPr lang="nl-NL" dirty="0" err="1" smtClean="0"/>
              <a:t>trittst</a:t>
            </a:r>
            <a:r>
              <a:rPr lang="nl-NL" dirty="0"/>
              <a:t> </a:t>
            </a:r>
            <a:r>
              <a:rPr lang="nl-NL" dirty="0" smtClean="0"/>
              <a:t>/ er </a:t>
            </a:r>
            <a:r>
              <a:rPr lang="nl-NL" dirty="0" err="1" smtClean="0"/>
              <a:t>tritt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helfen</a:t>
            </a:r>
            <a:r>
              <a:rPr lang="nl-NL" dirty="0" smtClean="0"/>
              <a:t> – du </a:t>
            </a:r>
            <a:r>
              <a:rPr lang="nl-NL" dirty="0" err="1" smtClean="0"/>
              <a:t>hilfst</a:t>
            </a:r>
            <a:r>
              <a:rPr lang="nl-NL" dirty="0" smtClean="0"/>
              <a:t> / er </a:t>
            </a:r>
            <a:r>
              <a:rPr lang="nl-NL" dirty="0" err="1" smtClean="0"/>
              <a:t>hilft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treffen – du </a:t>
            </a:r>
            <a:r>
              <a:rPr lang="nl-NL" dirty="0" err="1" smtClean="0"/>
              <a:t>triffst</a:t>
            </a:r>
            <a:r>
              <a:rPr lang="nl-NL" dirty="0" smtClean="0"/>
              <a:t> / er </a:t>
            </a:r>
            <a:r>
              <a:rPr lang="nl-NL" dirty="0" err="1" smtClean="0"/>
              <a:t>trifft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fangen</a:t>
            </a:r>
            <a:r>
              <a:rPr lang="nl-NL" dirty="0" smtClean="0"/>
              <a:t> – du </a:t>
            </a:r>
            <a:r>
              <a:rPr lang="nl-NL" dirty="0" err="1" smtClean="0"/>
              <a:t>fängst</a:t>
            </a:r>
            <a:r>
              <a:rPr lang="nl-NL" dirty="0" smtClean="0"/>
              <a:t> / er </a:t>
            </a:r>
            <a:r>
              <a:rPr lang="nl-NL" dirty="0" err="1" smtClean="0"/>
              <a:t>fängt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raten – du </a:t>
            </a:r>
            <a:r>
              <a:rPr lang="nl-NL" dirty="0" err="1" smtClean="0"/>
              <a:t>rätst</a:t>
            </a:r>
            <a:r>
              <a:rPr lang="nl-NL" dirty="0" smtClean="0"/>
              <a:t> / er </a:t>
            </a:r>
            <a:r>
              <a:rPr lang="nl-NL" dirty="0" err="1" smtClean="0"/>
              <a:t>rät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versprechen</a:t>
            </a:r>
            <a:r>
              <a:rPr lang="nl-NL" dirty="0" smtClean="0"/>
              <a:t> – du </a:t>
            </a:r>
            <a:r>
              <a:rPr lang="nl-NL" dirty="0" err="1" smtClean="0"/>
              <a:t>versprichst</a:t>
            </a:r>
            <a:r>
              <a:rPr lang="nl-NL" dirty="0" smtClean="0"/>
              <a:t> / er..</a:t>
            </a:r>
          </a:p>
          <a:p>
            <a:pPr>
              <a:lnSpc>
                <a:spcPct val="130000"/>
              </a:lnSpc>
            </a:pPr>
            <a:r>
              <a:rPr lang="nl-NL" dirty="0" err="1" smtClean="0"/>
              <a:t>fallen</a:t>
            </a:r>
            <a:r>
              <a:rPr lang="nl-NL" dirty="0" smtClean="0"/>
              <a:t> – du </a:t>
            </a:r>
            <a:r>
              <a:rPr lang="nl-NL" dirty="0" err="1" smtClean="0"/>
              <a:t>fällst</a:t>
            </a:r>
            <a:r>
              <a:rPr lang="nl-NL" dirty="0" smtClean="0"/>
              <a:t> / er </a:t>
            </a:r>
            <a:r>
              <a:rPr lang="nl-NL" dirty="0" err="1" smtClean="0"/>
              <a:t>fällt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schlagen</a:t>
            </a:r>
            <a:r>
              <a:rPr lang="nl-NL" dirty="0" smtClean="0"/>
              <a:t> – du </a:t>
            </a:r>
            <a:r>
              <a:rPr lang="nl-NL" dirty="0" err="1" smtClean="0"/>
              <a:t>schlägst</a:t>
            </a:r>
            <a:r>
              <a:rPr lang="nl-NL" dirty="0" smtClean="0"/>
              <a:t> / er </a:t>
            </a:r>
            <a:r>
              <a:rPr lang="nl-NL" dirty="0" err="1" smtClean="0"/>
              <a:t>schlägt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wachsen</a:t>
            </a:r>
            <a:r>
              <a:rPr lang="nl-NL" dirty="0" smtClean="0"/>
              <a:t> – du </a:t>
            </a:r>
            <a:r>
              <a:rPr lang="nl-NL" dirty="0" err="1" smtClean="0"/>
              <a:t>wächst</a:t>
            </a:r>
            <a:r>
              <a:rPr lang="nl-NL" dirty="0" smtClean="0"/>
              <a:t> / er </a:t>
            </a:r>
            <a:r>
              <a:rPr lang="nl-NL" dirty="0" err="1" smtClean="0"/>
              <a:t>wächst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waschen</a:t>
            </a:r>
            <a:r>
              <a:rPr lang="nl-NL" dirty="0" smtClean="0"/>
              <a:t> – du </a:t>
            </a:r>
            <a:r>
              <a:rPr lang="nl-NL" dirty="0" err="1" smtClean="0"/>
              <a:t>wäschst</a:t>
            </a:r>
            <a:r>
              <a:rPr lang="nl-NL" dirty="0" smtClean="0"/>
              <a:t> / er </a:t>
            </a:r>
            <a:r>
              <a:rPr lang="nl-NL" dirty="0" err="1" smtClean="0"/>
              <a:t>wäscht</a:t>
            </a:r>
            <a:endParaRPr lang="nl-NL" dirty="0"/>
          </a:p>
        </p:txBody>
      </p:sp>
      <p:sp>
        <p:nvSpPr>
          <p:cNvPr id="6" name="Tekstvak 5"/>
          <p:cNvSpPr txBox="1"/>
          <p:nvPr/>
        </p:nvSpPr>
        <p:spPr>
          <a:xfrm>
            <a:off x="4896805" y="5485001"/>
            <a:ext cx="41034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>
                <a:solidFill>
                  <a:srgbClr val="0000FF"/>
                </a:solidFill>
              </a:rPr>
              <a:t>o.a. </a:t>
            </a:r>
            <a:r>
              <a:rPr lang="nl-NL" sz="2400" b="1" dirty="0" err="1" smtClean="0">
                <a:solidFill>
                  <a:srgbClr val="0000FF"/>
                </a:solidFill>
              </a:rPr>
              <a:t>gehen</a:t>
            </a:r>
            <a:r>
              <a:rPr lang="nl-NL" sz="2400" b="1" dirty="0" smtClean="0">
                <a:solidFill>
                  <a:srgbClr val="0000FF"/>
                </a:solidFill>
              </a:rPr>
              <a:t> </a:t>
            </a:r>
            <a:r>
              <a:rPr lang="nl-NL" b="1" dirty="0" smtClean="0">
                <a:solidFill>
                  <a:srgbClr val="0000FF"/>
                </a:solidFill>
              </a:rPr>
              <a:t>en</a:t>
            </a:r>
            <a:r>
              <a:rPr lang="nl-NL" sz="2400" b="1" dirty="0" smtClean="0">
                <a:solidFill>
                  <a:srgbClr val="0000FF"/>
                </a:solidFill>
              </a:rPr>
              <a:t> </a:t>
            </a:r>
            <a:r>
              <a:rPr lang="nl-NL" sz="2400" b="1" dirty="0" err="1" smtClean="0">
                <a:solidFill>
                  <a:srgbClr val="0000FF"/>
                </a:solidFill>
              </a:rPr>
              <a:t>stehen</a:t>
            </a:r>
            <a:r>
              <a:rPr lang="nl-NL" sz="2400" b="1" dirty="0" smtClean="0">
                <a:solidFill>
                  <a:srgbClr val="0000FF"/>
                </a:solidFill>
              </a:rPr>
              <a:t> </a:t>
            </a:r>
            <a:r>
              <a:rPr lang="nl-NL" b="1" dirty="0" smtClean="0">
                <a:solidFill>
                  <a:srgbClr val="0000FF"/>
                </a:solidFill>
              </a:rPr>
              <a:t>en</a:t>
            </a:r>
            <a:r>
              <a:rPr lang="nl-NL" sz="2400" b="1" dirty="0" smtClean="0">
                <a:solidFill>
                  <a:srgbClr val="0000FF"/>
                </a:solidFill>
              </a:rPr>
              <a:t> denken</a:t>
            </a:r>
          </a:p>
          <a:p>
            <a:r>
              <a:rPr lang="nl-NL" sz="2400" b="1" dirty="0" smtClean="0">
                <a:solidFill>
                  <a:srgbClr val="0000FF"/>
                </a:solidFill>
              </a:rPr>
              <a:t>zijn echter regelmatig !!!!</a:t>
            </a:r>
            <a:endParaRPr lang="nl-NL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267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26" y="120312"/>
            <a:ext cx="8241270" cy="615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708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2-02 om 00.48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009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6-14 om 23.40.3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017000" cy="663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94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303942"/>
              </p:ext>
            </p:extLst>
          </p:nvPr>
        </p:nvGraphicFramePr>
        <p:xfrm>
          <a:off x="239887" y="945444"/>
          <a:ext cx="8664222" cy="56162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6557"/>
                <a:gridCol w="1255889"/>
                <a:gridCol w="1157111"/>
                <a:gridCol w="1227667"/>
                <a:gridCol w="1199445"/>
                <a:gridCol w="1298222"/>
                <a:gridCol w="1439331"/>
              </a:tblGrid>
              <a:tr h="624025">
                <a:tc>
                  <a:txBody>
                    <a:bodyPr/>
                    <a:lstStyle/>
                    <a:p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smtClean="0"/>
                        <a:t>gehen</a:t>
                      </a:r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smtClean="0"/>
                        <a:t>essen</a:t>
                      </a:r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lesen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halten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bitten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sprechen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ich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du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hielt(</a:t>
                      </a:r>
                      <a:r>
                        <a:rPr lang="de-DE" noProof="0" dirty="0" err="1" smtClean="0"/>
                        <a:t>e</a:t>
                      </a:r>
                      <a:r>
                        <a:rPr lang="de-DE" noProof="0" dirty="0" smtClean="0"/>
                        <a:t>)</a:t>
                      </a:r>
                      <a:r>
                        <a:rPr lang="de-DE" noProof="0" dirty="0" err="1" smtClean="0"/>
                        <a:t>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bat(</a:t>
                      </a:r>
                      <a:r>
                        <a:rPr lang="de-DE" noProof="0" dirty="0" err="1" smtClean="0"/>
                        <a:t>e</a:t>
                      </a:r>
                      <a:r>
                        <a:rPr lang="de-DE" noProof="0" dirty="0" smtClean="0"/>
                        <a:t>)</a:t>
                      </a:r>
                      <a:r>
                        <a:rPr lang="de-DE" noProof="0" dirty="0" err="1" smtClean="0"/>
                        <a:t>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sprachst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er sie es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wir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sprachen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ihr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hieltet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batet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spracht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Sie sie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sprachen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gegangen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gegessen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gelesen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gehalten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gebeten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gesprochen</a:t>
                      </a:r>
                      <a:endParaRPr lang="de-DE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550333" y="211667"/>
            <a:ext cx="352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verleden tijd    sterke werkwoorden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97839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47364" y="145113"/>
            <a:ext cx="8996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i="1" spc="300" dirty="0" smtClean="0">
                <a:solidFill>
                  <a:srgbClr val="FF0000"/>
                </a:solidFill>
              </a:rPr>
              <a:t>sterke werkwoorden die gekend moeten zijn voor K12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296333" y="705556"/>
            <a:ext cx="2549095" cy="5622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singen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a-u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bitten a-e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stehen</a:t>
            </a:r>
            <a:r>
              <a:rPr lang="nl-NL" sz="2000" dirty="0" smtClean="0">
                <a:solidFill>
                  <a:srgbClr val="254061"/>
                </a:solidFill>
              </a:rPr>
              <a:t> a-a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stand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liegen a-e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fliegen</a:t>
            </a:r>
            <a:r>
              <a:rPr lang="nl-NL" sz="2000" dirty="0" smtClean="0">
                <a:solidFill>
                  <a:srgbClr val="254061"/>
                </a:solidFill>
              </a:rPr>
              <a:t> o-o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kommen a-o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essen a-e 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aß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weggehen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i-a</a:t>
            </a:r>
            <a:r>
              <a:rPr lang="nl-NL" sz="2000" dirty="0" smtClean="0">
                <a:solidFill>
                  <a:srgbClr val="254061"/>
                </a:solidFill>
              </a:rPr>
              <a:t>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ging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schlafen</a:t>
            </a:r>
            <a:r>
              <a:rPr lang="nl-NL" sz="2000" dirty="0" smtClean="0">
                <a:solidFill>
                  <a:srgbClr val="254061"/>
                </a:solidFill>
              </a:rPr>
              <a:t> ie-a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beginnen a-o</a:t>
            </a: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treffen a-o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traf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bekommen</a:t>
            </a:r>
            <a:r>
              <a:rPr lang="nl-NL" sz="2000" dirty="0" smtClean="0">
                <a:solidFill>
                  <a:srgbClr val="254061"/>
                </a:solidFill>
              </a:rPr>
              <a:t> a-o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laufen</a:t>
            </a:r>
            <a:r>
              <a:rPr lang="nl-NL" sz="2000" dirty="0" smtClean="0">
                <a:solidFill>
                  <a:srgbClr val="254061"/>
                </a:solidFill>
              </a:rPr>
              <a:t> ie-au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riechen</a:t>
            </a:r>
            <a:r>
              <a:rPr lang="nl-NL" sz="2000" dirty="0" smtClean="0">
                <a:solidFill>
                  <a:srgbClr val="254061"/>
                </a:solidFill>
              </a:rPr>
              <a:t> o-o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wachsen</a:t>
            </a:r>
            <a:r>
              <a:rPr lang="nl-NL" sz="2000" dirty="0" smtClean="0">
                <a:solidFill>
                  <a:srgbClr val="254061"/>
                </a:solidFill>
              </a:rPr>
              <a:t> u-a</a:t>
            </a:r>
            <a:endParaRPr lang="nl-NL" sz="2000" dirty="0">
              <a:solidFill>
                <a:srgbClr val="254061"/>
              </a:solidFill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4388556" y="1001888"/>
            <a:ext cx="3430622" cy="59400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brechen</a:t>
            </a:r>
            <a:r>
              <a:rPr lang="nl-NL" sz="2000" dirty="0" smtClean="0">
                <a:solidFill>
                  <a:srgbClr val="254061"/>
                </a:solidFill>
              </a:rPr>
              <a:t> a-o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genießen</a:t>
            </a:r>
            <a:r>
              <a:rPr lang="nl-NL" sz="2000" dirty="0" smtClean="0">
                <a:solidFill>
                  <a:srgbClr val="254061"/>
                </a:solidFill>
              </a:rPr>
              <a:t> o-o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genoss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werfen</a:t>
            </a:r>
            <a:r>
              <a:rPr lang="nl-NL" sz="2000" dirty="0" smtClean="0">
                <a:solidFill>
                  <a:srgbClr val="254061"/>
                </a:solidFill>
              </a:rPr>
              <a:t> a-o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versprechen</a:t>
            </a:r>
            <a:r>
              <a:rPr lang="nl-NL" sz="2000" dirty="0" smtClean="0">
                <a:solidFill>
                  <a:srgbClr val="254061"/>
                </a:solidFill>
              </a:rPr>
              <a:t> a-o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gehen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i-a</a:t>
            </a:r>
            <a:r>
              <a:rPr lang="nl-NL" sz="2000" dirty="0" smtClean="0">
                <a:solidFill>
                  <a:srgbClr val="254061"/>
                </a:solidFill>
              </a:rPr>
              <a:t>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ging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lesen</a:t>
            </a:r>
            <a:r>
              <a:rPr lang="nl-NL" sz="2000" dirty="0" smtClean="0">
                <a:solidFill>
                  <a:srgbClr val="254061"/>
                </a:solidFill>
              </a:rPr>
              <a:t> a-e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nehmen</a:t>
            </a:r>
            <a:r>
              <a:rPr lang="nl-NL" sz="2000" dirty="0" smtClean="0">
                <a:solidFill>
                  <a:srgbClr val="254061"/>
                </a:solidFill>
              </a:rPr>
              <a:t> a-o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nahm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ziehen</a:t>
            </a:r>
            <a:r>
              <a:rPr lang="nl-NL" sz="2000" dirty="0" smtClean="0">
                <a:solidFill>
                  <a:srgbClr val="254061"/>
                </a:solidFill>
              </a:rPr>
              <a:t> o-o  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zog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finden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a-u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fressen</a:t>
            </a:r>
            <a:r>
              <a:rPr lang="nl-NL" sz="2000" dirty="0" smtClean="0">
                <a:solidFill>
                  <a:srgbClr val="254061"/>
                </a:solidFill>
              </a:rPr>
              <a:t> a-e 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fraß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frieren</a:t>
            </a:r>
            <a:r>
              <a:rPr lang="nl-NL" sz="2000" dirty="0" smtClean="0">
                <a:solidFill>
                  <a:srgbClr val="254061"/>
                </a:solidFill>
              </a:rPr>
              <a:t> o-o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schwimmen</a:t>
            </a:r>
            <a:r>
              <a:rPr lang="nl-NL" sz="2000" dirty="0" smtClean="0">
                <a:solidFill>
                  <a:srgbClr val="254061"/>
                </a:solidFill>
              </a:rPr>
              <a:t> a-o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schwamm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schließen</a:t>
            </a:r>
            <a:r>
              <a:rPr lang="nl-NL" sz="2000" dirty="0" smtClean="0">
                <a:solidFill>
                  <a:srgbClr val="254061"/>
                </a:solidFill>
              </a:rPr>
              <a:t> o-o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schloss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>
                <a:solidFill>
                  <a:srgbClr val="254061"/>
                </a:solidFill>
              </a:rPr>
              <a:t>fahren</a:t>
            </a:r>
            <a:r>
              <a:rPr lang="nl-NL" sz="2000" dirty="0">
                <a:solidFill>
                  <a:srgbClr val="254061"/>
                </a:solidFill>
              </a:rPr>
              <a:t> u-a</a:t>
            </a:r>
          </a:p>
          <a:p>
            <a:pPr>
              <a:lnSpc>
                <a:spcPct val="120000"/>
              </a:lnSpc>
            </a:pPr>
            <a:endParaRPr lang="nl-NL" sz="2000" dirty="0">
              <a:solidFill>
                <a:srgbClr val="254061"/>
              </a:solidFill>
            </a:endParaRPr>
          </a:p>
          <a:p>
            <a:endParaRPr lang="nl-NL" sz="2000" dirty="0">
              <a:solidFill>
                <a:srgbClr val="2540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2750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4557890" y="790222"/>
            <a:ext cx="2762295" cy="24098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dirty="0" err="1" smtClean="0"/>
              <a:t>mögen</a:t>
            </a:r>
            <a:r>
              <a:rPr lang="nl-NL" dirty="0" smtClean="0"/>
              <a:t> – </a:t>
            </a:r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gemocht</a:t>
            </a:r>
            <a:endParaRPr lang="nl-NL" dirty="0"/>
          </a:p>
          <a:p>
            <a:pPr>
              <a:lnSpc>
                <a:spcPct val="120000"/>
              </a:lnSpc>
            </a:pPr>
            <a:r>
              <a:rPr lang="nl-NL" dirty="0" err="1" smtClean="0"/>
              <a:t>können</a:t>
            </a:r>
            <a:r>
              <a:rPr lang="nl-NL" dirty="0" smtClean="0"/>
              <a:t> – </a:t>
            </a:r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</a:t>
            </a:r>
            <a:r>
              <a:rPr lang="nl-NL" dirty="0" err="1" smtClean="0"/>
              <a:t>gekonnt</a:t>
            </a:r>
            <a:endParaRPr lang="nl-NL" dirty="0"/>
          </a:p>
          <a:p>
            <a:pPr>
              <a:lnSpc>
                <a:spcPct val="120000"/>
              </a:lnSpc>
            </a:pPr>
            <a:r>
              <a:rPr lang="nl-NL" dirty="0" smtClean="0"/>
              <a:t>wissen – </a:t>
            </a:r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</a:t>
            </a:r>
            <a:r>
              <a:rPr lang="nl-NL" dirty="0" err="1" smtClean="0"/>
              <a:t>gewusst</a:t>
            </a:r>
            <a:endParaRPr lang="nl-NL" dirty="0"/>
          </a:p>
          <a:p>
            <a:pPr>
              <a:lnSpc>
                <a:spcPct val="120000"/>
              </a:lnSpc>
            </a:pPr>
            <a:r>
              <a:rPr lang="nl-NL" dirty="0" smtClean="0"/>
              <a:t>wollen – </a:t>
            </a:r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</a:t>
            </a:r>
            <a:r>
              <a:rPr lang="nl-NL" dirty="0" err="1" smtClean="0"/>
              <a:t>gewollt</a:t>
            </a:r>
            <a:endParaRPr lang="nl-NL" dirty="0"/>
          </a:p>
          <a:p>
            <a:pPr>
              <a:lnSpc>
                <a:spcPct val="120000"/>
              </a:lnSpc>
            </a:pPr>
            <a:r>
              <a:rPr lang="nl-NL" dirty="0" smtClean="0"/>
              <a:t>sollen – </a:t>
            </a:r>
            <a:r>
              <a:rPr lang="nl-NL" dirty="0" err="1" smtClean="0"/>
              <a:t>ihr</a:t>
            </a:r>
            <a:r>
              <a:rPr lang="nl-NL" dirty="0" smtClean="0"/>
              <a:t> </a:t>
            </a:r>
            <a:r>
              <a:rPr lang="nl-NL" dirty="0" err="1" smtClean="0"/>
              <a:t>habt</a:t>
            </a:r>
            <a:r>
              <a:rPr lang="nl-NL" dirty="0" smtClean="0"/>
              <a:t> </a:t>
            </a:r>
            <a:r>
              <a:rPr lang="nl-NL" dirty="0" err="1" smtClean="0"/>
              <a:t>gesollt</a:t>
            </a:r>
            <a:endParaRPr lang="nl-NL" dirty="0"/>
          </a:p>
          <a:p>
            <a:pPr>
              <a:lnSpc>
                <a:spcPct val="120000"/>
              </a:lnSpc>
            </a:pPr>
            <a:r>
              <a:rPr lang="nl-NL" dirty="0" err="1" smtClean="0"/>
              <a:t>dürfen</a:t>
            </a:r>
            <a:r>
              <a:rPr lang="nl-NL" dirty="0" smtClean="0"/>
              <a:t> – </a:t>
            </a:r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</a:t>
            </a:r>
            <a:r>
              <a:rPr lang="nl-NL" dirty="0" err="1" smtClean="0"/>
              <a:t>gedurft</a:t>
            </a:r>
            <a:endParaRPr lang="nl-NL" dirty="0"/>
          </a:p>
          <a:p>
            <a:pPr>
              <a:lnSpc>
                <a:spcPct val="120000"/>
              </a:lnSpc>
            </a:pPr>
            <a:r>
              <a:rPr lang="nl-NL" dirty="0" err="1" smtClean="0"/>
              <a:t>müssen</a:t>
            </a:r>
            <a:r>
              <a:rPr lang="nl-NL" dirty="0" smtClean="0"/>
              <a:t> – </a:t>
            </a:r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</a:t>
            </a:r>
            <a:r>
              <a:rPr lang="nl-NL" dirty="0" err="1" smtClean="0"/>
              <a:t>gemusst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1213556" y="1495778"/>
            <a:ext cx="30592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b="1" dirty="0">
                <a:solidFill>
                  <a:srgbClr val="FF0000"/>
                </a:solidFill>
              </a:rPr>
              <a:t>volt </a:t>
            </a:r>
            <a:r>
              <a:rPr lang="nl-NL" sz="3600" b="1" dirty="0" err="1">
                <a:solidFill>
                  <a:srgbClr val="FF0000"/>
                </a:solidFill>
              </a:rPr>
              <a:t>deelw</a:t>
            </a:r>
            <a:r>
              <a:rPr lang="nl-NL" sz="3600" b="1" dirty="0">
                <a:solidFill>
                  <a:srgbClr val="FF0000"/>
                </a:solidFill>
              </a:rPr>
              <a:t> </a:t>
            </a:r>
            <a:r>
              <a:rPr lang="nl-NL" sz="3600" b="1" dirty="0" smtClean="0">
                <a:solidFill>
                  <a:srgbClr val="FF0000"/>
                </a:solidFill>
              </a:rPr>
              <a:t>van</a:t>
            </a:r>
            <a:r>
              <a:rPr lang="nl-NL" dirty="0"/>
              <a:t>: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1283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118269" y="554742"/>
            <a:ext cx="8859399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 smtClean="0"/>
              <a:t>Hij  1e</a:t>
            </a:r>
          </a:p>
          <a:p>
            <a:endParaRPr lang="nl-NL" sz="2000" b="1" dirty="0"/>
          </a:p>
          <a:p>
            <a:r>
              <a:rPr lang="nl-NL" sz="4000" b="1" dirty="0" smtClean="0"/>
              <a:t>Aan/voor hem  3</a:t>
            </a:r>
            <a:r>
              <a:rPr lang="nl-NL" sz="4000" b="1" baseline="30000" dirty="0" smtClean="0"/>
              <a:t>e</a:t>
            </a:r>
            <a:r>
              <a:rPr lang="nl-NL" sz="4000" b="1" dirty="0" smtClean="0"/>
              <a:t>    </a:t>
            </a:r>
            <a:r>
              <a:rPr lang="nl-NL" sz="2400" b="1" dirty="0">
                <a:sym typeface="Wingdings"/>
              </a:rPr>
              <a:t>hulpmiddel </a:t>
            </a:r>
            <a:r>
              <a:rPr lang="nl-NL" sz="2400" b="1" dirty="0" smtClean="0">
                <a:sym typeface="Wingdings"/>
              </a:rPr>
              <a:t>aan/voor - </a:t>
            </a:r>
            <a:r>
              <a:rPr lang="nl-NL" sz="3200" b="1" dirty="0" smtClean="0">
                <a:sym typeface="Wingdings"/>
              </a:rPr>
              <a:t>hem</a:t>
            </a:r>
            <a:r>
              <a:rPr lang="nl-NL" sz="2400" b="1" dirty="0">
                <a:sym typeface="Wingdings"/>
              </a:rPr>
              <a:t>-</a:t>
            </a:r>
            <a:r>
              <a:rPr lang="nl-NL" sz="2400" b="1" dirty="0" smtClean="0">
                <a:sym typeface="Wingdings"/>
              </a:rPr>
              <a:t>regel</a:t>
            </a:r>
            <a:endParaRPr lang="nl-NL" sz="4000" b="1" dirty="0" smtClean="0"/>
          </a:p>
          <a:p>
            <a:endParaRPr lang="nl-NL" sz="3200" b="1" dirty="0"/>
          </a:p>
          <a:p>
            <a:r>
              <a:rPr lang="nl-NL" sz="4000" b="1" dirty="0" smtClean="0"/>
              <a:t>Hem   4</a:t>
            </a:r>
            <a:r>
              <a:rPr lang="nl-NL" sz="4000" b="1" baseline="30000" dirty="0" smtClean="0"/>
              <a:t>e</a:t>
            </a:r>
            <a:r>
              <a:rPr lang="nl-NL" sz="4000" b="1" dirty="0" smtClean="0"/>
              <a:t> </a:t>
            </a:r>
            <a:r>
              <a:rPr lang="nl-NL" sz="4000" b="1" dirty="0" smtClean="0">
                <a:sym typeface="Wingdings"/>
              </a:rPr>
              <a:t>          </a:t>
            </a:r>
            <a:r>
              <a:rPr lang="nl-NL" sz="2800" b="1" dirty="0" smtClean="0">
                <a:sym typeface="Wingdings"/>
              </a:rPr>
              <a:t>hulpmiddel hij-hem-regel</a:t>
            </a:r>
            <a:endParaRPr lang="nl-NL" sz="4000" b="1" dirty="0"/>
          </a:p>
        </p:txBody>
      </p:sp>
      <p:sp>
        <p:nvSpPr>
          <p:cNvPr id="4" name="Tekstvak 3"/>
          <p:cNvSpPr txBox="1"/>
          <p:nvPr/>
        </p:nvSpPr>
        <p:spPr>
          <a:xfrm>
            <a:off x="343647" y="4407647"/>
            <a:ext cx="7324128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Sommigen vinden het makkelijker om      HIJ    HEM            te vervangen door</a:t>
            </a:r>
          </a:p>
          <a:p>
            <a:r>
              <a:rPr lang="nl-NL" dirty="0"/>
              <a:t>	</a:t>
            </a:r>
            <a:r>
              <a:rPr lang="nl-NL" dirty="0" smtClean="0"/>
              <a:t>						           ZIJ     HAAR           of</a:t>
            </a:r>
          </a:p>
          <a:p>
            <a:r>
              <a:rPr lang="nl-NL" dirty="0"/>
              <a:t>	</a:t>
            </a:r>
            <a:r>
              <a:rPr lang="nl-NL" dirty="0" smtClean="0"/>
              <a:t>							  ZIJ      HUN</a:t>
            </a:r>
          </a:p>
          <a:p>
            <a:endParaRPr lang="nl-NL" dirty="0"/>
          </a:p>
          <a:p>
            <a:endParaRPr lang="nl-NL" dirty="0" smtClean="0"/>
          </a:p>
          <a:p>
            <a:r>
              <a:rPr lang="nl-NL" dirty="0" smtClean="0"/>
              <a:t>Maar     is   niet    direct     nodig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57008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077651" y="60290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14864"/>
              </p:ext>
            </p:extLst>
          </p:nvPr>
        </p:nvGraphicFramePr>
        <p:xfrm>
          <a:off x="354568" y="176292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Mann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Frau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Kind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Kinder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Mann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Frau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Kind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Kindern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Mann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Frau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Kind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Kinder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551563" y="3626019"/>
            <a:ext cx="7662407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 smtClean="0"/>
              <a:t>Hij  1e</a:t>
            </a:r>
          </a:p>
          <a:p>
            <a:endParaRPr lang="nl-NL" sz="2000" b="1" dirty="0"/>
          </a:p>
          <a:p>
            <a:r>
              <a:rPr lang="nl-NL" sz="4000" b="1" dirty="0" smtClean="0"/>
              <a:t>Aan hem  3</a:t>
            </a:r>
            <a:r>
              <a:rPr lang="nl-NL" sz="4000" b="1" baseline="30000" dirty="0" smtClean="0"/>
              <a:t>e</a:t>
            </a:r>
            <a:r>
              <a:rPr lang="nl-NL" sz="4000" b="1" dirty="0" smtClean="0"/>
              <a:t>    </a:t>
            </a:r>
            <a:r>
              <a:rPr lang="nl-NL" sz="2400" b="1" dirty="0">
                <a:sym typeface="Wingdings"/>
              </a:rPr>
              <a:t>hulpmiddel </a:t>
            </a:r>
            <a:r>
              <a:rPr lang="nl-NL" sz="2400" b="1" dirty="0" smtClean="0">
                <a:sym typeface="Wingdings"/>
              </a:rPr>
              <a:t>aan/voor - </a:t>
            </a:r>
            <a:r>
              <a:rPr lang="nl-NL" sz="3200" b="1" dirty="0" smtClean="0">
                <a:sym typeface="Wingdings"/>
              </a:rPr>
              <a:t>hem</a:t>
            </a:r>
            <a:r>
              <a:rPr lang="nl-NL" sz="2400" b="1" dirty="0">
                <a:sym typeface="Wingdings"/>
              </a:rPr>
              <a:t>-</a:t>
            </a:r>
            <a:r>
              <a:rPr lang="nl-NL" sz="2400" b="1" dirty="0" smtClean="0">
                <a:sym typeface="Wingdings"/>
              </a:rPr>
              <a:t>regel</a:t>
            </a:r>
            <a:endParaRPr lang="nl-NL" sz="4000" b="1" dirty="0" smtClean="0"/>
          </a:p>
          <a:p>
            <a:endParaRPr lang="nl-NL" sz="3200" b="1" dirty="0"/>
          </a:p>
          <a:p>
            <a:r>
              <a:rPr lang="nl-NL" sz="4000" b="1" dirty="0" smtClean="0"/>
              <a:t>Hem   4</a:t>
            </a:r>
            <a:r>
              <a:rPr lang="nl-NL" sz="4000" b="1" baseline="30000" dirty="0" smtClean="0"/>
              <a:t>e</a:t>
            </a:r>
            <a:r>
              <a:rPr lang="nl-NL" sz="4000" b="1" dirty="0" smtClean="0"/>
              <a:t> </a:t>
            </a:r>
            <a:r>
              <a:rPr lang="nl-NL" sz="4000" b="1" dirty="0" smtClean="0">
                <a:sym typeface="Wingdings"/>
              </a:rPr>
              <a:t>          </a:t>
            </a:r>
            <a:r>
              <a:rPr lang="nl-NL" sz="2800" b="1" dirty="0" smtClean="0">
                <a:sym typeface="Wingdings"/>
              </a:rPr>
              <a:t>hulpmiddel hij-hem-regel</a:t>
            </a:r>
            <a:endParaRPr lang="nl-NL" sz="4000" b="1" dirty="0"/>
          </a:p>
        </p:txBody>
      </p:sp>
    </p:spTree>
    <p:extLst>
      <p:ext uri="{BB962C8B-B14F-4D97-AF65-F5344CB8AC3E}">
        <p14:creationId xmlns:p14="http://schemas.microsoft.com/office/powerpoint/2010/main" val="22040491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128889" y="11006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620889" y="4219223"/>
            <a:ext cx="764467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r>
              <a:rPr lang="nl-NL" dirty="0" smtClean="0"/>
              <a:t>Der </a:t>
            </a:r>
            <a:r>
              <a:rPr lang="nl-NL" dirty="0"/>
              <a:t>– </a:t>
            </a:r>
            <a:r>
              <a:rPr lang="nl-NL" dirty="0" err="1"/>
              <a:t>Gruppe</a:t>
            </a:r>
            <a:r>
              <a:rPr lang="nl-NL" dirty="0"/>
              <a:t> :    </a:t>
            </a:r>
            <a:r>
              <a:rPr lang="nl-NL" b="1" dirty="0"/>
              <a:t>der die das     </a:t>
            </a:r>
            <a:r>
              <a:rPr lang="nl-NL" b="1" dirty="0" err="1"/>
              <a:t>all</a:t>
            </a:r>
            <a:r>
              <a:rPr lang="nl-NL" b="1" dirty="0"/>
              <a:t>-   dies-   </a:t>
            </a:r>
            <a:r>
              <a:rPr lang="nl-NL" b="1" dirty="0" err="1"/>
              <a:t>jed</a:t>
            </a:r>
            <a:r>
              <a:rPr lang="nl-NL" b="1" dirty="0"/>
              <a:t>-       jen-   </a:t>
            </a:r>
            <a:r>
              <a:rPr lang="nl-NL" b="1" dirty="0" err="1"/>
              <a:t>manch</a:t>
            </a:r>
            <a:r>
              <a:rPr lang="nl-NL" b="1" dirty="0"/>
              <a:t>-   </a:t>
            </a:r>
            <a:r>
              <a:rPr lang="nl-NL" b="1" dirty="0" err="1"/>
              <a:t>solch</a:t>
            </a:r>
            <a:r>
              <a:rPr lang="nl-NL" b="1" dirty="0"/>
              <a:t>-   </a:t>
            </a:r>
            <a:r>
              <a:rPr lang="nl-NL" b="1" dirty="0" err="1"/>
              <a:t>welch</a:t>
            </a:r>
            <a:r>
              <a:rPr lang="nl-NL" b="1" dirty="0"/>
              <a:t>-   </a:t>
            </a:r>
          </a:p>
          <a:p>
            <a:r>
              <a:rPr lang="nl-NL" dirty="0"/>
              <a:t>                               </a:t>
            </a:r>
            <a:r>
              <a:rPr lang="nl-NL" dirty="0">
                <a:solidFill>
                  <a:srgbClr val="FF0000"/>
                </a:solidFill>
              </a:rPr>
              <a:t>de  de  het    alle   deze   ieder      die      menig     zulk       welk</a:t>
            </a:r>
          </a:p>
          <a:p>
            <a:r>
              <a:rPr lang="nl-NL" dirty="0">
                <a:solidFill>
                  <a:srgbClr val="FF0000"/>
                </a:solidFill>
              </a:rPr>
              <a:t>                                                                 dit      elk       ginds</a:t>
            </a:r>
            <a:endParaRPr lang="nl-NL" dirty="0"/>
          </a:p>
          <a:p>
            <a:endParaRPr lang="nl-NL" dirty="0"/>
          </a:p>
        </p:txBody>
      </p:sp>
      <p:sp>
        <p:nvSpPr>
          <p:cNvPr id="6" name="Tekstvak 5"/>
          <p:cNvSpPr txBox="1"/>
          <p:nvPr/>
        </p:nvSpPr>
        <p:spPr>
          <a:xfrm>
            <a:off x="747888" y="1114778"/>
            <a:ext cx="764467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Der – </a:t>
            </a:r>
            <a:r>
              <a:rPr lang="nl-NL" dirty="0" err="1"/>
              <a:t>Gruppe</a:t>
            </a:r>
            <a:r>
              <a:rPr lang="nl-NL" dirty="0"/>
              <a:t> :    </a:t>
            </a:r>
            <a:r>
              <a:rPr lang="nl-NL" b="1" dirty="0"/>
              <a:t>der die das     </a:t>
            </a:r>
            <a:r>
              <a:rPr lang="nl-NL" b="1" dirty="0" err="1"/>
              <a:t>all</a:t>
            </a:r>
            <a:r>
              <a:rPr lang="nl-NL" b="1" dirty="0"/>
              <a:t>-   dies-   </a:t>
            </a:r>
            <a:r>
              <a:rPr lang="nl-NL" b="1" dirty="0" err="1"/>
              <a:t>jed</a:t>
            </a:r>
            <a:r>
              <a:rPr lang="nl-NL" b="1" dirty="0"/>
              <a:t>-       jen-   </a:t>
            </a:r>
            <a:r>
              <a:rPr lang="nl-NL" b="1" dirty="0" err="1"/>
              <a:t>manch</a:t>
            </a:r>
            <a:r>
              <a:rPr lang="nl-NL" b="1" dirty="0"/>
              <a:t>-   </a:t>
            </a:r>
            <a:r>
              <a:rPr lang="nl-NL" b="1" dirty="0" err="1"/>
              <a:t>solch</a:t>
            </a:r>
            <a:r>
              <a:rPr lang="nl-NL" b="1" dirty="0"/>
              <a:t>-   </a:t>
            </a:r>
            <a:r>
              <a:rPr lang="nl-NL" b="1" dirty="0" err="1"/>
              <a:t>welch</a:t>
            </a:r>
            <a:r>
              <a:rPr lang="nl-NL" b="1" dirty="0"/>
              <a:t>-</a:t>
            </a:r>
          </a:p>
          <a:p>
            <a:endParaRPr lang="nl-NL" b="1" dirty="0" smtClean="0"/>
          </a:p>
          <a:p>
            <a:endParaRPr lang="nl-NL" b="1" dirty="0"/>
          </a:p>
          <a:p>
            <a:r>
              <a:rPr lang="nl-NL" b="1" dirty="0" err="1">
                <a:solidFill>
                  <a:srgbClr val="FF0000"/>
                </a:solidFill>
              </a:rPr>
              <a:t>ein</a:t>
            </a:r>
            <a:r>
              <a:rPr lang="nl-NL" b="1" dirty="0">
                <a:solidFill>
                  <a:srgbClr val="FF0000"/>
                </a:solidFill>
              </a:rPr>
              <a:t>- </a:t>
            </a:r>
            <a:r>
              <a:rPr lang="nl-NL" b="1" dirty="0" err="1">
                <a:solidFill>
                  <a:srgbClr val="FF0000"/>
                </a:solidFill>
              </a:rPr>
              <a:t>Gruppe</a:t>
            </a:r>
            <a:r>
              <a:rPr lang="nl-NL" b="1" dirty="0">
                <a:solidFill>
                  <a:srgbClr val="FF0000"/>
                </a:solidFill>
              </a:rPr>
              <a:t>: </a:t>
            </a:r>
            <a:r>
              <a:rPr lang="nl-NL" b="1" dirty="0" err="1">
                <a:solidFill>
                  <a:srgbClr val="FF0000"/>
                </a:solidFill>
              </a:rPr>
              <a:t>ein</a:t>
            </a:r>
            <a:r>
              <a:rPr lang="nl-NL" b="1" dirty="0">
                <a:solidFill>
                  <a:srgbClr val="FF0000"/>
                </a:solidFill>
              </a:rPr>
              <a:t>- </a:t>
            </a:r>
            <a:r>
              <a:rPr lang="nl-NL" b="1" dirty="0" err="1">
                <a:solidFill>
                  <a:srgbClr val="FF0000"/>
                </a:solidFill>
              </a:rPr>
              <a:t>mein</a:t>
            </a:r>
            <a:r>
              <a:rPr lang="nl-NL" b="1" dirty="0">
                <a:solidFill>
                  <a:srgbClr val="FF0000"/>
                </a:solidFill>
              </a:rPr>
              <a:t>- sein- </a:t>
            </a:r>
            <a:r>
              <a:rPr lang="nl-NL" b="1" dirty="0" err="1">
                <a:solidFill>
                  <a:srgbClr val="FF0000"/>
                </a:solidFill>
              </a:rPr>
              <a:t>kein</a:t>
            </a:r>
            <a:r>
              <a:rPr lang="nl-NL" b="1" dirty="0">
                <a:solidFill>
                  <a:srgbClr val="FF0000"/>
                </a:solidFill>
              </a:rPr>
              <a:t>- dein- </a:t>
            </a:r>
            <a:r>
              <a:rPr lang="nl-NL" b="1" dirty="0" err="1">
                <a:solidFill>
                  <a:srgbClr val="FF0000"/>
                </a:solidFill>
              </a:rPr>
              <a:t>ihr</a:t>
            </a:r>
            <a:r>
              <a:rPr lang="nl-NL" b="1" dirty="0">
                <a:solidFill>
                  <a:srgbClr val="FF0000"/>
                </a:solidFill>
              </a:rPr>
              <a:t>- </a:t>
            </a:r>
            <a:r>
              <a:rPr lang="nl-NL" b="1" dirty="0" err="1">
                <a:solidFill>
                  <a:srgbClr val="FF0000"/>
                </a:solidFill>
              </a:rPr>
              <a:t>unser</a:t>
            </a:r>
            <a:r>
              <a:rPr lang="nl-NL" b="1" dirty="0">
                <a:solidFill>
                  <a:srgbClr val="FF0000"/>
                </a:solidFill>
              </a:rPr>
              <a:t>- </a:t>
            </a:r>
            <a:r>
              <a:rPr lang="nl-NL" b="1" dirty="0" err="1">
                <a:solidFill>
                  <a:srgbClr val="FF0000"/>
                </a:solidFill>
              </a:rPr>
              <a:t>euer</a:t>
            </a:r>
            <a:r>
              <a:rPr lang="nl-NL" b="1" dirty="0">
                <a:solidFill>
                  <a:srgbClr val="FF0000"/>
                </a:solidFill>
              </a:rPr>
              <a:t>- </a:t>
            </a:r>
            <a:r>
              <a:rPr lang="nl-NL" b="1" dirty="0" err="1">
                <a:solidFill>
                  <a:srgbClr val="FF0000"/>
                </a:solidFill>
              </a:rPr>
              <a:t>ihr</a:t>
            </a:r>
            <a:r>
              <a:rPr lang="nl-NL" b="1" dirty="0">
                <a:solidFill>
                  <a:srgbClr val="FF0000"/>
                </a:solidFill>
              </a:rPr>
              <a:t>- </a:t>
            </a:r>
            <a:r>
              <a:rPr lang="nl-NL" b="1" dirty="0" err="1">
                <a:solidFill>
                  <a:srgbClr val="FF0000"/>
                </a:solidFill>
              </a:rPr>
              <a:t>Ihr</a:t>
            </a:r>
            <a:r>
              <a:rPr lang="nl-NL" b="1" dirty="0">
                <a:solidFill>
                  <a:srgbClr val="FF0000"/>
                </a:solidFill>
              </a:rPr>
              <a:t>- 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551470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649111" y="74788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254001" y="253999"/>
            <a:ext cx="6801862" cy="461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uitbreiding werkwoorden met een vast voorzetsel: voorzetsels ¾ reeks</a:t>
            </a:r>
          </a:p>
          <a:p>
            <a:endParaRPr lang="nl-NL" dirty="0" smtClean="0">
              <a:solidFill>
                <a:srgbClr val="0000FF"/>
              </a:solidFill>
            </a:endParaRPr>
          </a:p>
          <a:p>
            <a:r>
              <a:rPr lang="nl-NL" dirty="0" smtClean="0">
                <a:solidFill>
                  <a:srgbClr val="0000FF"/>
                </a:solidFill>
              </a:rPr>
              <a:t>Vaste naamval +3   o.a.</a:t>
            </a:r>
          </a:p>
          <a:p>
            <a:endParaRPr lang="nl-NL" dirty="0">
              <a:solidFill>
                <a:srgbClr val="0000FF"/>
              </a:solidFill>
            </a:endParaRPr>
          </a:p>
          <a:p>
            <a:r>
              <a:rPr lang="de-DE" sz="2400" dirty="0" smtClean="0">
                <a:solidFill>
                  <a:srgbClr val="0000FF"/>
                </a:solidFill>
              </a:rPr>
              <a:t>ankommen in/an/auf</a:t>
            </a:r>
          </a:p>
          <a:p>
            <a:r>
              <a:rPr lang="de-DE" sz="2400" dirty="0" smtClean="0">
                <a:solidFill>
                  <a:srgbClr val="0000FF"/>
                </a:solidFill>
              </a:rPr>
              <a:t>lesen in/an</a:t>
            </a:r>
          </a:p>
          <a:p>
            <a:r>
              <a:rPr lang="de-DE" sz="2400" dirty="0" smtClean="0">
                <a:solidFill>
                  <a:srgbClr val="0000FF"/>
                </a:solidFill>
              </a:rPr>
              <a:t>spielen auf</a:t>
            </a:r>
          </a:p>
          <a:p>
            <a:r>
              <a:rPr lang="de-DE" sz="2400" dirty="0" smtClean="0">
                <a:solidFill>
                  <a:srgbClr val="0000FF"/>
                </a:solidFill>
              </a:rPr>
              <a:t>sich stören an</a:t>
            </a:r>
          </a:p>
          <a:p>
            <a:r>
              <a:rPr lang="de-DE" sz="2400" dirty="0" smtClean="0">
                <a:solidFill>
                  <a:srgbClr val="0000FF"/>
                </a:solidFill>
              </a:rPr>
              <a:t>teilnehmen an</a:t>
            </a:r>
          </a:p>
          <a:p>
            <a:r>
              <a:rPr lang="de-DE" sz="2400" dirty="0" smtClean="0">
                <a:solidFill>
                  <a:srgbClr val="0000FF"/>
                </a:solidFill>
              </a:rPr>
              <a:t>warnen vor</a:t>
            </a:r>
          </a:p>
          <a:p>
            <a:r>
              <a:rPr lang="de-DE" sz="2400" dirty="0" smtClean="0">
                <a:solidFill>
                  <a:srgbClr val="0000FF"/>
                </a:solidFill>
              </a:rPr>
              <a:t>zweifeln an</a:t>
            </a:r>
          </a:p>
          <a:p>
            <a:r>
              <a:rPr lang="de-DE" dirty="0" smtClean="0">
                <a:solidFill>
                  <a:srgbClr val="0000FF"/>
                </a:solidFill>
              </a:rPr>
              <a:t>.</a:t>
            </a:r>
          </a:p>
          <a:p>
            <a:r>
              <a:rPr lang="de-DE" dirty="0" smtClean="0">
                <a:solidFill>
                  <a:srgbClr val="0000FF"/>
                </a:solidFill>
              </a:rPr>
              <a:t>.</a:t>
            </a:r>
          </a:p>
          <a:p>
            <a:endParaRPr lang="de-DE" dirty="0">
              <a:solidFill>
                <a:srgbClr val="0000FF"/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4773530" y="3735294"/>
            <a:ext cx="228233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660066"/>
                </a:solidFill>
              </a:rPr>
              <a:t>Vast naamval +4    o.a.</a:t>
            </a:r>
          </a:p>
          <a:p>
            <a:endParaRPr lang="nl-NL" dirty="0">
              <a:solidFill>
                <a:srgbClr val="660066"/>
              </a:solidFill>
            </a:endParaRPr>
          </a:p>
          <a:p>
            <a:r>
              <a:rPr lang="nl-NL" sz="2400" dirty="0" err="1" smtClean="0">
                <a:solidFill>
                  <a:srgbClr val="660066"/>
                </a:solidFill>
              </a:rPr>
              <a:t>warten</a:t>
            </a:r>
            <a:r>
              <a:rPr lang="nl-NL" sz="2400" dirty="0" smtClean="0">
                <a:solidFill>
                  <a:srgbClr val="660066"/>
                </a:solidFill>
              </a:rPr>
              <a:t> </a:t>
            </a:r>
            <a:r>
              <a:rPr lang="nl-NL" sz="2400" dirty="0" err="1" smtClean="0">
                <a:solidFill>
                  <a:srgbClr val="660066"/>
                </a:solidFill>
              </a:rPr>
              <a:t>auf</a:t>
            </a:r>
            <a:endParaRPr lang="nl-NL" sz="2400" dirty="0" smtClean="0">
              <a:solidFill>
                <a:srgbClr val="660066"/>
              </a:solidFill>
            </a:endParaRPr>
          </a:p>
          <a:p>
            <a:r>
              <a:rPr lang="nl-NL" sz="2400" dirty="0" smtClean="0">
                <a:solidFill>
                  <a:srgbClr val="660066"/>
                </a:solidFill>
              </a:rPr>
              <a:t>achten </a:t>
            </a:r>
            <a:r>
              <a:rPr lang="nl-NL" sz="2400" dirty="0" err="1" smtClean="0">
                <a:solidFill>
                  <a:srgbClr val="660066"/>
                </a:solidFill>
              </a:rPr>
              <a:t>auf</a:t>
            </a:r>
            <a:endParaRPr lang="nl-NL" sz="2400" dirty="0" smtClean="0">
              <a:solidFill>
                <a:srgbClr val="660066"/>
              </a:solidFill>
            </a:endParaRPr>
          </a:p>
          <a:p>
            <a:r>
              <a:rPr lang="nl-NL" sz="2400" dirty="0" smtClean="0">
                <a:solidFill>
                  <a:srgbClr val="660066"/>
                </a:solidFill>
              </a:rPr>
              <a:t>denken </a:t>
            </a:r>
            <a:r>
              <a:rPr lang="nl-NL" sz="2400" dirty="0" err="1" smtClean="0">
                <a:solidFill>
                  <a:srgbClr val="660066"/>
                </a:solidFill>
              </a:rPr>
              <a:t>an</a:t>
            </a:r>
            <a:endParaRPr lang="nl-NL" sz="2400" dirty="0" smtClean="0">
              <a:solidFill>
                <a:srgbClr val="660066"/>
              </a:solidFill>
            </a:endParaRPr>
          </a:p>
          <a:p>
            <a:r>
              <a:rPr lang="nl-NL" sz="2400" dirty="0" err="1" smtClean="0">
                <a:solidFill>
                  <a:srgbClr val="660066"/>
                </a:solidFill>
              </a:rPr>
              <a:t>sich</a:t>
            </a:r>
            <a:r>
              <a:rPr lang="nl-NL" sz="2400" dirty="0" smtClean="0">
                <a:solidFill>
                  <a:srgbClr val="660066"/>
                </a:solidFill>
              </a:rPr>
              <a:t> </a:t>
            </a:r>
            <a:r>
              <a:rPr lang="nl-NL" sz="2400" dirty="0" err="1" smtClean="0">
                <a:solidFill>
                  <a:srgbClr val="660066"/>
                </a:solidFill>
              </a:rPr>
              <a:t>freuen</a:t>
            </a:r>
            <a:r>
              <a:rPr lang="nl-NL" sz="2400" dirty="0" smtClean="0">
                <a:solidFill>
                  <a:srgbClr val="660066"/>
                </a:solidFill>
              </a:rPr>
              <a:t> </a:t>
            </a:r>
            <a:r>
              <a:rPr lang="nl-NL" sz="2400" dirty="0" err="1" smtClean="0">
                <a:solidFill>
                  <a:srgbClr val="660066"/>
                </a:solidFill>
              </a:rPr>
              <a:t>auf</a:t>
            </a:r>
            <a:endParaRPr lang="nl-NL" sz="2400" dirty="0" smtClean="0">
              <a:solidFill>
                <a:srgbClr val="660066"/>
              </a:solidFill>
            </a:endParaRPr>
          </a:p>
          <a:p>
            <a:r>
              <a:rPr lang="nl-NL" sz="2400" dirty="0" err="1" smtClean="0">
                <a:solidFill>
                  <a:srgbClr val="660066"/>
                </a:solidFill>
              </a:rPr>
              <a:t>glauben</a:t>
            </a:r>
            <a:r>
              <a:rPr lang="nl-NL" sz="2400" dirty="0" smtClean="0">
                <a:solidFill>
                  <a:srgbClr val="660066"/>
                </a:solidFill>
              </a:rPr>
              <a:t> </a:t>
            </a:r>
            <a:r>
              <a:rPr lang="nl-NL" sz="2400" dirty="0" err="1" smtClean="0">
                <a:solidFill>
                  <a:srgbClr val="660066"/>
                </a:solidFill>
              </a:rPr>
              <a:t>an</a:t>
            </a:r>
            <a:endParaRPr lang="nl-NL" sz="2400" dirty="0" smtClean="0">
              <a:solidFill>
                <a:srgbClr val="660066"/>
              </a:solidFill>
            </a:endParaRPr>
          </a:p>
          <a:p>
            <a:r>
              <a:rPr lang="nl-NL" dirty="0" smtClean="0">
                <a:solidFill>
                  <a:srgbClr val="660066"/>
                </a:solidFill>
              </a:rPr>
              <a:t>.</a:t>
            </a:r>
          </a:p>
          <a:p>
            <a:r>
              <a:rPr lang="nl-NL" dirty="0" smtClean="0">
                <a:solidFill>
                  <a:srgbClr val="66006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9417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4-04 om 23.03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76447" cy="2997200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104588" y="4243294"/>
            <a:ext cx="78760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null</a:t>
            </a:r>
            <a:r>
              <a:rPr lang="nl-NL" dirty="0" smtClean="0"/>
              <a:t> – </a:t>
            </a:r>
            <a:r>
              <a:rPr lang="nl-NL" dirty="0" err="1" smtClean="0"/>
              <a:t>Gruppe</a:t>
            </a:r>
            <a:r>
              <a:rPr lang="nl-NL" dirty="0" smtClean="0"/>
              <a:t>     =      geen lidwoord         </a:t>
            </a:r>
            <a:r>
              <a:rPr lang="nl-NL" dirty="0" err="1" smtClean="0"/>
              <a:t>bijv</a:t>
            </a:r>
            <a:r>
              <a:rPr lang="nl-NL" dirty="0" smtClean="0"/>
              <a:t> </a:t>
            </a:r>
            <a:r>
              <a:rPr lang="nl-NL" dirty="0" err="1" smtClean="0"/>
              <a:t>naamw</a:t>
            </a:r>
            <a:r>
              <a:rPr lang="nl-NL" dirty="0" smtClean="0"/>
              <a:t>  neemt uitgang lidwoord over</a:t>
            </a:r>
          </a:p>
          <a:p>
            <a:endParaRPr lang="nl-NL" dirty="0"/>
          </a:p>
          <a:p>
            <a:endParaRPr lang="nl-NL" dirty="0" smtClean="0"/>
          </a:p>
          <a:p>
            <a:r>
              <a:rPr lang="nl-NL" dirty="0" smtClean="0"/>
              <a:t>2</a:t>
            </a:r>
            <a:r>
              <a:rPr lang="nl-NL" baseline="30000" dirty="0" smtClean="0"/>
              <a:t>e</a:t>
            </a:r>
            <a:r>
              <a:rPr lang="nl-NL" dirty="0" smtClean="0"/>
              <a:t> naamval      wanneer   voorzetsel erom vraagt.</a:t>
            </a:r>
          </a:p>
        </p:txBody>
      </p:sp>
    </p:spTree>
    <p:extLst>
      <p:ext uri="{BB962C8B-B14F-4D97-AF65-F5344CB8AC3E}">
        <p14:creationId xmlns:p14="http://schemas.microsoft.com/office/powerpoint/2010/main" val="1849444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02233" y="433294"/>
            <a:ext cx="2527029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dirty="0" smtClean="0"/>
              <a:t>Stappenplan Naamvallen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702235" y="1210235"/>
            <a:ext cx="3829744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dirty="0" smtClean="0"/>
              <a:t>Let op: zie je verdachte werkwoorden?</a:t>
            </a:r>
          </a:p>
          <a:p>
            <a:r>
              <a:rPr lang="nl-NL" dirty="0" smtClean="0"/>
              <a:t>bitten+4     fragen+4    es gibt+4</a:t>
            </a:r>
          </a:p>
          <a:p>
            <a:r>
              <a:rPr lang="nl-NL" dirty="0" smtClean="0"/>
              <a:t>danken+3   helfen+3    gefallen+3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702236" y="2674471"/>
            <a:ext cx="6252132" cy="12003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dirty="0" smtClean="0"/>
              <a:t>Let op:  zie je voorzetsels?</a:t>
            </a:r>
          </a:p>
          <a:p>
            <a:r>
              <a:rPr lang="nl-NL" dirty="0" err="1" smtClean="0"/>
              <a:t>mit</a:t>
            </a:r>
            <a:r>
              <a:rPr lang="nl-NL" dirty="0" smtClean="0"/>
              <a:t> </a:t>
            </a:r>
            <a:r>
              <a:rPr lang="nl-NL" dirty="0" err="1" smtClean="0"/>
              <a:t>nach</a:t>
            </a:r>
            <a:r>
              <a:rPr lang="nl-NL" dirty="0" smtClean="0"/>
              <a:t> bei </a:t>
            </a:r>
            <a:r>
              <a:rPr lang="nl-NL" dirty="0" err="1" smtClean="0"/>
              <a:t>seit</a:t>
            </a:r>
            <a:r>
              <a:rPr lang="nl-NL" dirty="0" smtClean="0"/>
              <a:t> </a:t>
            </a:r>
            <a:r>
              <a:rPr lang="nl-NL" dirty="0" err="1" smtClean="0"/>
              <a:t>von</a:t>
            </a:r>
            <a:r>
              <a:rPr lang="nl-NL" dirty="0" smtClean="0"/>
              <a:t> </a:t>
            </a:r>
            <a:r>
              <a:rPr lang="nl-NL" dirty="0" err="1" smtClean="0"/>
              <a:t>zu</a:t>
            </a:r>
            <a:r>
              <a:rPr lang="nl-NL" dirty="0" smtClean="0"/>
              <a:t> </a:t>
            </a:r>
            <a:r>
              <a:rPr lang="nl-NL" dirty="0" err="1" smtClean="0"/>
              <a:t>außer</a:t>
            </a:r>
            <a:r>
              <a:rPr lang="nl-NL" dirty="0" smtClean="0"/>
              <a:t> </a:t>
            </a:r>
            <a:r>
              <a:rPr lang="nl-NL" dirty="0" err="1" smtClean="0"/>
              <a:t>aus</a:t>
            </a:r>
            <a:r>
              <a:rPr lang="nl-NL" dirty="0" smtClean="0"/>
              <a:t> +3</a:t>
            </a:r>
          </a:p>
          <a:p>
            <a:r>
              <a:rPr lang="nl-NL" dirty="0" err="1" smtClean="0"/>
              <a:t>durch</a:t>
            </a:r>
            <a:r>
              <a:rPr lang="nl-NL" dirty="0" smtClean="0"/>
              <a:t> </a:t>
            </a:r>
            <a:r>
              <a:rPr lang="nl-NL" dirty="0" err="1" smtClean="0"/>
              <a:t>für</a:t>
            </a:r>
            <a:r>
              <a:rPr lang="nl-NL" dirty="0" smtClean="0"/>
              <a:t> </a:t>
            </a:r>
            <a:r>
              <a:rPr lang="nl-NL" dirty="0" err="1" smtClean="0"/>
              <a:t>ohne</a:t>
            </a:r>
            <a:r>
              <a:rPr lang="nl-NL" dirty="0" smtClean="0"/>
              <a:t> </a:t>
            </a:r>
            <a:r>
              <a:rPr lang="nl-NL" dirty="0" err="1" smtClean="0"/>
              <a:t>um</a:t>
            </a:r>
            <a:r>
              <a:rPr lang="nl-NL" dirty="0" smtClean="0"/>
              <a:t> bis </a:t>
            </a:r>
            <a:r>
              <a:rPr lang="nl-NL" dirty="0" err="1" smtClean="0"/>
              <a:t>gegen</a:t>
            </a:r>
            <a:r>
              <a:rPr lang="nl-NL" dirty="0" smtClean="0"/>
              <a:t>     (</a:t>
            </a:r>
            <a:r>
              <a:rPr lang="nl-NL" dirty="0" err="1" smtClean="0"/>
              <a:t>entlang</a:t>
            </a:r>
            <a:r>
              <a:rPr lang="nl-NL" dirty="0" smtClean="0"/>
              <a:t>) +4</a:t>
            </a:r>
          </a:p>
          <a:p>
            <a:r>
              <a:rPr lang="nl-NL" dirty="0" err="1" smtClean="0"/>
              <a:t>an</a:t>
            </a:r>
            <a:r>
              <a:rPr lang="nl-NL" dirty="0" smtClean="0"/>
              <a:t> </a:t>
            </a:r>
            <a:r>
              <a:rPr lang="nl-NL" dirty="0" err="1" smtClean="0"/>
              <a:t>auf</a:t>
            </a:r>
            <a:r>
              <a:rPr lang="nl-NL" dirty="0" smtClean="0"/>
              <a:t> </a:t>
            </a:r>
            <a:r>
              <a:rPr lang="nl-NL" dirty="0" err="1" smtClean="0"/>
              <a:t>hinter</a:t>
            </a:r>
            <a:r>
              <a:rPr lang="nl-NL" dirty="0" smtClean="0"/>
              <a:t> </a:t>
            </a:r>
            <a:r>
              <a:rPr lang="nl-NL" dirty="0" err="1" smtClean="0"/>
              <a:t>neben</a:t>
            </a:r>
            <a:r>
              <a:rPr lang="nl-NL" dirty="0" smtClean="0"/>
              <a:t> in </a:t>
            </a:r>
            <a:r>
              <a:rPr lang="nl-NL" dirty="0" err="1" smtClean="0"/>
              <a:t>über</a:t>
            </a:r>
            <a:r>
              <a:rPr lang="nl-NL" dirty="0" smtClean="0"/>
              <a:t> </a:t>
            </a:r>
            <a:r>
              <a:rPr lang="nl-NL" dirty="0" err="1" smtClean="0"/>
              <a:t>unter</a:t>
            </a:r>
            <a:r>
              <a:rPr lang="nl-NL" dirty="0" smtClean="0"/>
              <a:t> </a:t>
            </a:r>
            <a:r>
              <a:rPr lang="nl-NL" dirty="0" err="1" smtClean="0"/>
              <a:t>vor</a:t>
            </a:r>
            <a:r>
              <a:rPr lang="nl-NL" dirty="0" smtClean="0"/>
              <a:t> </a:t>
            </a:r>
            <a:r>
              <a:rPr lang="nl-NL" dirty="0" err="1" smtClean="0"/>
              <a:t>zwischen</a:t>
            </a:r>
            <a:r>
              <a:rPr lang="nl-NL" dirty="0" smtClean="0"/>
              <a:t> 3/4     3=O   4=</a:t>
            </a:r>
            <a:r>
              <a:rPr lang="nl-NL" dirty="0" smtClean="0">
                <a:sym typeface="Wingdings"/>
              </a:rPr>
              <a:t></a:t>
            </a: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717179" y="4407647"/>
            <a:ext cx="5412209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dirty="0" err="1" smtClean="0"/>
              <a:t>gramm</a:t>
            </a:r>
            <a:r>
              <a:rPr lang="nl-NL" dirty="0" smtClean="0"/>
              <a:t> aanpak:</a:t>
            </a:r>
          </a:p>
          <a:p>
            <a:r>
              <a:rPr lang="nl-NL" dirty="0" smtClean="0"/>
              <a:t>1 = </a:t>
            </a:r>
            <a:r>
              <a:rPr lang="nl-NL" dirty="0" err="1" smtClean="0"/>
              <a:t>ond</a:t>
            </a:r>
            <a:r>
              <a:rPr lang="nl-NL" dirty="0" smtClean="0"/>
              <a:t> (of </a:t>
            </a:r>
            <a:r>
              <a:rPr lang="nl-NL" dirty="0" err="1" smtClean="0"/>
              <a:t>naamw</a:t>
            </a:r>
            <a:r>
              <a:rPr lang="nl-NL" dirty="0" smtClean="0"/>
              <a:t> deel gezegde (sein werden </a:t>
            </a:r>
            <a:r>
              <a:rPr lang="nl-NL" dirty="0" err="1" smtClean="0"/>
              <a:t>bleiben</a:t>
            </a:r>
            <a:r>
              <a:rPr lang="nl-NL" dirty="0" smtClean="0"/>
              <a:t>)</a:t>
            </a:r>
          </a:p>
          <a:p>
            <a:r>
              <a:rPr lang="nl-NL" dirty="0" smtClean="0"/>
              <a:t>2 = “van” –constructie</a:t>
            </a:r>
          </a:p>
          <a:p>
            <a:r>
              <a:rPr lang="nl-NL" dirty="0" smtClean="0"/>
              <a:t>3 = </a:t>
            </a:r>
            <a:r>
              <a:rPr lang="nl-NL" dirty="0" err="1" smtClean="0"/>
              <a:t>meew</a:t>
            </a:r>
            <a:r>
              <a:rPr lang="nl-NL" dirty="0" smtClean="0"/>
              <a:t> </a:t>
            </a:r>
            <a:r>
              <a:rPr lang="nl-NL" dirty="0" err="1" smtClean="0"/>
              <a:t>voorw</a:t>
            </a:r>
            <a:r>
              <a:rPr lang="nl-NL" dirty="0" smtClean="0"/>
              <a:t> = aan hem   of   voor hem  -constructie</a:t>
            </a:r>
          </a:p>
          <a:p>
            <a:r>
              <a:rPr lang="nl-NL" dirty="0" smtClean="0"/>
              <a:t>4 = lijd </a:t>
            </a:r>
            <a:r>
              <a:rPr lang="nl-NL" dirty="0" err="1" smtClean="0"/>
              <a:t>voorw</a:t>
            </a:r>
            <a:r>
              <a:rPr lang="nl-NL" dirty="0" smtClean="0"/>
              <a:t> = hem –vorm 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77591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7-01-28 om 13.53.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46" y="0"/>
            <a:ext cx="8637331" cy="655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4663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559451" y="435181"/>
            <a:ext cx="6163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i="1" u="sng" dirty="0" smtClean="0">
                <a:solidFill>
                  <a:srgbClr val="FF0000"/>
                </a:solidFill>
              </a:rPr>
              <a:t>voltooid deelwoord         zwakke werkwoorden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650173" y="1330403"/>
            <a:ext cx="233594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 smtClean="0"/>
              <a:t>ge + stam  + (e)  t</a:t>
            </a:r>
          </a:p>
          <a:p>
            <a:endParaRPr lang="nl-NL" sz="2400" dirty="0" smtClean="0"/>
          </a:p>
          <a:p>
            <a:r>
              <a:rPr lang="nl-NL" sz="2400" dirty="0" smtClean="0"/>
              <a:t>ge  </a:t>
            </a:r>
            <a:r>
              <a:rPr lang="nl-NL" sz="2400" dirty="0" err="1" smtClean="0"/>
              <a:t>spiel</a:t>
            </a:r>
            <a:r>
              <a:rPr lang="nl-NL" sz="2400" dirty="0" smtClean="0"/>
              <a:t>   t</a:t>
            </a:r>
          </a:p>
          <a:p>
            <a:r>
              <a:rPr lang="nl-NL" sz="2400" dirty="0" smtClean="0"/>
              <a:t>ge </a:t>
            </a:r>
            <a:r>
              <a:rPr lang="nl-NL" sz="2400" dirty="0" err="1" smtClean="0"/>
              <a:t>wohn</a:t>
            </a:r>
            <a:r>
              <a:rPr lang="nl-NL" sz="2400" dirty="0" smtClean="0"/>
              <a:t>  t</a:t>
            </a:r>
          </a:p>
          <a:p>
            <a:r>
              <a:rPr lang="nl-NL" sz="2400" dirty="0" smtClean="0"/>
              <a:t>ge  mach   t</a:t>
            </a:r>
          </a:p>
          <a:p>
            <a:endParaRPr lang="nl-NL" sz="2400" dirty="0"/>
          </a:p>
          <a:p>
            <a:r>
              <a:rPr lang="nl-NL" sz="2400" dirty="0" smtClean="0"/>
              <a:t>ge red  et</a:t>
            </a:r>
          </a:p>
          <a:p>
            <a:r>
              <a:rPr lang="nl-NL" sz="2400" dirty="0" smtClean="0"/>
              <a:t>ge  </a:t>
            </a:r>
            <a:r>
              <a:rPr lang="nl-NL" sz="2400" dirty="0" err="1" smtClean="0"/>
              <a:t>rett</a:t>
            </a:r>
            <a:r>
              <a:rPr lang="nl-NL" sz="2400" dirty="0" smtClean="0"/>
              <a:t>  et</a:t>
            </a:r>
          </a:p>
          <a:p>
            <a:endParaRPr lang="nl-NL" sz="2400" dirty="0" smtClean="0"/>
          </a:p>
          <a:p>
            <a:endParaRPr lang="nl-NL" sz="2400" dirty="0"/>
          </a:p>
        </p:txBody>
      </p:sp>
      <p:sp>
        <p:nvSpPr>
          <p:cNvPr id="5" name="Tekstvak 4"/>
          <p:cNvSpPr txBox="1"/>
          <p:nvPr/>
        </p:nvSpPr>
        <p:spPr>
          <a:xfrm>
            <a:off x="4944337" y="1315285"/>
            <a:ext cx="396775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 smtClean="0"/>
              <a:t>uitzondering:</a:t>
            </a:r>
          </a:p>
          <a:p>
            <a:endParaRPr lang="nl-NL" sz="2400" dirty="0" smtClean="0"/>
          </a:p>
          <a:p>
            <a:r>
              <a:rPr lang="nl-NL" sz="2400" dirty="0" smtClean="0"/>
              <a:t>eindigt op – </a:t>
            </a:r>
            <a:r>
              <a:rPr lang="nl-NL" sz="2400" dirty="0" err="1" smtClean="0"/>
              <a:t>ieren</a:t>
            </a:r>
            <a:r>
              <a:rPr lang="nl-NL" sz="2400" dirty="0" smtClean="0"/>
              <a:t> </a:t>
            </a:r>
            <a:r>
              <a:rPr lang="nl-NL" sz="2400" dirty="0" smtClean="0">
                <a:sym typeface="Wingdings"/>
              </a:rPr>
              <a:t>  geen ge-</a:t>
            </a:r>
            <a:endParaRPr lang="nl-NL" sz="2400" dirty="0" smtClean="0"/>
          </a:p>
          <a:p>
            <a:endParaRPr lang="nl-NL" sz="2400" dirty="0"/>
          </a:p>
          <a:p>
            <a:r>
              <a:rPr lang="nl-NL" sz="2400" dirty="0" err="1" smtClean="0"/>
              <a:t>notier</a:t>
            </a:r>
            <a:r>
              <a:rPr lang="nl-NL" sz="2400" dirty="0" smtClean="0"/>
              <a:t> t</a:t>
            </a:r>
          </a:p>
          <a:p>
            <a:r>
              <a:rPr lang="nl-NL" sz="2400" dirty="0" err="1" smtClean="0"/>
              <a:t>operier</a:t>
            </a:r>
            <a:r>
              <a:rPr lang="nl-NL" sz="2400" dirty="0" smtClean="0"/>
              <a:t>  t</a:t>
            </a:r>
          </a:p>
          <a:p>
            <a:r>
              <a:rPr lang="nl-NL" sz="2400" dirty="0" err="1" smtClean="0"/>
              <a:t>fotografier</a:t>
            </a:r>
            <a:r>
              <a:rPr lang="nl-NL" sz="2400" dirty="0" smtClean="0"/>
              <a:t>  t</a:t>
            </a:r>
          </a:p>
          <a:p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15779233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1194504" y="1148984"/>
            <a:ext cx="656933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b="1" i="1" u="sng" dirty="0" smtClean="0">
                <a:solidFill>
                  <a:srgbClr val="FF0000"/>
                </a:solidFill>
              </a:rPr>
              <a:t>sterke werkwoorden    voltooid deelwoord</a:t>
            </a:r>
          </a:p>
          <a:p>
            <a:endParaRPr lang="nl-NL" sz="2800" b="1" i="1" u="sng" dirty="0">
              <a:solidFill>
                <a:srgbClr val="FF0000"/>
              </a:solidFill>
            </a:endParaRPr>
          </a:p>
          <a:p>
            <a:r>
              <a:rPr lang="nl-NL" sz="2800" b="1" i="1" u="sng" dirty="0" smtClean="0">
                <a:solidFill>
                  <a:srgbClr val="FF0000"/>
                </a:solidFill>
              </a:rPr>
              <a:t>ge .............. en 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1088661" y="3159708"/>
            <a:ext cx="264382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/>
              <a:t>ge   </a:t>
            </a:r>
            <a:r>
              <a:rPr lang="nl-NL" sz="2800" dirty="0" err="1" smtClean="0"/>
              <a:t>worf</a:t>
            </a:r>
            <a:r>
              <a:rPr lang="nl-NL" sz="2800" dirty="0" smtClean="0"/>
              <a:t>  en</a:t>
            </a:r>
          </a:p>
          <a:p>
            <a:r>
              <a:rPr lang="nl-NL" sz="2800" dirty="0" smtClean="0"/>
              <a:t>ge  fund  en</a:t>
            </a:r>
          </a:p>
          <a:p>
            <a:r>
              <a:rPr lang="nl-NL" sz="2800" dirty="0" smtClean="0"/>
              <a:t>ge  </a:t>
            </a:r>
            <a:r>
              <a:rPr lang="nl-NL" sz="2800" dirty="0" err="1" smtClean="0"/>
              <a:t>schwomm</a:t>
            </a:r>
            <a:r>
              <a:rPr lang="nl-NL" sz="2800" dirty="0" smtClean="0"/>
              <a:t> en </a:t>
            </a:r>
          </a:p>
          <a:p>
            <a:r>
              <a:rPr lang="nl-NL" sz="2800" dirty="0" smtClean="0"/>
              <a:t>ge  gang  en </a:t>
            </a:r>
            <a:endParaRPr lang="nl-NL" sz="2800" dirty="0"/>
          </a:p>
        </p:txBody>
      </p:sp>
      <p:sp>
        <p:nvSpPr>
          <p:cNvPr id="5" name="Tekstvak 4"/>
          <p:cNvSpPr txBox="1"/>
          <p:nvPr/>
        </p:nvSpPr>
        <p:spPr>
          <a:xfrm>
            <a:off x="5019939" y="3159708"/>
            <a:ext cx="315613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/>
              <a:t>uit hoofd leren:</a:t>
            </a:r>
          </a:p>
          <a:p>
            <a:endParaRPr lang="nl-NL" sz="2800" dirty="0" smtClean="0"/>
          </a:p>
          <a:p>
            <a:r>
              <a:rPr lang="nl-NL" sz="2800" dirty="0" err="1" smtClean="0"/>
              <a:t>gewesen</a:t>
            </a:r>
            <a:r>
              <a:rPr lang="nl-NL" sz="2800" dirty="0" smtClean="0"/>
              <a:t>    (sein)</a:t>
            </a:r>
          </a:p>
          <a:p>
            <a:r>
              <a:rPr lang="nl-NL" sz="2800" dirty="0" err="1" smtClean="0"/>
              <a:t>gehabt</a:t>
            </a:r>
            <a:r>
              <a:rPr lang="nl-NL" sz="2800" dirty="0" smtClean="0"/>
              <a:t>       (</a:t>
            </a:r>
            <a:r>
              <a:rPr lang="nl-NL" sz="2800" dirty="0" err="1" smtClean="0"/>
              <a:t>haben</a:t>
            </a:r>
            <a:r>
              <a:rPr lang="nl-NL" sz="2800" dirty="0" smtClean="0"/>
              <a:t>)</a:t>
            </a:r>
          </a:p>
          <a:p>
            <a:r>
              <a:rPr lang="nl-NL" sz="2800" dirty="0" smtClean="0"/>
              <a:t>geworden  (werden)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18557722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680413" y="801265"/>
            <a:ext cx="6460472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>
                <a:solidFill>
                  <a:srgbClr val="008000"/>
                </a:solidFill>
              </a:rPr>
              <a:t>uitzondering      </a:t>
            </a:r>
            <a:r>
              <a:rPr lang="nl-NL" sz="2400" b="1" dirty="0" err="1" smtClean="0">
                <a:solidFill>
                  <a:srgbClr val="008000"/>
                </a:solidFill>
              </a:rPr>
              <a:t>be</a:t>
            </a:r>
            <a:r>
              <a:rPr lang="nl-NL" sz="2400" b="1" dirty="0" smtClean="0">
                <a:solidFill>
                  <a:srgbClr val="008000"/>
                </a:solidFill>
              </a:rPr>
              <a:t>-  er-   ver-   ent-  </a:t>
            </a:r>
            <a:r>
              <a:rPr lang="nl-NL" sz="2400" b="1" dirty="0" smtClean="0">
                <a:solidFill>
                  <a:srgbClr val="008000"/>
                </a:solidFill>
                <a:sym typeface="Wingdings"/>
              </a:rPr>
              <a:t></a:t>
            </a:r>
            <a:r>
              <a:rPr lang="nl-NL" sz="2400" b="1" dirty="0" smtClean="0">
                <a:solidFill>
                  <a:srgbClr val="008000"/>
                </a:solidFill>
              </a:rPr>
              <a:t>     geen ge-</a:t>
            </a:r>
          </a:p>
          <a:p>
            <a:endParaRPr lang="nl-NL" sz="2400" b="1" dirty="0" smtClean="0">
              <a:solidFill>
                <a:srgbClr val="008000"/>
              </a:solidFill>
            </a:endParaRPr>
          </a:p>
          <a:p>
            <a:r>
              <a:rPr lang="nl-NL" sz="2400" b="1" dirty="0" err="1" smtClean="0">
                <a:solidFill>
                  <a:srgbClr val="008000"/>
                </a:solidFill>
              </a:rPr>
              <a:t>bestellt</a:t>
            </a:r>
            <a:endParaRPr lang="nl-NL" sz="2400" b="1" dirty="0" smtClean="0">
              <a:solidFill>
                <a:srgbClr val="008000"/>
              </a:solidFill>
            </a:endParaRPr>
          </a:p>
          <a:p>
            <a:r>
              <a:rPr lang="nl-NL" sz="2400" b="1" dirty="0" err="1" smtClean="0">
                <a:solidFill>
                  <a:srgbClr val="008000"/>
                </a:solidFill>
              </a:rPr>
              <a:t>erzählt</a:t>
            </a:r>
            <a:endParaRPr lang="nl-NL" sz="2400" b="1" dirty="0" smtClean="0">
              <a:solidFill>
                <a:srgbClr val="008000"/>
              </a:solidFill>
            </a:endParaRPr>
          </a:p>
          <a:p>
            <a:r>
              <a:rPr lang="nl-NL" sz="2400" b="1" dirty="0" err="1" smtClean="0">
                <a:solidFill>
                  <a:srgbClr val="008000"/>
                </a:solidFill>
              </a:rPr>
              <a:t>versteckt</a:t>
            </a:r>
            <a:endParaRPr lang="nl-NL" sz="2400" b="1" dirty="0" smtClean="0">
              <a:solidFill>
                <a:srgbClr val="008000"/>
              </a:solidFill>
            </a:endParaRPr>
          </a:p>
          <a:p>
            <a:r>
              <a:rPr lang="nl-NL" sz="2400" b="1" dirty="0" err="1" smtClean="0">
                <a:solidFill>
                  <a:srgbClr val="008000"/>
                </a:solidFill>
              </a:rPr>
              <a:t>entdeckt</a:t>
            </a:r>
            <a:endParaRPr lang="nl-NL" sz="2400" b="1" dirty="0" smtClean="0">
              <a:solidFill>
                <a:srgbClr val="008000"/>
              </a:solidFill>
            </a:endParaRPr>
          </a:p>
          <a:p>
            <a:r>
              <a:rPr lang="nl-NL" sz="2400" b="1" dirty="0" err="1" smtClean="0">
                <a:solidFill>
                  <a:srgbClr val="008000"/>
                </a:solidFill>
              </a:rPr>
              <a:t>bezahlt</a:t>
            </a:r>
            <a:endParaRPr lang="nl-NL" sz="2400" b="1" dirty="0" smtClean="0">
              <a:solidFill>
                <a:srgbClr val="008000"/>
              </a:solidFill>
            </a:endParaRPr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738852" y="4066800"/>
            <a:ext cx="741365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>
                <a:solidFill>
                  <a:srgbClr val="0000FF"/>
                </a:solidFill>
              </a:rPr>
              <a:t>uitzondering     </a:t>
            </a:r>
            <a:r>
              <a:rPr lang="nl-NL" sz="2400" b="1" dirty="0" err="1" smtClean="0">
                <a:solidFill>
                  <a:srgbClr val="0000FF"/>
                </a:solidFill>
              </a:rPr>
              <a:t>ab</a:t>
            </a:r>
            <a:r>
              <a:rPr lang="nl-NL" sz="2400" b="1" dirty="0" smtClean="0">
                <a:solidFill>
                  <a:srgbClr val="0000FF"/>
                </a:solidFill>
              </a:rPr>
              <a:t>-   </a:t>
            </a:r>
            <a:r>
              <a:rPr lang="nl-NL" sz="2400" b="1" dirty="0" err="1" smtClean="0">
                <a:solidFill>
                  <a:srgbClr val="0000FF"/>
                </a:solidFill>
              </a:rPr>
              <a:t>auf</a:t>
            </a:r>
            <a:r>
              <a:rPr lang="nl-NL" sz="2400" b="1" dirty="0" smtClean="0">
                <a:solidFill>
                  <a:srgbClr val="0000FF"/>
                </a:solidFill>
              </a:rPr>
              <a:t>-    </a:t>
            </a:r>
            <a:r>
              <a:rPr lang="nl-NL" sz="2400" b="1" dirty="0" err="1" smtClean="0">
                <a:solidFill>
                  <a:srgbClr val="0000FF"/>
                </a:solidFill>
              </a:rPr>
              <a:t>aus</a:t>
            </a:r>
            <a:r>
              <a:rPr lang="nl-NL" sz="2400" b="1" dirty="0" smtClean="0">
                <a:solidFill>
                  <a:srgbClr val="0000FF"/>
                </a:solidFill>
              </a:rPr>
              <a:t>-     </a:t>
            </a:r>
            <a:r>
              <a:rPr lang="nl-NL" sz="2400" b="1" dirty="0" smtClean="0">
                <a:solidFill>
                  <a:srgbClr val="0000FF"/>
                </a:solidFill>
                <a:sym typeface="Wingdings"/>
              </a:rPr>
              <a:t></a:t>
            </a:r>
            <a:r>
              <a:rPr lang="nl-NL" sz="2400" b="1" dirty="0" smtClean="0">
                <a:solidFill>
                  <a:srgbClr val="0000FF"/>
                </a:solidFill>
              </a:rPr>
              <a:t>    ...ge....      ertussen</a:t>
            </a:r>
          </a:p>
          <a:p>
            <a:endParaRPr lang="nl-NL" sz="2400" b="1" dirty="0">
              <a:solidFill>
                <a:srgbClr val="0000FF"/>
              </a:solidFill>
            </a:endParaRPr>
          </a:p>
          <a:p>
            <a:r>
              <a:rPr lang="nl-NL" sz="2400" b="1" dirty="0" err="1" smtClean="0">
                <a:solidFill>
                  <a:srgbClr val="0000FF"/>
                </a:solidFill>
              </a:rPr>
              <a:t>abgeholt</a:t>
            </a:r>
            <a:endParaRPr lang="nl-NL" sz="2400" b="1" dirty="0" smtClean="0">
              <a:solidFill>
                <a:srgbClr val="0000FF"/>
              </a:solidFill>
            </a:endParaRPr>
          </a:p>
          <a:p>
            <a:r>
              <a:rPr lang="nl-NL" sz="2400" b="1" dirty="0" err="1" smtClean="0">
                <a:solidFill>
                  <a:srgbClr val="0000FF"/>
                </a:solidFill>
              </a:rPr>
              <a:t>aufgeräumt</a:t>
            </a:r>
            <a:endParaRPr lang="nl-NL" sz="2400" b="1" dirty="0" smtClean="0">
              <a:solidFill>
                <a:srgbClr val="0000FF"/>
              </a:solidFill>
            </a:endParaRPr>
          </a:p>
          <a:p>
            <a:r>
              <a:rPr lang="nl-NL" sz="2400" b="1" dirty="0" err="1" smtClean="0">
                <a:solidFill>
                  <a:srgbClr val="0000FF"/>
                </a:solidFill>
              </a:rPr>
              <a:t>abgespielt</a:t>
            </a:r>
            <a:endParaRPr lang="nl-NL" sz="2400" b="1" dirty="0" smtClean="0">
              <a:solidFill>
                <a:srgbClr val="0000FF"/>
              </a:solidFill>
            </a:endParaRPr>
          </a:p>
          <a:p>
            <a:r>
              <a:rPr lang="nl-NL" sz="2400" b="1" dirty="0" err="1" smtClean="0">
                <a:solidFill>
                  <a:srgbClr val="0000FF"/>
                </a:solidFill>
              </a:rPr>
              <a:t>ausgerutscht</a:t>
            </a:r>
            <a:endParaRPr lang="nl-NL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4473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955897"/>
              </p:ext>
            </p:extLst>
          </p:nvPr>
        </p:nvGraphicFramePr>
        <p:xfrm>
          <a:off x="234685" y="1258943"/>
          <a:ext cx="8600430" cy="3451681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927082"/>
                <a:gridCol w="793004"/>
                <a:gridCol w="860043"/>
                <a:gridCol w="860043"/>
                <a:gridCol w="860043"/>
                <a:gridCol w="860043"/>
                <a:gridCol w="860043"/>
                <a:gridCol w="860043"/>
                <a:gridCol w="860043"/>
                <a:gridCol w="860043"/>
              </a:tblGrid>
              <a:tr h="1043761">
                <a:tc>
                  <a:txBody>
                    <a:bodyPr/>
                    <a:lstStyle/>
                    <a:p>
                      <a:r>
                        <a:rPr lang="nl-NL" dirty="0" smtClean="0"/>
                        <a:t>1</a:t>
                      </a:r>
                      <a:r>
                        <a:rPr lang="nl-NL" baseline="30000" dirty="0" smtClean="0"/>
                        <a:t>e</a:t>
                      </a:r>
                      <a:endParaRPr lang="nl-NL" dirty="0" smtClean="0"/>
                    </a:p>
                    <a:p>
                      <a:r>
                        <a:rPr lang="nl-NL" sz="1400" dirty="0" err="1" smtClean="0"/>
                        <a:t>Ond</a:t>
                      </a:r>
                      <a:endParaRPr lang="nl-NL" sz="1400" dirty="0" smtClean="0"/>
                    </a:p>
                    <a:p>
                      <a:r>
                        <a:rPr lang="nl-NL" sz="1800" dirty="0" smtClean="0"/>
                        <a:t>Hij</a:t>
                      </a:r>
                    </a:p>
                    <a:p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ich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du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er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sie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es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wir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ihr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sie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Sie</a:t>
                      </a:r>
                      <a:endParaRPr lang="de-DE" sz="2000" noProof="0"/>
                    </a:p>
                  </a:txBody>
                  <a:tcPr anchor="ctr"/>
                </a:tc>
              </a:tr>
              <a:tr h="1043761">
                <a:tc>
                  <a:txBody>
                    <a:bodyPr/>
                    <a:lstStyle/>
                    <a:p>
                      <a:r>
                        <a:rPr lang="nl-NL" dirty="0" smtClean="0"/>
                        <a:t>3</a:t>
                      </a:r>
                      <a:r>
                        <a:rPr lang="nl-NL" baseline="30000" dirty="0" smtClean="0"/>
                        <a:t>e</a:t>
                      </a:r>
                      <a:endParaRPr lang="nl-NL" dirty="0" smtClean="0"/>
                    </a:p>
                    <a:p>
                      <a:r>
                        <a:rPr lang="nl-NL" sz="1400" dirty="0" err="1" smtClean="0"/>
                        <a:t>Meew</a:t>
                      </a:r>
                      <a:endParaRPr lang="nl-NL" sz="1400" dirty="0" smtClean="0"/>
                    </a:p>
                    <a:p>
                      <a:r>
                        <a:rPr lang="nl-NL" sz="1400" dirty="0" err="1" smtClean="0"/>
                        <a:t>vw</a:t>
                      </a:r>
                      <a:endParaRPr lang="nl-NL" sz="1400" dirty="0" smtClean="0"/>
                    </a:p>
                    <a:p>
                      <a:r>
                        <a:rPr lang="nl-NL" sz="1800" dirty="0" smtClean="0"/>
                        <a:t>aan</a:t>
                      </a:r>
                      <a:r>
                        <a:rPr lang="nl-NL" sz="1800" baseline="0" dirty="0" smtClean="0"/>
                        <a:t> - </a:t>
                      </a:r>
                      <a:r>
                        <a:rPr lang="nl-NL" sz="1800" dirty="0" smtClean="0"/>
                        <a:t>voor</a:t>
                      </a:r>
                      <a:endParaRPr lang="nl-N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mir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dir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ihm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ihr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ihm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uns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euch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ihnen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Ihnen</a:t>
                      </a:r>
                      <a:endParaRPr lang="de-DE" sz="2000" noProof="0" dirty="0"/>
                    </a:p>
                  </a:txBody>
                  <a:tcPr anchor="ctr"/>
                </a:tc>
              </a:tr>
              <a:tr h="1043761">
                <a:tc>
                  <a:txBody>
                    <a:bodyPr/>
                    <a:lstStyle/>
                    <a:p>
                      <a:r>
                        <a:rPr lang="nl-NL" dirty="0" smtClean="0"/>
                        <a:t>4</a:t>
                      </a:r>
                      <a:r>
                        <a:rPr lang="nl-NL" baseline="30000" dirty="0" smtClean="0"/>
                        <a:t>e</a:t>
                      </a:r>
                      <a:endParaRPr lang="nl-NL" dirty="0" smtClean="0"/>
                    </a:p>
                    <a:p>
                      <a:r>
                        <a:rPr lang="nl-NL" sz="1400" dirty="0" smtClean="0"/>
                        <a:t>Lijd </a:t>
                      </a:r>
                      <a:r>
                        <a:rPr lang="nl-NL" sz="1400" dirty="0" err="1" smtClean="0"/>
                        <a:t>vw</a:t>
                      </a:r>
                      <a:endParaRPr lang="nl-NL" sz="1400" dirty="0" smtClean="0"/>
                    </a:p>
                    <a:p>
                      <a:r>
                        <a:rPr lang="nl-NL" sz="1800" dirty="0" smtClean="0"/>
                        <a:t>Hem</a:t>
                      </a:r>
                      <a:endParaRPr lang="nl-N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mich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dich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ihn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sie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es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uns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euch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sie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Sie</a:t>
                      </a:r>
                      <a:endParaRPr lang="de-DE" sz="2000" noProof="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966341" y="362814"/>
            <a:ext cx="7249851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sz="2400" b="1" dirty="0" smtClean="0"/>
              <a:t>Persoonlijke voornaamwoorden in de  1</a:t>
            </a:r>
            <a:r>
              <a:rPr lang="nl-NL" sz="2400" b="1" baseline="30000" dirty="0" smtClean="0"/>
              <a:t>e</a:t>
            </a:r>
            <a:r>
              <a:rPr lang="nl-NL" sz="2400" b="1" dirty="0" smtClean="0"/>
              <a:t> 3</a:t>
            </a:r>
            <a:r>
              <a:rPr lang="nl-NL" sz="2400" b="1" baseline="30000" dirty="0" smtClean="0"/>
              <a:t>e</a:t>
            </a:r>
            <a:r>
              <a:rPr lang="nl-NL" sz="2400" b="1" dirty="0" smtClean="0"/>
              <a:t> 4</a:t>
            </a:r>
            <a:r>
              <a:rPr lang="nl-NL" sz="2400" b="1" baseline="30000" dirty="0" smtClean="0"/>
              <a:t>e</a:t>
            </a:r>
            <a:r>
              <a:rPr lang="nl-NL" sz="2400" b="1" dirty="0" smtClean="0"/>
              <a:t> Naamval</a:t>
            </a:r>
            <a:endParaRPr lang="nl-NL" sz="2400" b="1" dirty="0"/>
          </a:p>
        </p:txBody>
      </p:sp>
      <p:sp>
        <p:nvSpPr>
          <p:cNvPr id="5" name="Tekstvak 4"/>
          <p:cNvSpPr txBox="1"/>
          <p:nvPr/>
        </p:nvSpPr>
        <p:spPr>
          <a:xfrm>
            <a:off x="966341" y="4972292"/>
            <a:ext cx="5769841" cy="1745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dirty="0" err="1" smtClean="0">
                <a:solidFill>
                  <a:srgbClr val="0000FF"/>
                </a:solidFill>
              </a:rPr>
              <a:t>Ich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gebe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ihr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einen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Kuss</a:t>
            </a:r>
            <a:r>
              <a:rPr lang="nl-NL" dirty="0" smtClean="0">
                <a:solidFill>
                  <a:srgbClr val="0000FF"/>
                </a:solidFill>
              </a:rPr>
              <a:t>         -    aan haar (aan-hem-vorm +3)     </a:t>
            </a:r>
          </a:p>
          <a:p>
            <a:pPr>
              <a:lnSpc>
                <a:spcPct val="120000"/>
              </a:lnSpc>
            </a:pPr>
            <a:r>
              <a:rPr lang="nl-NL" dirty="0" smtClean="0">
                <a:solidFill>
                  <a:srgbClr val="0000FF"/>
                </a:solidFill>
              </a:rPr>
              <a:t>Er </a:t>
            </a:r>
            <a:r>
              <a:rPr lang="nl-NL" dirty="0" err="1" smtClean="0">
                <a:solidFill>
                  <a:srgbClr val="0000FF"/>
                </a:solidFill>
              </a:rPr>
              <a:t>sieht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mich</a:t>
            </a:r>
            <a:r>
              <a:rPr lang="nl-NL" dirty="0" smtClean="0">
                <a:solidFill>
                  <a:srgbClr val="0000FF"/>
                </a:solidFill>
              </a:rPr>
              <a:t>                            -   mij (hem-vorm +4)</a:t>
            </a:r>
          </a:p>
          <a:p>
            <a:pPr>
              <a:lnSpc>
                <a:spcPct val="120000"/>
              </a:lnSpc>
            </a:pPr>
            <a:r>
              <a:rPr lang="nl-NL" dirty="0" err="1" smtClean="0">
                <a:solidFill>
                  <a:srgbClr val="0000FF"/>
                </a:solidFill>
              </a:rPr>
              <a:t>Ich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sehe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euch</a:t>
            </a:r>
            <a:r>
              <a:rPr lang="nl-NL" dirty="0" smtClean="0">
                <a:solidFill>
                  <a:srgbClr val="0000FF"/>
                </a:solidFill>
              </a:rPr>
              <a:t>                           -   jullie (hem-vorm+4)</a:t>
            </a:r>
          </a:p>
          <a:p>
            <a:pPr>
              <a:lnSpc>
                <a:spcPct val="120000"/>
              </a:lnSpc>
            </a:pPr>
            <a:r>
              <a:rPr lang="nl-NL" dirty="0" err="1" smtClean="0">
                <a:solidFill>
                  <a:srgbClr val="0000FF"/>
                </a:solidFill>
              </a:rPr>
              <a:t>Ich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gebe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ihm</a:t>
            </a:r>
            <a:r>
              <a:rPr lang="nl-NL" dirty="0" smtClean="0">
                <a:solidFill>
                  <a:srgbClr val="0000FF"/>
                </a:solidFill>
              </a:rPr>
              <a:t>                             -   ik geef hem     (aan hem +3)</a:t>
            </a:r>
          </a:p>
          <a:p>
            <a:pPr>
              <a:lnSpc>
                <a:spcPct val="120000"/>
              </a:lnSpc>
            </a:pPr>
            <a:r>
              <a:rPr lang="nl-NL" dirty="0" err="1">
                <a:solidFill>
                  <a:srgbClr val="0000FF"/>
                </a:solidFill>
              </a:rPr>
              <a:t>I</a:t>
            </a:r>
            <a:r>
              <a:rPr lang="nl-NL" dirty="0" err="1" smtClean="0">
                <a:solidFill>
                  <a:srgbClr val="0000FF"/>
                </a:solidFill>
              </a:rPr>
              <a:t>ch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sehe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ihn</a:t>
            </a:r>
            <a:r>
              <a:rPr lang="nl-NL" smtClean="0">
                <a:solidFill>
                  <a:srgbClr val="0000FF"/>
                </a:solidFill>
              </a:rPr>
              <a:t>                               -   </a:t>
            </a:r>
            <a:r>
              <a:rPr lang="nl-NL" dirty="0" smtClean="0">
                <a:solidFill>
                  <a:srgbClr val="0000FF"/>
                </a:solidFill>
              </a:rPr>
              <a:t>ik zie hem   (hem-vorm+4)</a:t>
            </a:r>
          </a:p>
        </p:txBody>
      </p:sp>
    </p:spTree>
    <p:extLst>
      <p:ext uri="{BB962C8B-B14F-4D97-AF65-F5344CB8AC3E}">
        <p14:creationId xmlns:p14="http://schemas.microsoft.com/office/powerpoint/2010/main" val="31729442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467556" y="3429001"/>
            <a:ext cx="54863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 smtClean="0"/>
              <a:t>examen info achter je toets p41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1335849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7-09-24 om 12.45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93722" cy="5969000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2568222" y="6265333"/>
            <a:ext cx="297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div </a:t>
            </a:r>
            <a:r>
              <a:rPr lang="nl-NL" dirty="0" err="1" smtClean="0"/>
              <a:t>werkw</a:t>
            </a:r>
            <a:r>
              <a:rPr lang="nl-NL" dirty="0" smtClean="0"/>
              <a:t> tegenwoordige tijd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475046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Schermafbeelding 2017-09-24 om 12.51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666" y="3570111"/>
            <a:ext cx="2081389" cy="779472"/>
          </a:xfrm>
          <a:prstGeom prst="rect">
            <a:avLst/>
          </a:prstGeom>
        </p:spPr>
      </p:pic>
      <p:pic>
        <p:nvPicPr>
          <p:cNvPr id="7" name="Afbeelding 6" descr="Schermafbeelding 2017-09-24 om 12.53.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67700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2766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7-09-24 om 12.45.3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50" y="174272"/>
            <a:ext cx="8267700" cy="4787900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2398889" y="5503333"/>
            <a:ext cx="3279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hulpww</a:t>
            </a:r>
            <a:r>
              <a:rPr lang="nl-NL" dirty="0" smtClean="0"/>
              <a:t> in de tegenwoordige tijd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859157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1-31 om 12.57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7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657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Schermafbeelding 2017-09-24 om 13.04.5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449" y="1270000"/>
            <a:ext cx="57531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1515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806222" y="2765778"/>
            <a:ext cx="61491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dirty="0"/>
              <a:t>examen info achter je toets </a:t>
            </a:r>
            <a:r>
              <a:rPr lang="nl-NL" sz="3600" dirty="0" smtClean="0"/>
              <a:t>p42</a:t>
            </a:r>
            <a:endParaRPr lang="nl-NL" sz="36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014702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 rot="21064399">
            <a:off x="838172" y="577334"/>
            <a:ext cx="3543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>
                <a:solidFill>
                  <a:srgbClr val="FF0000"/>
                </a:solidFill>
              </a:rPr>
              <a:t>sterke werkwoorden   </a:t>
            </a:r>
            <a:r>
              <a:rPr lang="nl-NL" b="1" dirty="0" err="1" smtClean="0">
                <a:solidFill>
                  <a:srgbClr val="FF0000"/>
                </a:solidFill>
              </a:rPr>
              <a:t>Tegenw</a:t>
            </a:r>
            <a:r>
              <a:rPr lang="nl-NL" b="1" dirty="0" smtClean="0">
                <a:solidFill>
                  <a:srgbClr val="FF0000"/>
                </a:solidFill>
              </a:rPr>
              <a:t> Tijd</a:t>
            </a:r>
          </a:p>
          <a:p>
            <a:r>
              <a:rPr lang="nl-NL" b="1" dirty="0" smtClean="0">
                <a:solidFill>
                  <a:srgbClr val="FF0000"/>
                </a:solidFill>
              </a:rPr>
              <a:t>dus met klinkerwissel </a:t>
            </a:r>
            <a:endParaRPr lang="nl-NL" sz="2400" b="1" dirty="0">
              <a:solidFill>
                <a:srgbClr val="FF0000"/>
              </a:solidFill>
            </a:endParaRPr>
          </a:p>
        </p:txBody>
      </p:sp>
      <p:sp>
        <p:nvSpPr>
          <p:cNvPr id="3" name="Tekstvak 2"/>
          <p:cNvSpPr txBox="1"/>
          <p:nvPr/>
        </p:nvSpPr>
        <p:spPr>
          <a:xfrm rot="642997">
            <a:off x="5298639" y="577334"/>
            <a:ext cx="384536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008000"/>
                </a:solidFill>
              </a:rPr>
              <a:t>klinkerwissel bij </a:t>
            </a:r>
            <a:r>
              <a:rPr lang="nl-NL" sz="3200" dirty="0" smtClean="0">
                <a:solidFill>
                  <a:srgbClr val="008000"/>
                </a:solidFill>
              </a:rPr>
              <a:t>du</a:t>
            </a:r>
            <a:r>
              <a:rPr lang="nl-NL" dirty="0" smtClean="0">
                <a:solidFill>
                  <a:srgbClr val="008000"/>
                </a:solidFill>
              </a:rPr>
              <a:t> en </a:t>
            </a:r>
            <a:r>
              <a:rPr lang="nl-NL" sz="3200" dirty="0" smtClean="0">
                <a:solidFill>
                  <a:srgbClr val="008000"/>
                </a:solidFill>
              </a:rPr>
              <a:t>er </a:t>
            </a:r>
            <a:r>
              <a:rPr lang="nl-NL" sz="3200" dirty="0" err="1" smtClean="0">
                <a:solidFill>
                  <a:srgbClr val="008000"/>
                </a:solidFill>
              </a:rPr>
              <a:t>sie</a:t>
            </a:r>
            <a:r>
              <a:rPr lang="nl-NL" sz="3200" dirty="0" smtClean="0">
                <a:solidFill>
                  <a:srgbClr val="008000"/>
                </a:solidFill>
              </a:rPr>
              <a:t> es</a:t>
            </a:r>
            <a:endParaRPr lang="nl-NL" sz="3200" dirty="0">
              <a:solidFill>
                <a:srgbClr val="008000"/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352777" y="1905000"/>
            <a:ext cx="3249608" cy="43996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dirty="0" err="1" smtClean="0"/>
              <a:t>lesen</a:t>
            </a:r>
            <a:r>
              <a:rPr lang="nl-NL" dirty="0" smtClean="0"/>
              <a:t> – du </a:t>
            </a:r>
            <a:r>
              <a:rPr lang="nl-NL" dirty="0" err="1" smtClean="0"/>
              <a:t>liest</a:t>
            </a:r>
            <a:r>
              <a:rPr lang="nl-NL" dirty="0" smtClean="0"/>
              <a:t> / er </a:t>
            </a:r>
            <a:r>
              <a:rPr lang="nl-NL" dirty="0" err="1" smtClean="0"/>
              <a:t>liest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essen – du </a:t>
            </a:r>
            <a:r>
              <a:rPr lang="nl-NL" dirty="0" err="1" smtClean="0"/>
              <a:t>isst</a:t>
            </a:r>
            <a:r>
              <a:rPr lang="nl-NL" dirty="0" smtClean="0"/>
              <a:t> / er </a:t>
            </a:r>
            <a:r>
              <a:rPr lang="nl-NL" dirty="0" err="1" smtClean="0"/>
              <a:t>isst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sehen</a:t>
            </a:r>
            <a:r>
              <a:rPr lang="nl-NL" dirty="0" smtClean="0"/>
              <a:t> – du </a:t>
            </a:r>
            <a:r>
              <a:rPr lang="nl-NL" dirty="0" err="1" smtClean="0"/>
              <a:t>siehst</a:t>
            </a:r>
            <a:r>
              <a:rPr lang="nl-NL" dirty="0" smtClean="0"/>
              <a:t> / er </a:t>
            </a:r>
            <a:r>
              <a:rPr lang="nl-NL" dirty="0" err="1" smtClean="0"/>
              <a:t>sieht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nehmen</a:t>
            </a:r>
            <a:r>
              <a:rPr lang="nl-NL" dirty="0" smtClean="0"/>
              <a:t> – du </a:t>
            </a:r>
            <a:r>
              <a:rPr lang="nl-NL" dirty="0" err="1" smtClean="0"/>
              <a:t>nimmst</a:t>
            </a:r>
            <a:r>
              <a:rPr lang="nl-NL" dirty="0" smtClean="0"/>
              <a:t> / er </a:t>
            </a:r>
            <a:r>
              <a:rPr lang="nl-NL" dirty="0" err="1" smtClean="0"/>
              <a:t>nimmt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geben</a:t>
            </a:r>
            <a:r>
              <a:rPr lang="nl-NL" dirty="0" smtClean="0"/>
              <a:t> – du </a:t>
            </a:r>
            <a:r>
              <a:rPr lang="nl-NL" dirty="0" err="1" smtClean="0"/>
              <a:t>gibst</a:t>
            </a:r>
            <a:r>
              <a:rPr lang="nl-NL" dirty="0" smtClean="0"/>
              <a:t> / er </a:t>
            </a:r>
            <a:r>
              <a:rPr lang="nl-NL" dirty="0" err="1" smtClean="0"/>
              <a:t>gibt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fahren</a:t>
            </a:r>
            <a:r>
              <a:rPr lang="nl-NL" dirty="0" smtClean="0"/>
              <a:t> – du </a:t>
            </a:r>
            <a:r>
              <a:rPr lang="nl-NL" dirty="0" err="1" smtClean="0"/>
              <a:t>fährst</a:t>
            </a:r>
            <a:r>
              <a:rPr lang="nl-NL" dirty="0" smtClean="0"/>
              <a:t> / er </a:t>
            </a:r>
            <a:r>
              <a:rPr lang="nl-NL" dirty="0" err="1" smtClean="0"/>
              <a:t>fährt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laufen</a:t>
            </a:r>
            <a:r>
              <a:rPr lang="nl-NL" dirty="0" smtClean="0"/>
              <a:t> – du </a:t>
            </a:r>
            <a:r>
              <a:rPr lang="nl-NL" dirty="0" err="1" smtClean="0"/>
              <a:t>läufst</a:t>
            </a:r>
            <a:r>
              <a:rPr lang="nl-NL" dirty="0" smtClean="0"/>
              <a:t> / er </a:t>
            </a:r>
            <a:r>
              <a:rPr lang="nl-NL" dirty="0" err="1" smtClean="0"/>
              <a:t>läuft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schlafen</a:t>
            </a:r>
            <a:r>
              <a:rPr lang="nl-NL" dirty="0" smtClean="0"/>
              <a:t> – du </a:t>
            </a:r>
            <a:r>
              <a:rPr lang="nl-NL" dirty="0" err="1" smtClean="0"/>
              <a:t>schläfst</a:t>
            </a:r>
            <a:r>
              <a:rPr lang="nl-NL" dirty="0" smtClean="0"/>
              <a:t> / er </a:t>
            </a:r>
            <a:r>
              <a:rPr lang="nl-NL" dirty="0" err="1" smtClean="0"/>
              <a:t>schläft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lassen – du </a:t>
            </a:r>
            <a:r>
              <a:rPr lang="nl-NL" dirty="0" err="1" smtClean="0"/>
              <a:t>lässt</a:t>
            </a:r>
            <a:r>
              <a:rPr lang="nl-NL" dirty="0" smtClean="0"/>
              <a:t> / er </a:t>
            </a:r>
            <a:r>
              <a:rPr lang="nl-NL" dirty="0" err="1" smtClean="0"/>
              <a:t>lässt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halten – du </a:t>
            </a:r>
            <a:r>
              <a:rPr lang="nl-NL" dirty="0" err="1" smtClean="0"/>
              <a:t>hältst</a:t>
            </a:r>
            <a:r>
              <a:rPr lang="nl-NL" dirty="0" smtClean="0"/>
              <a:t> / er </a:t>
            </a:r>
            <a:r>
              <a:rPr lang="nl-NL" dirty="0" err="1" smtClean="0"/>
              <a:t>hält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laden – du </a:t>
            </a:r>
            <a:r>
              <a:rPr lang="nl-NL" dirty="0" err="1" smtClean="0"/>
              <a:t>lädst</a:t>
            </a:r>
            <a:r>
              <a:rPr lang="nl-NL" dirty="0" smtClean="0"/>
              <a:t> / er </a:t>
            </a:r>
            <a:r>
              <a:rPr lang="nl-NL" dirty="0" err="1" smtClean="0"/>
              <a:t>lädt</a:t>
            </a:r>
            <a:r>
              <a:rPr lang="nl-NL" dirty="0" smtClean="0"/>
              <a:t> !!!!</a:t>
            </a:r>
          </a:p>
          <a:p>
            <a:pPr>
              <a:lnSpc>
                <a:spcPct val="130000"/>
              </a:lnSpc>
            </a:pPr>
            <a:r>
              <a:rPr lang="nl-NL" dirty="0" err="1" smtClean="0"/>
              <a:t>stoßen</a:t>
            </a:r>
            <a:r>
              <a:rPr lang="nl-NL" dirty="0" smtClean="0"/>
              <a:t> – du </a:t>
            </a:r>
            <a:r>
              <a:rPr lang="nl-NL" dirty="0" err="1" smtClean="0"/>
              <a:t>stößt</a:t>
            </a:r>
            <a:r>
              <a:rPr lang="nl-NL" dirty="0" smtClean="0"/>
              <a:t> / er </a:t>
            </a:r>
            <a:r>
              <a:rPr lang="nl-NL" dirty="0" err="1" smtClean="0"/>
              <a:t>stößt</a:t>
            </a:r>
            <a:endParaRPr lang="nl-NL" dirty="0" smtClean="0"/>
          </a:p>
        </p:txBody>
      </p:sp>
      <p:sp>
        <p:nvSpPr>
          <p:cNvPr id="5" name="Tekstvak 4"/>
          <p:cNvSpPr txBox="1"/>
          <p:nvPr/>
        </p:nvSpPr>
        <p:spPr>
          <a:xfrm>
            <a:off x="4346230" y="1495781"/>
            <a:ext cx="3396708" cy="40395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dirty="0" err="1" smtClean="0"/>
              <a:t>sprechen</a:t>
            </a:r>
            <a:r>
              <a:rPr lang="nl-NL" dirty="0" smtClean="0"/>
              <a:t> – du </a:t>
            </a:r>
            <a:r>
              <a:rPr lang="nl-NL" dirty="0" err="1" smtClean="0"/>
              <a:t>sprichst</a:t>
            </a:r>
            <a:r>
              <a:rPr lang="nl-NL" dirty="0" smtClean="0"/>
              <a:t> / er </a:t>
            </a:r>
            <a:r>
              <a:rPr lang="nl-NL" dirty="0" err="1" smtClean="0"/>
              <a:t>spricht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treten</a:t>
            </a:r>
            <a:r>
              <a:rPr lang="nl-NL" dirty="0" smtClean="0"/>
              <a:t> – du </a:t>
            </a:r>
            <a:r>
              <a:rPr lang="nl-NL" dirty="0" err="1" smtClean="0"/>
              <a:t>trittst</a:t>
            </a:r>
            <a:r>
              <a:rPr lang="nl-NL" dirty="0"/>
              <a:t> </a:t>
            </a:r>
            <a:r>
              <a:rPr lang="nl-NL" dirty="0" smtClean="0"/>
              <a:t>/ er </a:t>
            </a:r>
            <a:r>
              <a:rPr lang="nl-NL" dirty="0" err="1" smtClean="0"/>
              <a:t>tritt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helfen</a:t>
            </a:r>
            <a:r>
              <a:rPr lang="nl-NL" dirty="0" smtClean="0"/>
              <a:t> – du </a:t>
            </a:r>
            <a:r>
              <a:rPr lang="nl-NL" dirty="0" err="1" smtClean="0"/>
              <a:t>hilfst</a:t>
            </a:r>
            <a:r>
              <a:rPr lang="nl-NL" dirty="0" smtClean="0"/>
              <a:t> / er </a:t>
            </a:r>
            <a:r>
              <a:rPr lang="nl-NL" dirty="0" err="1" smtClean="0"/>
              <a:t>hilft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treffen – du </a:t>
            </a:r>
            <a:r>
              <a:rPr lang="nl-NL" dirty="0" err="1" smtClean="0"/>
              <a:t>triffst</a:t>
            </a:r>
            <a:r>
              <a:rPr lang="nl-NL" dirty="0" smtClean="0"/>
              <a:t> / er </a:t>
            </a:r>
            <a:r>
              <a:rPr lang="nl-NL" dirty="0" err="1" smtClean="0"/>
              <a:t>trifft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fangen</a:t>
            </a:r>
            <a:r>
              <a:rPr lang="nl-NL" dirty="0" smtClean="0"/>
              <a:t> – du </a:t>
            </a:r>
            <a:r>
              <a:rPr lang="nl-NL" dirty="0" err="1" smtClean="0"/>
              <a:t>fängst</a:t>
            </a:r>
            <a:r>
              <a:rPr lang="nl-NL" dirty="0" smtClean="0"/>
              <a:t> / er </a:t>
            </a:r>
            <a:r>
              <a:rPr lang="nl-NL" dirty="0" err="1" smtClean="0"/>
              <a:t>fängt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raten – du </a:t>
            </a:r>
            <a:r>
              <a:rPr lang="nl-NL" dirty="0" err="1" smtClean="0"/>
              <a:t>rätst</a:t>
            </a:r>
            <a:r>
              <a:rPr lang="nl-NL" dirty="0" smtClean="0"/>
              <a:t> / er </a:t>
            </a:r>
            <a:r>
              <a:rPr lang="nl-NL" dirty="0" err="1" smtClean="0"/>
              <a:t>rät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versprechen</a:t>
            </a:r>
            <a:r>
              <a:rPr lang="nl-NL" dirty="0" smtClean="0"/>
              <a:t> – du </a:t>
            </a:r>
            <a:r>
              <a:rPr lang="nl-NL" dirty="0" err="1" smtClean="0"/>
              <a:t>versprichst</a:t>
            </a:r>
            <a:r>
              <a:rPr lang="nl-NL" dirty="0" smtClean="0"/>
              <a:t> / er..</a:t>
            </a:r>
          </a:p>
          <a:p>
            <a:pPr>
              <a:lnSpc>
                <a:spcPct val="130000"/>
              </a:lnSpc>
            </a:pPr>
            <a:r>
              <a:rPr lang="nl-NL" dirty="0" err="1" smtClean="0"/>
              <a:t>fallen</a:t>
            </a:r>
            <a:r>
              <a:rPr lang="nl-NL" dirty="0" smtClean="0"/>
              <a:t> – du </a:t>
            </a:r>
            <a:r>
              <a:rPr lang="nl-NL" dirty="0" err="1" smtClean="0"/>
              <a:t>fällst</a:t>
            </a:r>
            <a:r>
              <a:rPr lang="nl-NL" dirty="0" smtClean="0"/>
              <a:t> / er </a:t>
            </a:r>
            <a:r>
              <a:rPr lang="nl-NL" dirty="0" err="1" smtClean="0"/>
              <a:t>fällt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schlagen</a:t>
            </a:r>
            <a:r>
              <a:rPr lang="nl-NL" dirty="0" smtClean="0"/>
              <a:t> – du </a:t>
            </a:r>
            <a:r>
              <a:rPr lang="nl-NL" dirty="0" err="1" smtClean="0"/>
              <a:t>schlägst</a:t>
            </a:r>
            <a:r>
              <a:rPr lang="nl-NL" dirty="0" smtClean="0"/>
              <a:t> / er </a:t>
            </a:r>
            <a:r>
              <a:rPr lang="nl-NL" dirty="0" err="1" smtClean="0"/>
              <a:t>schlägt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wachsen</a:t>
            </a:r>
            <a:r>
              <a:rPr lang="nl-NL" dirty="0" smtClean="0"/>
              <a:t> – du </a:t>
            </a:r>
            <a:r>
              <a:rPr lang="nl-NL" dirty="0" err="1" smtClean="0"/>
              <a:t>wächst</a:t>
            </a:r>
            <a:r>
              <a:rPr lang="nl-NL" dirty="0" smtClean="0"/>
              <a:t> / er </a:t>
            </a:r>
            <a:r>
              <a:rPr lang="nl-NL" dirty="0" err="1" smtClean="0"/>
              <a:t>wächst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waschen</a:t>
            </a:r>
            <a:r>
              <a:rPr lang="nl-NL" dirty="0" smtClean="0"/>
              <a:t> – du </a:t>
            </a:r>
            <a:r>
              <a:rPr lang="nl-NL" dirty="0" err="1" smtClean="0"/>
              <a:t>wäschst</a:t>
            </a:r>
            <a:r>
              <a:rPr lang="nl-NL" dirty="0" smtClean="0"/>
              <a:t> / er </a:t>
            </a:r>
            <a:r>
              <a:rPr lang="nl-NL" dirty="0" err="1" smtClean="0"/>
              <a:t>wäscht</a:t>
            </a:r>
            <a:endParaRPr lang="nl-NL" dirty="0"/>
          </a:p>
        </p:txBody>
      </p:sp>
      <p:sp>
        <p:nvSpPr>
          <p:cNvPr id="6" name="Tekstvak 5"/>
          <p:cNvSpPr txBox="1"/>
          <p:nvPr/>
        </p:nvSpPr>
        <p:spPr>
          <a:xfrm>
            <a:off x="4896805" y="5485001"/>
            <a:ext cx="41034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>
                <a:solidFill>
                  <a:srgbClr val="0000FF"/>
                </a:solidFill>
              </a:rPr>
              <a:t>o.a. </a:t>
            </a:r>
            <a:r>
              <a:rPr lang="nl-NL" sz="2400" b="1" dirty="0" err="1" smtClean="0">
                <a:solidFill>
                  <a:srgbClr val="0000FF"/>
                </a:solidFill>
              </a:rPr>
              <a:t>gehen</a:t>
            </a:r>
            <a:r>
              <a:rPr lang="nl-NL" sz="2400" b="1" dirty="0" smtClean="0">
                <a:solidFill>
                  <a:srgbClr val="0000FF"/>
                </a:solidFill>
              </a:rPr>
              <a:t> </a:t>
            </a:r>
            <a:r>
              <a:rPr lang="nl-NL" b="1" dirty="0" smtClean="0">
                <a:solidFill>
                  <a:srgbClr val="0000FF"/>
                </a:solidFill>
              </a:rPr>
              <a:t>en</a:t>
            </a:r>
            <a:r>
              <a:rPr lang="nl-NL" sz="2400" b="1" dirty="0" smtClean="0">
                <a:solidFill>
                  <a:srgbClr val="0000FF"/>
                </a:solidFill>
              </a:rPr>
              <a:t> </a:t>
            </a:r>
            <a:r>
              <a:rPr lang="nl-NL" sz="2400" b="1" dirty="0" err="1" smtClean="0">
                <a:solidFill>
                  <a:srgbClr val="0000FF"/>
                </a:solidFill>
              </a:rPr>
              <a:t>stehen</a:t>
            </a:r>
            <a:r>
              <a:rPr lang="nl-NL" sz="2400" b="1" dirty="0" smtClean="0">
                <a:solidFill>
                  <a:srgbClr val="0000FF"/>
                </a:solidFill>
              </a:rPr>
              <a:t> </a:t>
            </a:r>
            <a:r>
              <a:rPr lang="nl-NL" b="1" dirty="0" smtClean="0">
                <a:solidFill>
                  <a:srgbClr val="0000FF"/>
                </a:solidFill>
              </a:rPr>
              <a:t>en</a:t>
            </a:r>
            <a:r>
              <a:rPr lang="nl-NL" sz="2400" b="1" dirty="0" smtClean="0">
                <a:solidFill>
                  <a:srgbClr val="0000FF"/>
                </a:solidFill>
              </a:rPr>
              <a:t> denken</a:t>
            </a:r>
          </a:p>
          <a:p>
            <a:r>
              <a:rPr lang="nl-NL" sz="2400" b="1" dirty="0" smtClean="0">
                <a:solidFill>
                  <a:srgbClr val="0000FF"/>
                </a:solidFill>
              </a:rPr>
              <a:t>zijn echter regelmatig !!!!</a:t>
            </a:r>
            <a:endParaRPr lang="nl-NL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8606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Schermafbeelding 2017-11-22 om 23.20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88200" cy="2527300"/>
          </a:xfrm>
          <a:prstGeom prst="rect">
            <a:avLst/>
          </a:prstGeom>
        </p:spPr>
      </p:pic>
      <p:pic>
        <p:nvPicPr>
          <p:cNvPr id="4" name="Afbeelding 3" descr="Schermafbeelding 2017-11-22 om 23.21.3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27300"/>
            <a:ext cx="5842000" cy="2921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5842000" y="3584222"/>
            <a:ext cx="150519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stoten</a:t>
            </a:r>
          </a:p>
          <a:p>
            <a:r>
              <a:rPr lang="nl-NL" dirty="0" err="1" smtClean="0"/>
              <a:t>stoßen</a:t>
            </a:r>
            <a:endParaRPr lang="nl-NL" dirty="0" smtClean="0"/>
          </a:p>
          <a:p>
            <a:endParaRPr lang="nl-NL" dirty="0"/>
          </a:p>
          <a:p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stoße</a:t>
            </a:r>
            <a:endParaRPr lang="nl-NL" dirty="0" smtClean="0"/>
          </a:p>
          <a:p>
            <a:r>
              <a:rPr lang="nl-NL" dirty="0" smtClean="0"/>
              <a:t>du </a:t>
            </a:r>
            <a:r>
              <a:rPr lang="nl-NL" dirty="0" err="1" smtClean="0"/>
              <a:t>stößt</a:t>
            </a:r>
            <a:endParaRPr lang="nl-NL" dirty="0" smtClean="0"/>
          </a:p>
          <a:p>
            <a:r>
              <a:rPr lang="nl-NL" dirty="0" smtClean="0"/>
              <a:t>er </a:t>
            </a:r>
            <a:r>
              <a:rPr lang="nl-NL" dirty="0" err="1" smtClean="0"/>
              <a:t>stößt</a:t>
            </a:r>
            <a:endParaRPr lang="nl-NL" dirty="0" smtClean="0"/>
          </a:p>
          <a:p>
            <a:r>
              <a:rPr lang="nl-NL" dirty="0" err="1" smtClean="0"/>
              <a:t>wir</a:t>
            </a:r>
            <a:r>
              <a:rPr lang="nl-NL" dirty="0" smtClean="0"/>
              <a:t> </a:t>
            </a:r>
            <a:r>
              <a:rPr lang="nl-NL" dirty="0" err="1" smtClean="0"/>
              <a:t>stoßen</a:t>
            </a:r>
            <a:endParaRPr lang="nl-NL" dirty="0" smtClean="0"/>
          </a:p>
          <a:p>
            <a:r>
              <a:rPr lang="nl-NL" dirty="0" err="1" smtClean="0"/>
              <a:t>ihr</a:t>
            </a:r>
            <a:r>
              <a:rPr lang="nl-NL" dirty="0" smtClean="0"/>
              <a:t> </a:t>
            </a:r>
            <a:r>
              <a:rPr lang="nl-NL" dirty="0" err="1" smtClean="0"/>
              <a:t>stoßt</a:t>
            </a:r>
            <a:endParaRPr lang="nl-NL" dirty="0" smtClean="0"/>
          </a:p>
          <a:p>
            <a:r>
              <a:rPr lang="nl-NL" dirty="0" err="1" smtClean="0"/>
              <a:t>sie</a:t>
            </a:r>
            <a:r>
              <a:rPr lang="nl-NL" dirty="0" smtClean="0"/>
              <a:t>/</a:t>
            </a:r>
            <a:r>
              <a:rPr lang="nl-NL" dirty="0" err="1" smtClean="0"/>
              <a:t>Sie</a:t>
            </a:r>
            <a:r>
              <a:rPr lang="nl-NL" dirty="0" smtClean="0"/>
              <a:t> </a:t>
            </a:r>
            <a:r>
              <a:rPr lang="nl-NL" dirty="0" err="1" smtClean="0"/>
              <a:t>stoßen</a:t>
            </a:r>
            <a:endParaRPr lang="nl-NL" dirty="0"/>
          </a:p>
        </p:txBody>
      </p:sp>
      <p:sp>
        <p:nvSpPr>
          <p:cNvPr id="6" name="Tekstvak 5"/>
          <p:cNvSpPr txBox="1"/>
          <p:nvPr/>
        </p:nvSpPr>
        <p:spPr>
          <a:xfrm>
            <a:off x="7591778" y="3584222"/>
            <a:ext cx="1456273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vinden van</a:t>
            </a:r>
          </a:p>
          <a:p>
            <a:r>
              <a:rPr lang="nl-NL" dirty="0" smtClean="0"/>
              <a:t>halten </a:t>
            </a:r>
            <a:r>
              <a:rPr lang="nl-NL" dirty="0" err="1" smtClean="0"/>
              <a:t>von</a:t>
            </a:r>
            <a:endParaRPr lang="nl-NL" dirty="0" smtClean="0"/>
          </a:p>
          <a:p>
            <a:endParaRPr lang="nl-NL" dirty="0"/>
          </a:p>
          <a:p>
            <a:r>
              <a:rPr lang="nl-NL" dirty="0" err="1" smtClean="0"/>
              <a:t>ich</a:t>
            </a:r>
            <a:r>
              <a:rPr lang="nl-NL" dirty="0" smtClean="0"/>
              <a:t> halte </a:t>
            </a:r>
            <a:r>
              <a:rPr lang="nl-NL" dirty="0" err="1" smtClean="0"/>
              <a:t>von</a:t>
            </a:r>
            <a:endParaRPr lang="nl-NL" dirty="0" smtClean="0"/>
          </a:p>
          <a:p>
            <a:r>
              <a:rPr lang="nl-NL" dirty="0" smtClean="0"/>
              <a:t>du </a:t>
            </a:r>
            <a:r>
              <a:rPr lang="nl-NL" dirty="0" err="1" smtClean="0"/>
              <a:t>hältst</a:t>
            </a:r>
            <a:endParaRPr lang="nl-NL" dirty="0" smtClean="0"/>
          </a:p>
          <a:p>
            <a:r>
              <a:rPr lang="nl-NL" dirty="0" smtClean="0"/>
              <a:t>er </a:t>
            </a:r>
            <a:r>
              <a:rPr lang="nl-NL" dirty="0" err="1" smtClean="0"/>
              <a:t>hält</a:t>
            </a:r>
            <a:endParaRPr lang="nl-NL" dirty="0" smtClean="0"/>
          </a:p>
          <a:p>
            <a:r>
              <a:rPr lang="nl-NL" dirty="0" err="1" smtClean="0"/>
              <a:t>wir</a:t>
            </a:r>
            <a:r>
              <a:rPr lang="nl-NL" dirty="0" smtClean="0"/>
              <a:t> halten</a:t>
            </a:r>
          </a:p>
          <a:p>
            <a:r>
              <a:rPr lang="nl-NL" dirty="0" err="1" smtClean="0"/>
              <a:t>ihr</a:t>
            </a:r>
            <a:r>
              <a:rPr lang="nl-NL" dirty="0" smtClean="0"/>
              <a:t> </a:t>
            </a:r>
            <a:r>
              <a:rPr lang="nl-NL" dirty="0" err="1" smtClean="0"/>
              <a:t>haltet</a:t>
            </a:r>
            <a:endParaRPr lang="nl-NL" dirty="0" smtClean="0"/>
          </a:p>
          <a:p>
            <a:r>
              <a:rPr lang="nl-NL" dirty="0" err="1" smtClean="0"/>
              <a:t>sie</a:t>
            </a:r>
            <a:r>
              <a:rPr lang="nl-NL" dirty="0" smtClean="0"/>
              <a:t>/</a:t>
            </a:r>
            <a:r>
              <a:rPr lang="nl-NL" dirty="0" err="1" smtClean="0"/>
              <a:t>Sie</a:t>
            </a:r>
            <a:r>
              <a:rPr lang="nl-NL" dirty="0" smtClean="0"/>
              <a:t> halten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987972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191586" y="-66552"/>
            <a:ext cx="6940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i="1" spc="300" dirty="0" smtClean="0">
                <a:solidFill>
                  <a:srgbClr val="FF0000"/>
                </a:solidFill>
              </a:rPr>
              <a:t>sterke werkwoorden </a:t>
            </a:r>
            <a:r>
              <a:rPr lang="nl-NL" sz="2400" b="1" i="1" spc="300" dirty="0">
                <a:solidFill>
                  <a:srgbClr val="FF0000"/>
                </a:solidFill>
              </a:rPr>
              <a:t> </a:t>
            </a:r>
            <a:r>
              <a:rPr lang="nl-NL" sz="2400" b="1" i="1" spc="300" dirty="0" smtClean="0">
                <a:solidFill>
                  <a:srgbClr val="FF0000"/>
                </a:solidFill>
              </a:rPr>
              <a:t>          verleden tijd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296333" y="211670"/>
            <a:ext cx="3823858" cy="63607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singen</a:t>
            </a:r>
            <a:r>
              <a:rPr lang="nl-NL" sz="2000" dirty="0" smtClean="0">
                <a:solidFill>
                  <a:srgbClr val="254061"/>
                </a:solidFill>
              </a:rPr>
              <a:t> (</a:t>
            </a:r>
            <a:r>
              <a:rPr lang="nl-NL" sz="2000" dirty="0" err="1" smtClean="0">
                <a:solidFill>
                  <a:srgbClr val="254061"/>
                </a:solidFill>
              </a:rPr>
              <a:t>a-u</a:t>
            </a:r>
            <a:r>
              <a:rPr lang="nl-NL" sz="2000" dirty="0" smtClean="0">
                <a:solidFill>
                  <a:srgbClr val="254061"/>
                </a:solidFill>
              </a:rPr>
              <a:t>)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bitten (a-e)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stehen</a:t>
            </a:r>
            <a:r>
              <a:rPr lang="nl-NL" sz="2000" dirty="0" smtClean="0">
                <a:solidFill>
                  <a:srgbClr val="254061"/>
                </a:solidFill>
              </a:rPr>
              <a:t> (a-a)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stand du </a:t>
            </a:r>
            <a:r>
              <a:rPr lang="nl-NL" sz="2000" dirty="0" err="1" smtClean="0">
                <a:solidFill>
                  <a:srgbClr val="254061"/>
                </a:solidFill>
              </a:rPr>
              <a:t>standest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smtClean="0">
                <a:solidFill>
                  <a:srgbClr val="254061"/>
                </a:solidFill>
              </a:rPr>
              <a:t>legen </a:t>
            </a:r>
            <a:r>
              <a:rPr lang="nl-NL" sz="2000" dirty="0" smtClean="0">
                <a:solidFill>
                  <a:srgbClr val="254061"/>
                </a:solidFill>
              </a:rPr>
              <a:t>(a-e)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fliegen</a:t>
            </a:r>
            <a:r>
              <a:rPr lang="nl-NL" sz="2000" dirty="0" smtClean="0">
                <a:solidFill>
                  <a:srgbClr val="254061"/>
                </a:solidFill>
              </a:rPr>
              <a:t>( o-o)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kommen( a-o)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essen (a-e) 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aß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weggehen</a:t>
            </a:r>
            <a:r>
              <a:rPr lang="nl-NL" sz="2000" dirty="0" smtClean="0">
                <a:solidFill>
                  <a:srgbClr val="254061"/>
                </a:solidFill>
              </a:rPr>
              <a:t> (</a:t>
            </a:r>
            <a:r>
              <a:rPr lang="nl-NL" sz="2000" dirty="0" err="1" smtClean="0">
                <a:solidFill>
                  <a:srgbClr val="254061"/>
                </a:solidFill>
              </a:rPr>
              <a:t>i-a</a:t>
            </a:r>
            <a:r>
              <a:rPr lang="nl-NL" sz="2000" dirty="0" smtClean="0">
                <a:solidFill>
                  <a:srgbClr val="254061"/>
                </a:solidFill>
              </a:rPr>
              <a:t>)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ging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schlafen</a:t>
            </a:r>
            <a:r>
              <a:rPr lang="nl-NL" sz="2000" dirty="0" smtClean="0">
                <a:solidFill>
                  <a:srgbClr val="254061"/>
                </a:solidFill>
              </a:rPr>
              <a:t>( ie-a)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beginnen (a-o)</a:t>
            </a: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treffen (a-o)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traf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bekommen</a:t>
            </a:r>
            <a:r>
              <a:rPr lang="nl-NL" sz="2000" dirty="0" smtClean="0">
                <a:solidFill>
                  <a:srgbClr val="254061"/>
                </a:solidFill>
              </a:rPr>
              <a:t> (a-o)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laufen</a:t>
            </a:r>
            <a:r>
              <a:rPr lang="nl-NL" sz="2000" dirty="0" smtClean="0">
                <a:solidFill>
                  <a:srgbClr val="254061"/>
                </a:solidFill>
              </a:rPr>
              <a:t> (ie-au)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riechen</a:t>
            </a:r>
            <a:r>
              <a:rPr lang="nl-NL" sz="2000" dirty="0" smtClean="0">
                <a:solidFill>
                  <a:srgbClr val="254061"/>
                </a:solidFill>
              </a:rPr>
              <a:t> (o-o)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wachsen</a:t>
            </a:r>
            <a:r>
              <a:rPr lang="nl-NL" sz="2000" dirty="0" smtClean="0">
                <a:solidFill>
                  <a:srgbClr val="254061"/>
                </a:solidFill>
              </a:rPr>
              <a:t> (u-a)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sehen</a:t>
            </a:r>
            <a:r>
              <a:rPr lang="nl-NL" sz="2000" dirty="0" smtClean="0">
                <a:solidFill>
                  <a:srgbClr val="254061"/>
                </a:solidFill>
              </a:rPr>
              <a:t> (a-e)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bleiben</a:t>
            </a:r>
            <a:r>
              <a:rPr lang="nl-NL" sz="2000" dirty="0" smtClean="0">
                <a:solidFill>
                  <a:srgbClr val="254061"/>
                </a:solidFill>
              </a:rPr>
              <a:t> (ie-ie)</a:t>
            </a:r>
            <a:endParaRPr lang="nl-NL" sz="2000" dirty="0">
              <a:solidFill>
                <a:srgbClr val="254061"/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4388556" y="225780"/>
            <a:ext cx="3586163" cy="63607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brechen</a:t>
            </a:r>
            <a:r>
              <a:rPr lang="nl-NL" sz="2000" dirty="0" smtClean="0">
                <a:solidFill>
                  <a:srgbClr val="254061"/>
                </a:solidFill>
              </a:rPr>
              <a:t> (a-o)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genießen</a:t>
            </a:r>
            <a:r>
              <a:rPr lang="nl-NL" sz="2000" dirty="0" smtClean="0">
                <a:solidFill>
                  <a:srgbClr val="254061"/>
                </a:solidFill>
              </a:rPr>
              <a:t> (o-o)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genoss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werfen</a:t>
            </a:r>
            <a:r>
              <a:rPr lang="nl-NL" sz="2000" dirty="0" smtClean="0">
                <a:solidFill>
                  <a:srgbClr val="254061"/>
                </a:solidFill>
              </a:rPr>
              <a:t> (a-o)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versprechen</a:t>
            </a:r>
            <a:r>
              <a:rPr lang="nl-NL" sz="2000" dirty="0" smtClean="0">
                <a:solidFill>
                  <a:srgbClr val="254061"/>
                </a:solidFill>
              </a:rPr>
              <a:t> (a-o)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gehen</a:t>
            </a:r>
            <a:r>
              <a:rPr lang="nl-NL" sz="2000" dirty="0" smtClean="0">
                <a:solidFill>
                  <a:srgbClr val="254061"/>
                </a:solidFill>
              </a:rPr>
              <a:t>( </a:t>
            </a:r>
            <a:r>
              <a:rPr lang="nl-NL" sz="2000" dirty="0" err="1" smtClean="0">
                <a:solidFill>
                  <a:srgbClr val="254061"/>
                </a:solidFill>
              </a:rPr>
              <a:t>i-a</a:t>
            </a:r>
            <a:r>
              <a:rPr lang="nl-NL" sz="2000" dirty="0" smtClean="0">
                <a:solidFill>
                  <a:srgbClr val="254061"/>
                </a:solidFill>
              </a:rPr>
              <a:t>)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ging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lesen</a:t>
            </a:r>
            <a:r>
              <a:rPr lang="nl-NL" sz="2000" dirty="0" smtClean="0">
                <a:solidFill>
                  <a:srgbClr val="254061"/>
                </a:solidFill>
              </a:rPr>
              <a:t> (a-e)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nehmen</a:t>
            </a:r>
            <a:r>
              <a:rPr lang="nl-NL" sz="2000" dirty="0" smtClean="0">
                <a:solidFill>
                  <a:srgbClr val="254061"/>
                </a:solidFill>
              </a:rPr>
              <a:t> (a-o)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nahm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ziehen</a:t>
            </a:r>
            <a:r>
              <a:rPr lang="nl-NL" sz="2000" dirty="0" smtClean="0">
                <a:solidFill>
                  <a:srgbClr val="254061"/>
                </a:solidFill>
              </a:rPr>
              <a:t> (o-o)  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zog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finden</a:t>
            </a:r>
            <a:r>
              <a:rPr lang="nl-NL" sz="2000" dirty="0" smtClean="0">
                <a:solidFill>
                  <a:srgbClr val="254061"/>
                </a:solidFill>
              </a:rPr>
              <a:t> (</a:t>
            </a:r>
            <a:r>
              <a:rPr lang="nl-NL" sz="2000" dirty="0" err="1" smtClean="0">
                <a:solidFill>
                  <a:srgbClr val="254061"/>
                </a:solidFill>
              </a:rPr>
              <a:t>a-u</a:t>
            </a:r>
            <a:r>
              <a:rPr lang="nl-NL" sz="2000" dirty="0" smtClean="0">
                <a:solidFill>
                  <a:srgbClr val="254061"/>
                </a:solidFill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fressen</a:t>
            </a:r>
            <a:r>
              <a:rPr lang="nl-NL" sz="2000" dirty="0" smtClean="0">
                <a:solidFill>
                  <a:srgbClr val="254061"/>
                </a:solidFill>
              </a:rPr>
              <a:t> (a-e) 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fraß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frieren</a:t>
            </a:r>
            <a:r>
              <a:rPr lang="nl-NL" sz="2000" dirty="0" smtClean="0">
                <a:solidFill>
                  <a:srgbClr val="254061"/>
                </a:solidFill>
              </a:rPr>
              <a:t> (o-o)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schwimmen</a:t>
            </a:r>
            <a:r>
              <a:rPr lang="nl-NL" sz="2000" dirty="0" smtClean="0">
                <a:solidFill>
                  <a:srgbClr val="254061"/>
                </a:solidFill>
              </a:rPr>
              <a:t> (a-o)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schwamm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schließen</a:t>
            </a:r>
            <a:r>
              <a:rPr lang="nl-NL" sz="2000" dirty="0" smtClean="0">
                <a:solidFill>
                  <a:srgbClr val="254061"/>
                </a:solidFill>
              </a:rPr>
              <a:t> (o-o)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schloss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>
                <a:solidFill>
                  <a:srgbClr val="254061"/>
                </a:solidFill>
              </a:rPr>
              <a:t>fahren</a:t>
            </a:r>
            <a:r>
              <a:rPr lang="nl-NL" sz="2000" dirty="0">
                <a:solidFill>
                  <a:srgbClr val="254061"/>
                </a:solidFill>
              </a:rPr>
              <a:t> </a:t>
            </a:r>
            <a:r>
              <a:rPr lang="nl-NL" sz="2000" dirty="0" smtClean="0">
                <a:solidFill>
                  <a:srgbClr val="254061"/>
                </a:solidFill>
              </a:rPr>
              <a:t>(u</a:t>
            </a:r>
            <a:r>
              <a:rPr lang="nl-NL" sz="2000" dirty="0">
                <a:solidFill>
                  <a:srgbClr val="254061"/>
                </a:solidFill>
              </a:rPr>
              <a:t>-</a:t>
            </a:r>
            <a:r>
              <a:rPr lang="nl-NL" sz="2000" dirty="0" smtClean="0">
                <a:solidFill>
                  <a:srgbClr val="254061"/>
                </a:solidFill>
              </a:rPr>
              <a:t>a)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befehlen</a:t>
            </a:r>
            <a:r>
              <a:rPr lang="nl-NL" sz="2000" dirty="0" smtClean="0">
                <a:solidFill>
                  <a:srgbClr val="254061"/>
                </a:solidFill>
              </a:rPr>
              <a:t> (a-o)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waschen</a:t>
            </a:r>
            <a:r>
              <a:rPr lang="nl-NL" sz="2000" dirty="0" smtClean="0">
                <a:solidFill>
                  <a:srgbClr val="254061"/>
                </a:solidFill>
              </a:rPr>
              <a:t> (u-a)</a:t>
            </a:r>
          </a:p>
          <a:p>
            <a:pPr>
              <a:lnSpc>
                <a:spcPct val="120000"/>
              </a:lnSpc>
            </a:pPr>
            <a:r>
              <a:rPr lang="nl-NL" sz="2000" smtClean="0">
                <a:solidFill>
                  <a:srgbClr val="254061"/>
                </a:solidFill>
              </a:rPr>
              <a:t>bieten (o-o)</a:t>
            </a:r>
            <a:endParaRPr lang="nl-NL" sz="2000" dirty="0">
              <a:solidFill>
                <a:srgbClr val="2540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4289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60181"/>
              </p:ext>
            </p:extLst>
          </p:nvPr>
        </p:nvGraphicFramePr>
        <p:xfrm>
          <a:off x="239887" y="945444"/>
          <a:ext cx="8664222" cy="56162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6557"/>
                <a:gridCol w="1255889"/>
                <a:gridCol w="1157111"/>
                <a:gridCol w="1227667"/>
                <a:gridCol w="1199445"/>
                <a:gridCol w="1298222"/>
                <a:gridCol w="1439331"/>
              </a:tblGrid>
              <a:tr h="624025">
                <a:tc>
                  <a:txBody>
                    <a:bodyPr/>
                    <a:lstStyle/>
                    <a:p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smtClean="0"/>
                        <a:t>gehen</a:t>
                      </a:r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smtClean="0"/>
                        <a:t>essen</a:t>
                      </a:r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lesen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halten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bitten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sprechen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ich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du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hielt(</a:t>
                      </a:r>
                      <a:r>
                        <a:rPr lang="de-DE" noProof="0" dirty="0" err="1" smtClean="0"/>
                        <a:t>e</a:t>
                      </a:r>
                      <a:r>
                        <a:rPr lang="de-DE" noProof="0" dirty="0" smtClean="0"/>
                        <a:t>)</a:t>
                      </a:r>
                      <a:r>
                        <a:rPr lang="de-DE" noProof="0" dirty="0" err="1" smtClean="0"/>
                        <a:t>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bat(</a:t>
                      </a:r>
                      <a:r>
                        <a:rPr lang="de-DE" noProof="0" dirty="0" err="1" smtClean="0"/>
                        <a:t>e</a:t>
                      </a:r>
                      <a:r>
                        <a:rPr lang="de-DE" noProof="0" dirty="0" smtClean="0"/>
                        <a:t>)</a:t>
                      </a:r>
                      <a:r>
                        <a:rPr lang="de-DE" noProof="0" dirty="0" err="1" smtClean="0"/>
                        <a:t>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sprachst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er sie es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wir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sprachen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ihr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hieltet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batet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spracht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Sie sie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sprachen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gegangen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gegessen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gelesen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gehalten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gebeten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gesprochen</a:t>
                      </a:r>
                      <a:endParaRPr lang="de-DE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550333" y="211667"/>
            <a:ext cx="352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verleden tijd    sterke werkwoorden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5084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Aangepas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</TotalTime>
  <Words>2045</Words>
  <Application>Microsoft Macintosh PowerPoint</Application>
  <PresentationFormat>Diavoorstelling (4:3)</PresentationFormat>
  <Paragraphs>540</Paragraphs>
  <Slides>41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41</vt:i4>
      </vt:variant>
    </vt:vector>
  </HeadingPairs>
  <TitlesOfParts>
    <vt:vector size="42" baseType="lpstr"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werkwoorden</dc:title>
  <dc:creator>corine gerarts</dc:creator>
  <cp:lastModifiedBy>corine gerarts</cp:lastModifiedBy>
  <cp:revision>169</cp:revision>
  <dcterms:created xsi:type="dcterms:W3CDTF">2011-09-24T19:51:44Z</dcterms:created>
  <dcterms:modified xsi:type="dcterms:W3CDTF">2017-11-28T20:28:27Z</dcterms:modified>
</cp:coreProperties>
</file>