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57" r:id="rId3"/>
    <p:sldId id="260" r:id="rId4"/>
    <p:sldId id="261" r:id="rId5"/>
    <p:sldId id="262" r:id="rId6"/>
    <p:sldId id="263" r:id="rId7"/>
    <p:sldId id="265" r:id="rId8"/>
    <p:sldId id="264" r:id="rId9"/>
    <p:sldId id="283" r:id="rId10"/>
    <p:sldId id="266" r:id="rId11"/>
    <p:sldId id="267" r:id="rId12"/>
    <p:sldId id="268" r:id="rId13"/>
    <p:sldId id="272" r:id="rId14"/>
    <p:sldId id="273" r:id="rId15"/>
    <p:sldId id="274" r:id="rId16"/>
    <p:sldId id="275" r:id="rId17"/>
    <p:sldId id="269" r:id="rId18"/>
    <p:sldId id="270" r:id="rId19"/>
    <p:sldId id="278" r:id="rId20"/>
    <p:sldId id="282" r:id="rId21"/>
    <p:sldId id="280" r:id="rId22"/>
    <p:sldId id="279" r:id="rId23"/>
    <p:sldId id="284" r:id="rId24"/>
    <p:sldId id="287" r:id="rId25"/>
    <p:sldId id="290" r:id="rId26"/>
    <p:sldId id="291" r:id="rId27"/>
    <p:sldId id="289" r:id="rId28"/>
    <p:sldId id="285" r:id="rId29"/>
    <p:sldId id="292" r:id="rId30"/>
  </p:sldIdLst>
  <p:sldSz cx="9144000" cy="6858000" type="screen4x3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Stijl, gemiddeld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9CF1AB2-1976-4502-BF36-3FF5EA218861}" styleName="Stijl, gemiddeld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Stijl, gemiddeld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A488322-F2BA-4B5B-9748-0D474271808F}" styleName="Stijl, gemiddeld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A107856-5554-42FB-B03E-39F5DBC370BA}" styleName="Stijl, gemiddeld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6D9F66E-5EB9-4882-86FB-DCBF35E3C3E4}" styleName="Stijl, gemiddeld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7AC3CCA-C797-4891-BE02-D94E43425B78}" styleName="Stijl, gemiddeld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424" autoAdjust="0"/>
  </p:normalViewPr>
  <p:slideViewPr>
    <p:cSldViewPr snapToGrid="0" snapToObjects="1">
      <p:cViewPr>
        <p:scale>
          <a:sx n="85" d="100"/>
          <a:sy n="85" d="100"/>
        </p:scale>
        <p:origin x="-1176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BEEE6-CB7B-3C4E-B01F-D1BA7752C7EC}" type="datetimeFigureOut">
              <a:rPr lang="nl-NL" smtClean="0"/>
              <a:t>06-04-17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E930-9288-3F49-AC8E-7FDABEE961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66686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BEEE6-CB7B-3C4E-B01F-D1BA7752C7EC}" type="datetimeFigureOut">
              <a:rPr lang="nl-NL" smtClean="0"/>
              <a:t>06-04-17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E930-9288-3F49-AC8E-7FDABEE961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78901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BEEE6-CB7B-3C4E-B01F-D1BA7752C7EC}" type="datetimeFigureOut">
              <a:rPr lang="nl-NL" smtClean="0"/>
              <a:t>06-04-17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E930-9288-3F49-AC8E-7FDABEE961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0376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BEEE6-CB7B-3C4E-B01F-D1BA7752C7EC}" type="datetimeFigureOut">
              <a:rPr lang="nl-NL" smtClean="0"/>
              <a:t>06-04-17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E930-9288-3F49-AC8E-7FDABEE961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3642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BEEE6-CB7B-3C4E-B01F-D1BA7752C7EC}" type="datetimeFigureOut">
              <a:rPr lang="nl-NL" smtClean="0"/>
              <a:t>06-04-17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E930-9288-3F49-AC8E-7FDABEE961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93446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BEEE6-CB7B-3C4E-B01F-D1BA7752C7EC}" type="datetimeFigureOut">
              <a:rPr lang="nl-NL" smtClean="0"/>
              <a:t>06-04-17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E930-9288-3F49-AC8E-7FDABEE961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32822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BEEE6-CB7B-3C4E-B01F-D1BA7752C7EC}" type="datetimeFigureOut">
              <a:rPr lang="nl-NL" smtClean="0"/>
              <a:t>06-04-17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E930-9288-3F49-AC8E-7FDABEE961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0037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BEEE6-CB7B-3C4E-B01F-D1BA7752C7EC}" type="datetimeFigureOut">
              <a:rPr lang="nl-NL" smtClean="0"/>
              <a:t>06-04-17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E930-9288-3F49-AC8E-7FDABEE961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39983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BEEE6-CB7B-3C4E-B01F-D1BA7752C7EC}" type="datetimeFigureOut">
              <a:rPr lang="nl-NL" smtClean="0"/>
              <a:t>06-04-17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E930-9288-3F49-AC8E-7FDABEE961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5713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BEEE6-CB7B-3C4E-B01F-D1BA7752C7EC}" type="datetimeFigureOut">
              <a:rPr lang="nl-NL" smtClean="0"/>
              <a:t>06-04-17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E930-9288-3F49-AC8E-7FDABEE961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6104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BEEE6-CB7B-3C4E-B01F-D1BA7752C7EC}" type="datetimeFigureOut">
              <a:rPr lang="nl-NL" smtClean="0"/>
              <a:t>06-04-17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E930-9288-3F49-AC8E-7FDABEE961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2118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EEE6-CB7B-3C4E-B01F-D1BA7752C7EC}" type="datetimeFigureOut">
              <a:rPr lang="nl-NL" smtClean="0"/>
              <a:t>06-04-17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1DE930-9288-3F49-AC8E-7FDABEE961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12218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>
          <a:xfrm>
            <a:off x="423348" y="466485"/>
            <a:ext cx="79097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b="1" spc="300" dirty="0" smtClean="0"/>
              <a:t>Voorzetsels, met altijd de 4</a:t>
            </a:r>
            <a:r>
              <a:rPr lang="nl-NL" sz="2400" b="1" spc="300" baseline="30000" dirty="0" smtClean="0"/>
              <a:t>e</a:t>
            </a:r>
            <a:r>
              <a:rPr lang="nl-NL" sz="2400" b="1" spc="300" dirty="0" smtClean="0"/>
              <a:t> naamval      131TB</a:t>
            </a:r>
            <a:endParaRPr lang="nl-NL" sz="2400" b="1" spc="300" dirty="0"/>
          </a:p>
        </p:txBody>
      </p:sp>
      <p:sp>
        <p:nvSpPr>
          <p:cNvPr id="4" name="Tekstvak 3"/>
          <p:cNvSpPr txBox="1"/>
          <p:nvPr/>
        </p:nvSpPr>
        <p:spPr>
          <a:xfrm>
            <a:off x="1369654" y="145689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9050289"/>
              </p:ext>
            </p:extLst>
          </p:nvPr>
        </p:nvGraphicFramePr>
        <p:xfrm>
          <a:off x="423348" y="1272478"/>
          <a:ext cx="8155671" cy="74168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820662"/>
                <a:gridCol w="820662"/>
                <a:gridCol w="973471"/>
                <a:gridCol w="667853"/>
                <a:gridCol w="820662"/>
                <a:gridCol w="820662"/>
                <a:gridCol w="1134715"/>
                <a:gridCol w="762758"/>
                <a:gridCol w="1334226"/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durch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für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ohne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um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bis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gegen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dirty="0" err="1" smtClean="0"/>
                        <a:t>entlang</a:t>
                      </a:r>
                      <a:r>
                        <a:rPr lang="nl-NL" dirty="0" smtClean="0"/>
                        <a:t>*</a:t>
                      </a:r>
                      <a:endParaRPr lang="nl-NL" i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 smtClean="0"/>
                        <a:t>door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voor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zonder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om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tot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tegen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dirty="0" smtClean="0"/>
                        <a:t>langs</a:t>
                      </a:r>
                      <a:endParaRPr lang="nl-NL" i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e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107029"/>
              </p:ext>
            </p:extLst>
          </p:nvPr>
        </p:nvGraphicFramePr>
        <p:xfrm>
          <a:off x="540338" y="2851536"/>
          <a:ext cx="7827005" cy="3349615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565401"/>
                <a:gridCol w="1565401"/>
                <a:gridCol w="1565401"/>
                <a:gridCol w="1565401"/>
                <a:gridCol w="1565401"/>
              </a:tblGrid>
              <a:tr h="6699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v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o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mv</a:t>
                      </a:r>
                      <a:endParaRPr lang="nl-NL" dirty="0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1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Kinder</a:t>
                      </a:r>
                      <a:endParaRPr lang="nl-NL" baseline="0" dirty="0" smtClean="0"/>
                    </a:p>
                    <a:p>
                      <a:r>
                        <a:rPr lang="nl-NL" baseline="0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3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4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</a:t>
                      </a:r>
                      <a:r>
                        <a:rPr lang="nl-NL" dirty="0" err="1" smtClean="0"/>
                        <a:t>Kinder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kstvak 6"/>
          <p:cNvSpPr txBox="1"/>
          <p:nvPr/>
        </p:nvSpPr>
        <p:spPr>
          <a:xfrm>
            <a:off x="574837" y="6488668"/>
            <a:ext cx="3584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Ook HIJ/HEM regel  voor 4</a:t>
            </a:r>
            <a:r>
              <a:rPr lang="nl-NL" baseline="30000" dirty="0" smtClean="0"/>
              <a:t>e</a:t>
            </a:r>
            <a:r>
              <a:rPr lang="nl-NL" dirty="0" smtClean="0"/>
              <a:t> naamval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45152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423348" y="466485"/>
            <a:ext cx="79097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b="1" spc="300" dirty="0" smtClean="0"/>
              <a:t>Voorzetsels, met altijd de 3</a:t>
            </a:r>
            <a:r>
              <a:rPr lang="nl-NL" sz="2400" b="1" spc="300" baseline="30000" dirty="0" smtClean="0"/>
              <a:t>e</a:t>
            </a:r>
            <a:r>
              <a:rPr lang="nl-NL" sz="2400" b="1" spc="300" dirty="0" smtClean="0"/>
              <a:t> naamval      130TB</a:t>
            </a:r>
            <a:endParaRPr lang="nl-NL" sz="2400" b="1" spc="300" dirty="0"/>
          </a:p>
        </p:txBody>
      </p:sp>
      <p:sp>
        <p:nvSpPr>
          <p:cNvPr id="6" name="Tekstvak 5"/>
          <p:cNvSpPr txBox="1"/>
          <p:nvPr/>
        </p:nvSpPr>
        <p:spPr>
          <a:xfrm>
            <a:off x="1369654" y="145689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6614283"/>
              </p:ext>
            </p:extLst>
          </p:nvPr>
        </p:nvGraphicFramePr>
        <p:xfrm>
          <a:off x="423348" y="1272478"/>
          <a:ext cx="8155671" cy="101092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820662"/>
                <a:gridCol w="820662"/>
                <a:gridCol w="820662"/>
                <a:gridCol w="820662"/>
                <a:gridCol w="820662"/>
                <a:gridCol w="820662"/>
                <a:gridCol w="1134715"/>
                <a:gridCol w="762758"/>
                <a:gridCol w="1334226"/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mit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nach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bei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seit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von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zu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außer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aus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i="0" dirty="0" err="1" smtClean="0">
                          <a:solidFill>
                            <a:srgbClr val="FF0000"/>
                          </a:solidFill>
                        </a:rPr>
                        <a:t>entlang</a:t>
                      </a:r>
                      <a:r>
                        <a:rPr lang="nl-NL" i="0" dirty="0" smtClean="0">
                          <a:solidFill>
                            <a:srgbClr val="FF0000"/>
                          </a:solidFill>
                        </a:rPr>
                        <a:t>*</a:t>
                      </a:r>
                      <a:endParaRPr lang="nl-NL" i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 smtClean="0"/>
                        <a:t>met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na</a:t>
                      </a:r>
                    </a:p>
                    <a:p>
                      <a:r>
                        <a:rPr lang="nl-NL" dirty="0" smtClean="0"/>
                        <a:t>naar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bij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sinds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van</a:t>
                      </a:r>
                    </a:p>
                    <a:p>
                      <a:r>
                        <a:rPr lang="nl-NL" dirty="0" smtClean="0"/>
                        <a:t>door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naar</a:t>
                      </a:r>
                    </a:p>
                    <a:p>
                      <a:r>
                        <a:rPr lang="nl-NL" dirty="0" smtClean="0"/>
                        <a:t>bij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zonder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uit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i="0" dirty="0" smtClean="0">
                          <a:solidFill>
                            <a:srgbClr val="FF0000"/>
                          </a:solidFill>
                        </a:rPr>
                        <a:t>langs</a:t>
                      </a:r>
                      <a:endParaRPr lang="nl-NL" i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el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225378"/>
              </p:ext>
            </p:extLst>
          </p:nvPr>
        </p:nvGraphicFramePr>
        <p:xfrm>
          <a:off x="540338" y="2851536"/>
          <a:ext cx="7827005" cy="3349615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565401"/>
                <a:gridCol w="1565401"/>
                <a:gridCol w="1565401"/>
                <a:gridCol w="1565401"/>
                <a:gridCol w="1565401"/>
              </a:tblGrid>
              <a:tr h="6699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v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o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mv</a:t>
                      </a:r>
                      <a:endParaRPr lang="nl-NL" dirty="0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1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Kinder</a:t>
                      </a:r>
                      <a:endParaRPr lang="nl-NL" baseline="0" dirty="0" smtClean="0"/>
                    </a:p>
                    <a:p>
                      <a:r>
                        <a:rPr lang="nl-NL" baseline="0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3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dirty="0" err="1" smtClean="0"/>
                        <a:t>Kindern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4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Tekstvak 10"/>
          <p:cNvSpPr txBox="1"/>
          <p:nvPr/>
        </p:nvSpPr>
        <p:spPr>
          <a:xfrm>
            <a:off x="597667" y="6338126"/>
            <a:ext cx="37061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Ook AAN-HEM regel  voor 3</a:t>
            </a:r>
            <a:r>
              <a:rPr lang="nl-NL" baseline="30000" dirty="0" smtClean="0"/>
              <a:t>e</a:t>
            </a:r>
            <a:r>
              <a:rPr lang="nl-NL" dirty="0" smtClean="0"/>
              <a:t> naamval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45653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9762843"/>
              </p:ext>
            </p:extLst>
          </p:nvPr>
        </p:nvGraphicFramePr>
        <p:xfrm>
          <a:off x="374061" y="255471"/>
          <a:ext cx="8491339" cy="304545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979254"/>
                <a:gridCol w="1531523"/>
                <a:gridCol w="1631134"/>
                <a:gridCol w="1693391"/>
                <a:gridCol w="1656037"/>
              </a:tblGrid>
              <a:tr h="6699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v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o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mv</a:t>
                      </a:r>
                      <a:endParaRPr lang="nl-NL" dirty="0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1 </a:t>
                      </a:r>
                      <a:r>
                        <a:rPr lang="nl-NL" sz="1200" dirty="0" smtClean="0"/>
                        <a:t>Nom</a:t>
                      </a:r>
                      <a:r>
                        <a:rPr lang="nl-NL" dirty="0" smtClean="0"/>
                        <a:t>   (hij)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Kinder</a:t>
                      </a:r>
                      <a:endParaRPr lang="nl-NL" baseline="0" dirty="0" smtClean="0"/>
                    </a:p>
                    <a:p>
                      <a:r>
                        <a:rPr lang="nl-NL" baseline="0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41365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nl-NL" dirty="0" smtClean="0"/>
                        <a:t>3 </a:t>
                      </a:r>
                      <a:r>
                        <a:rPr lang="nl-NL" sz="1200" dirty="0" smtClean="0"/>
                        <a:t>Dat</a:t>
                      </a:r>
                      <a:r>
                        <a:rPr lang="nl-NL" dirty="0" smtClean="0"/>
                        <a:t> (aan hem)</a:t>
                      </a:r>
                    </a:p>
                    <a:p>
                      <a:pPr marL="0" indent="0">
                        <a:buNone/>
                      </a:pPr>
                      <a:r>
                        <a:rPr lang="nl-NL" dirty="0" err="1" smtClean="0"/>
                        <a:t>mit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nach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von</a:t>
                      </a:r>
                      <a:r>
                        <a:rPr lang="nl-NL" baseline="0" dirty="0" smtClean="0"/>
                        <a:t> ......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dirty="0" err="1" smtClean="0"/>
                        <a:t>Kindern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4 </a:t>
                      </a:r>
                      <a:r>
                        <a:rPr lang="nl-NL" sz="1200" dirty="0" err="1" smtClean="0"/>
                        <a:t>Akk</a:t>
                      </a:r>
                      <a:r>
                        <a:rPr lang="nl-NL" dirty="0" smtClean="0"/>
                        <a:t>   (-hem)</a:t>
                      </a:r>
                    </a:p>
                    <a:p>
                      <a:r>
                        <a:rPr lang="de-DE" dirty="0" smtClean="0"/>
                        <a:t>durch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für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ohne</a:t>
                      </a:r>
                      <a:r>
                        <a:rPr lang="nl-NL" dirty="0" smtClean="0"/>
                        <a:t>.......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</a:t>
                      </a:r>
                      <a:r>
                        <a:rPr lang="nl-NL" dirty="0" err="1" smtClean="0"/>
                        <a:t>Kinder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5362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>
          <a:xfrm>
            <a:off x="560313" y="235652"/>
            <a:ext cx="6974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b="1" spc="300" dirty="0" smtClean="0"/>
              <a:t>Keuzevoorzetsel 3</a:t>
            </a:r>
            <a:r>
              <a:rPr lang="nl-NL" sz="2400" b="1" spc="300" baseline="30000" dirty="0" smtClean="0"/>
              <a:t>e</a:t>
            </a:r>
            <a:r>
              <a:rPr lang="nl-NL" sz="2400" b="1" spc="300" dirty="0" smtClean="0"/>
              <a:t>/4</a:t>
            </a:r>
            <a:r>
              <a:rPr lang="nl-NL" sz="2400" b="1" spc="300" baseline="30000" dirty="0" smtClean="0"/>
              <a:t>e</a:t>
            </a:r>
            <a:r>
              <a:rPr lang="nl-NL" sz="2400" b="1" spc="300" dirty="0" smtClean="0"/>
              <a:t> naamval      131TB</a:t>
            </a:r>
            <a:endParaRPr lang="nl-NL" sz="2400" b="1" spc="300" dirty="0"/>
          </a:p>
        </p:txBody>
      </p:sp>
      <p:sp>
        <p:nvSpPr>
          <p:cNvPr id="4" name="Tekstvak 3"/>
          <p:cNvSpPr txBox="1"/>
          <p:nvPr/>
        </p:nvSpPr>
        <p:spPr>
          <a:xfrm>
            <a:off x="560313" y="109578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  <p:sp>
        <p:nvSpPr>
          <p:cNvPr id="5" name="Tekstvak 4"/>
          <p:cNvSpPr txBox="1"/>
          <p:nvPr/>
        </p:nvSpPr>
        <p:spPr>
          <a:xfrm>
            <a:off x="1369654" y="145689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  <p:graphicFrame>
        <p:nvGraphicFramePr>
          <p:cNvPr id="6" name="Tabe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1288505"/>
              </p:ext>
            </p:extLst>
          </p:nvPr>
        </p:nvGraphicFramePr>
        <p:xfrm>
          <a:off x="423348" y="822498"/>
          <a:ext cx="8155671" cy="1285239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709730"/>
                <a:gridCol w="859147"/>
                <a:gridCol w="1045918"/>
                <a:gridCol w="809341"/>
                <a:gridCol w="679174"/>
                <a:gridCol w="820662"/>
                <a:gridCol w="1134715"/>
                <a:gridCol w="762758"/>
                <a:gridCol w="1334226"/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an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auf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hinter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neben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in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über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unter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vor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i="0" dirty="0" err="1" smtClean="0">
                          <a:solidFill>
                            <a:schemeClr val="tx1"/>
                          </a:solidFill>
                        </a:rPr>
                        <a:t>zwischen</a:t>
                      </a:r>
                      <a:endParaRPr lang="nl-NL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 smtClean="0"/>
                        <a:t>aan</a:t>
                      </a:r>
                    </a:p>
                    <a:p>
                      <a:r>
                        <a:rPr lang="nl-NL" dirty="0" smtClean="0"/>
                        <a:t>op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op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achter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naast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in</a:t>
                      </a:r>
                    </a:p>
                    <a:p>
                      <a:r>
                        <a:rPr lang="nl-NL" dirty="0" smtClean="0"/>
                        <a:t>naar</a:t>
                      </a:r>
                    </a:p>
                    <a:p>
                      <a:r>
                        <a:rPr lang="nl-NL" dirty="0" smtClean="0"/>
                        <a:t>over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over</a:t>
                      </a:r>
                    </a:p>
                    <a:p>
                      <a:r>
                        <a:rPr lang="nl-NL" dirty="0" smtClean="0"/>
                        <a:t>boven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onder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voor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i="0" dirty="0" smtClean="0">
                          <a:solidFill>
                            <a:srgbClr val="000000"/>
                          </a:solidFill>
                        </a:rPr>
                        <a:t>tussen</a:t>
                      </a:r>
                      <a:endParaRPr lang="nl-NL" i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kstvak 6"/>
          <p:cNvSpPr txBox="1"/>
          <p:nvPr/>
        </p:nvSpPr>
        <p:spPr>
          <a:xfrm>
            <a:off x="510508" y="2629511"/>
            <a:ext cx="14442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Stilstand = 3</a:t>
            </a:r>
            <a:r>
              <a:rPr lang="nl-NL" baseline="30000" dirty="0" smtClean="0"/>
              <a:t>e</a:t>
            </a:r>
            <a:endParaRPr lang="nl-NL" dirty="0" smtClean="0"/>
          </a:p>
          <a:p>
            <a:r>
              <a:rPr lang="nl-NL" smtClean="0"/>
              <a:t>(wo</a:t>
            </a:r>
            <a:r>
              <a:rPr lang="nl-NL" dirty="0" smtClean="0"/>
              <a:t>, </a:t>
            </a:r>
            <a:r>
              <a:rPr lang="nl-NL" dirty="0" err="1" smtClean="0"/>
              <a:t>wann</a:t>
            </a:r>
            <a:r>
              <a:rPr lang="nl-NL" dirty="0" smtClean="0"/>
              <a:t>) </a:t>
            </a:r>
            <a:endParaRPr lang="nl-NL" dirty="0"/>
          </a:p>
        </p:txBody>
      </p:sp>
      <p:sp>
        <p:nvSpPr>
          <p:cNvPr id="10" name="Tekstvak 9"/>
          <p:cNvSpPr txBox="1"/>
          <p:nvPr/>
        </p:nvSpPr>
        <p:spPr>
          <a:xfrm>
            <a:off x="473153" y="338697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  <p:graphicFrame>
        <p:nvGraphicFramePr>
          <p:cNvPr id="11" name="Tabel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6270217"/>
              </p:ext>
            </p:extLst>
          </p:nvPr>
        </p:nvGraphicFramePr>
        <p:xfrm>
          <a:off x="374061" y="3648676"/>
          <a:ext cx="8491339" cy="304545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979254"/>
                <a:gridCol w="1531523"/>
                <a:gridCol w="1631134"/>
                <a:gridCol w="1693391"/>
                <a:gridCol w="1656037"/>
              </a:tblGrid>
              <a:tr h="6699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v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o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mv</a:t>
                      </a:r>
                      <a:endParaRPr lang="nl-NL" dirty="0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1 </a:t>
                      </a:r>
                      <a:r>
                        <a:rPr lang="nl-NL" sz="1200" dirty="0" smtClean="0"/>
                        <a:t>Nom</a:t>
                      </a:r>
                      <a:r>
                        <a:rPr lang="nl-NL" dirty="0" smtClean="0"/>
                        <a:t>   (hij)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Kinder</a:t>
                      </a:r>
                      <a:endParaRPr lang="nl-NL" baseline="0" dirty="0" smtClean="0"/>
                    </a:p>
                    <a:p>
                      <a:r>
                        <a:rPr lang="nl-NL" baseline="0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41365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nl-NL" dirty="0" smtClean="0"/>
                        <a:t>3 </a:t>
                      </a:r>
                      <a:r>
                        <a:rPr lang="nl-NL" sz="1200" dirty="0" smtClean="0"/>
                        <a:t>Dat</a:t>
                      </a:r>
                      <a:r>
                        <a:rPr lang="nl-NL" dirty="0" smtClean="0"/>
                        <a:t> (aan</a:t>
                      </a:r>
                      <a:r>
                        <a:rPr lang="nl-NL" baseline="0" dirty="0" smtClean="0"/>
                        <a:t> hem )</a:t>
                      </a:r>
                      <a:endParaRPr lang="nl-NL" dirty="0" smtClean="0"/>
                    </a:p>
                    <a:p>
                      <a:pPr marL="0" indent="0">
                        <a:buNone/>
                      </a:pPr>
                      <a:r>
                        <a:rPr lang="nl-NL" dirty="0" err="1" smtClean="0"/>
                        <a:t>mit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nach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von</a:t>
                      </a:r>
                      <a:r>
                        <a:rPr lang="nl-NL" baseline="0" dirty="0" smtClean="0"/>
                        <a:t> ......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dirty="0" err="1" smtClean="0"/>
                        <a:t>Kindern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4 </a:t>
                      </a:r>
                      <a:r>
                        <a:rPr lang="nl-NL" sz="1200" dirty="0" err="1" smtClean="0"/>
                        <a:t>Akk</a:t>
                      </a:r>
                      <a:r>
                        <a:rPr lang="nl-NL" dirty="0" smtClean="0"/>
                        <a:t>   (-hem)</a:t>
                      </a:r>
                    </a:p>
                    <a:p>
                      <a:r>
                        <a:rPr lang="de-DE" dirty="0" smtClean="0"/>
                        <a:t>durch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für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ohne</a:t>
                      </a:r>
                      <a:r>
                        <a:rPr lang="nl-NL" dirty="0" smtClean="0"/>
                        <a:t>.......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</a:t>
                      </a:r>
                      <a:r>
                        <a:rPr lang="nl-NL" dirty="0" err="1" smtClean="0"/>
                        <a:t>Kinder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Tekstvak 11"/>
          <p:cNvSpPr txBox="1"/>
          <p:nvPr/>
        </p:nvSpPr>
        <p:spPr>
          <a:xfrm>
            <a:off x="5391458" y="2629511"/>
            <a:ext cx="15476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Beweging = 4</a:t>
            </a:r>
            <a:r>
              <a:rPr lang="nl-NL" baseline="30000" dirty="0" smtClean="0"/>
              <a:t>e</a:t>
            </a:r>
            <a:endParaRPr lang="nl-NL" dirty="0" smtClean="0"/>
          </a:p>
          <a:p>
            <a:r>
              <a:rPr lang="nl-NL" dirty="0" smtClean="0"/>
              <a:t>(</a:t>
            </a:r>
            <a:r>
              <a:rPr lang="nl-NL" dirty="0" err="1" smtClean="0"/>
              <a:t>wohin</a:t>
            </a:r>
            <a:r>
              <a:rPr lang="nl-NL" dirty="0" smtClean="0"/>
              <a:t>)</a:t>
            </a:r>
            <a:endParaRPr lang="nl-NL" dirty="0"/>
          </a:p>
        </p:txBody>
      </p:sp>
      <p:sp>
        <p:nvSpPr>
          <p:cNvPr id="13" name="Pijl links 12"/>
          <p:cNvSpPr/>
          <p:nvPr/>
        </p:nvSpPr>
        <p:spPr>
          <a:xfrm>
            <a:off x="7435638" y="2564019"/>
            <a:ext cx="97840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Ring 13"/>
          <p:cNvSpPr/>
          <p:nvPr/>
        </p:nvSpPr>
        <p:spPr>
          <a:xfrm>
            <a:off x="2340864" y="2467177"/>
            <a:ext cx="914400" cy="914400"/>
          </a:xfrm>
          <a:prstGeom prst="don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140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846695" y="759578"/>
            <a:ext cx="7095249" cy="14773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l-NL" dirty="0" smtClean="0"/>
              <a:t>Als niet te bepalen bij     </a:t>
            </a:r>
            <a:r>
              <a:rPr lang="nl-NL" b="1" dirty="0" err="1" smtClean="0"/>
              <a:t>auf</a:t>
            </a:r>
            <a:r>
              <a:rPr lang="nl-NL" b="1" dirty="0" smtClean="0"/>
              <a:t>  </a:t>
            </a:r>
            <a:r>
              <a:rPr lang="nl-NL" dirty="0" smtClean="0"/>
              <a:t>  en      </a:t>
            </a:r>
            <a:r>
              <a:rPr lang="nl-NL" b="1" dirty="0" err="1" smtClean="0"/>
              <a:t>über</a:t>
            </a:r>
            <a:r>
              <a:rPr lang="nl-NL" dirty="0" smtClean="0"/>
              <a:t>       of    stilstand of beweging </a:t>
            </a:r>
            <a:r>
              <a:rPr lang="nl-NL" dirty="0" smtClean="0">
                <a:sym typeface="Wingdings"/>
              </a:rPr>
              <a:t></a:t>
            </a:r>
          </a:p>
          <a:p>
            <a:r>
              <a:rPr lang="nl-NL" dirty="0" smtClean="0">
                <a:sym typeface="Wingdings"/>
              </a:rPr>
              <a:t>Altijd 4</a:t>
            </a:r>
            <a:r>
              <a:rPr lang="nl-NL" baseline="30000" dirty="0" smtClean="0">
                <a:sym typeface="Wingdings"/>
              </a:rPr>
              <a:t>e</a:t>
            </a:r>
            <a:r>
              <a:rPr lang="nl-NL" dirty="0">
                <a:sym typeface="Wingdings"/>
              </a:rPr>
              <a:t> </a:t>
            </a:r>
            <a:r>
              <a:rPr lang="nl-NL" dirty="0" smtClean="0">
                <a:sym typeface="Wingdings"/>
              </a:rPr>
              <a:t>naamval</a:t>
            </a:r>
          </a:p>
          <a:p>
            <a:endParaRPr lang="nl-NL" dirty="0">
              <a:sym typeface="Wingdings"/>
            </a:endParaRPr>
          </a:p>
          <a:p>
            <a:endParaRPr lang="nl-NL" dirty="0" smtClean="0">
              <a:sym typeface="Wingdings"/>
            </a:endParaRPr>
          </a:p>
          <a:p>
            <a:r>
              <a:rPr lang="nl-NL" dirty="0" smtClean="0">
                <a:sym typeface="Wingdings"/>
              </a:rPr>
              <a:t>Als niet te bepalen bij de andere 3/4 voorzetsels, dan      altijd   3</a:t>
            </a:r>
            <a:r>
              <a:rPr lang="nl-NL" baseline="30000" dirty="0" smtClean="0">
                <a:sym typeface="Wingdings"/>
              </a:rPr>
              <a:t>e</a:t>
            </a:r>
            <a:r>
              <a:rPr lang="nl-NL" dirty="0" smtClean="0">
                <a:sym typeface="Wingdings"/>
              </a:rPr>
              <a:t> naamval</a:t>
            </a:r>
            <a:endParaRPr lang="nl-NL" dirty="0"/>
          </a:p>
        </p:txBody>
      </p:sp>
      <p:sp>
        <p:nvSpPr>
          <p:cNvPr id="3" name="Tekstvak 2"/>
          <p:cNvSpPr txBox="1"/>
          <p:nvPr/>
        </p:nvSpPr>
        <p:spPr>
          <a:xfrm>
            <a:off x="908953" y="3237549"/>
            <a:ext cx="4231334" cy="147732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l-NL" dirty="0" err="1" smtClean="0"/>
              <a:t>Entlang</a:t>
            </a:r>
            <a:r>
              <a:rPr lang="nl-NL" dirty="0" smtClean="0"/>
              <a:t>:</a:t>
            </a:r>
          </a:p>
          <a:p>
            <a:endParaRPr lang="nl-NL" dirty="0"/>
          </a:p>
          <a:p>
            <a:r>
              <a:rPr lang="nl-NL" dirty="0" err="1" smtClean="0"/>
              <a:t>Entlang</a:t>
            </a:r>
            <a:r>
              <a:rPr lang="nl-NL" dirty="0" smtClean="0"/>
              <a:t> </a:t>
            </a:r>
            <a:r>
              <a:rPr lang="nl-NL" dirty="0" err="1" smtClean="0"/>
              <a:t>dem</a:t>
            </a:r>
            <a:r>
              <a:rPr lang="nl-NL" dirty="0" smtClean="0"/>
              <a:t> </a:t>
            </a:r>
            <a:r>
              <a:rPr lang="nl-NL" dirty="0" err="1" smtClean="0"/>
              <a:t>Kanal</a:t>
            </a:r>
            <a:r>
              <a:rPr lang="nl-NL" dirty="0" smtClean="0"/>
              <a:t> </a:t>
            </a:r>
            <a:r>
              <a:rPr lang="nl-NL" dirty="0" err="1" smtClean="0"/>
              <a:t>stehen</a:t>
            </a:r>
            <a:r>
              <a:rPr lang="nl-NL" dirty="0" smtClean="0"/>
              <a:t> </a:t>
            </a:r>
            <a:r>
              <a:rPr lang="nl-NL" dirty="0" err="1" smtClean="0"/>
              <a:t>alte</a:t>
            </a:r>
            <a:r>
              <a:rPr lang="nl-NL" dirty="0" smtClean="0"/>
              <a:t> </a:t>
            </a:r>
            <a:r>
              <a:rPr lang="nl-NL" dirty="0" err="1" smtClean="0"/>
              <a:t>Bäume</a:t>
            </a:r>
            <a:r>
              <a:rPr lang="nl-NL" dirty="0" smtClean="0"/>
              <a:t>     +3</a:t>
            </a:r>
          </a:p>
          <a:p>
            <a:endParaRPr lang="nl-NL" dirty="0" smtClean="0"/>
          </a:p>
          <a:p>
            <a:r>
              <a:rPr lang="nl-NL" dirty="0" smtClean="0"/>
              <a:t>Den </a:t>
            </a:r>
            <a:r>
              <a:rPr lang="nl-NL" dirty="0" err="1" smtClean="0"/>
              <a:t>Kanal</a:t>
            </a:r>
            <a:r>
              <a:rPr lang="nl-NL" dirty="0" smtClean="0"/>
              <a:t> </a:t>
            </a:r>
            <a:r>
              <a:rPr lang="nl-NL" dirty="0" err="1" smtClean="0"/>
              <a:t>entlang</a:t>
            </a:r>
            <a:r>
              <a:rPr lang="nl-NL" dirty="0" smtClean="0"/>
              <a:t> </a:t>
            </a:r>
            <a:r>
              <a:rPr lang="nl-NL" dirty="0" err="1" smtClean="0"/>
              <a:t>stehen</a:t>
            </a:r>
            <a:r>
              <a:rPr lang="nl-NL" dirty="0" smtClean="0"/>
              <a:t> </a:t>
            </a:r>
            <a:r>
              <a:rPr lang="nl-NL" dirty="0" err="1" smtClean="0"/>
              <a:t>alte</a:t>
            </a:r>
            <a:r>
              <a:rPr lang="nl-NL" dirty="0" smtClean="0"/>
              <a:t> </a:t>
            </a:r>
            <a:r>
              <a:rPr lang="nl-NL" dirty="0" err="1" smtClean="0"/>
              <a:t>Bäume</a:t>
            </a:r>
            <a:r>
              <a:rPr lang="nl-NL" dirty="0" smtClean="0"/>
              <a:t>     +4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5388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6848273" y="859196"/>
            <a:ext cx="1223412" cy="512755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nl-NL" sz="2800" b="1" dirty="0" smtClean="0"/>
              <a:t>+3 / +4</a:t>
            </a:r>
          </a:p>
          <a:p>
            <a:pPr>
              <a:lnSpc>
                <a:spcPct val="140000"/>
              </a:lnSpc>
            </a:pPr>
            <a:endParaRPr lang="nl-NL" sz="1400" b="1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an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auf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hinter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neben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smtClean="0"/>
              <a:t>in</a:t>
            </a:r>
          </a:p>
          <a:p>
            <a:pPr>
              <a:lnSpc>
                <a:spcPct val="140000"/>
              </a:lnSpc>
            </a:pPr>
            <a:r>
              <a:rPr lang="tr-TR" dirty="0" smtClean="0"/>
              <a:t>ü</a:t>
            </a:r>
            <a:r>
              <a:rPr lang="nl-NL" dirty="0" err="1" smtClean="0"/>
              <a:t>ber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unter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vor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zwischen</a:t>
            </a:r>
            <a:endParaRPr lang="nl-NL" dirty="0" smtClean="0"/>
          </a:p>
          <a:p>
            <a:endParaRPr lang="nl-NL" dirty="0" smtClean="0"/>
          </a:p>
          <a:p>
            <a:endParaRPr lang="nl-NL" dirty="0"/>
          </a:p>
        </p:txBody>
      </p:sp>
      <p:sp>
        <p:nvSpPr>
          <p:cNvPr id="3" name="Tekstvak 2"/>
          <p:cNvSpPr txBox="1"/>
          <p:nvPr/>
        </p:nvSpPr>
        <p:spPr>
          <a:xfrm>
            <a:off x="1133078" y="1133142"/>
            <a:ext cx="736099" cy="47397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nl-NL" sz="2800" b="1" dirty="0" smtClean="0"/>
              <a:t>+3</a:t>
            </a:r>
          </a:p>
          <a:p>
            <a:pPr>
              <a:lnSpc>
                <a:spcPct val="140000"/>
              </a:lnSpc>
            </a:pPr>
            <a:endParaRPr lang="nl-NL" sz="1200" b="1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mit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nach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smtClean="0"/>
              <a:t>bei </a:t>
            </a:r>
          </a:p>
          <a:p>
            <a:pPr>
              <a:lnSpc>
                <a:spcPct val="140000"/>
              </a:lnSpc>
            </a:pPr>
            <a:r>
              <a:rPr lang="nl-NL" dirty="0" err="1" smtClean="0"/>
              <a:t>seit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von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zu</a:t>
            </a:r>
            <a:r>
              <a:rPr lang="nl-NL" dirty="0" smtClean="0"/>
              <a:t> </a:t>
            </a:r>
          </a:p>
          <a:p>
            <a:pPr>
              <a:lnSpc>
                <a:spcPct val="140000"/>
              </a:lnSpc>
            </a:pPr>
            <a:r>
              <a:rPr lang="nl-NL" dirty="0" err="1" smtClean="0"/>
              <a:t>außer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aus</a:t>
            </a:r>
            <a:endParaRPr lang="nl-NL" dirty="0" smtClean="0"/>
          </a:p>
          <a:p>
            <a:endParaRPr lang="nl-NL" dirty="0"/>
          </a:p>
          <a:p>
            <a:endParaRPr lang="nl-NL" dirty="0" smtClean="0"/>
          </a:p>
        </p:txBody>
      </p:sp>
      <p:sp>
        <p:nvSpPr>
          <p:cNvPr id="4" name="Tekstvak 3"/>
          <p:cNvSpPr txBox="1"/>
          <p:nvPr/>
        </p:nvSpPr>
        <p:spPr>
          <a:xfrm>
            <a:off x="3760325" y="1245211"/>
            <a:ext cx="891590" cy="385336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nl-NL" sz="2800" b="1" dirty="0" smtClean="0"/>
              <a:t>+4</a:t>
            </a:r>
          </a:p>
          <a:p>
            <a:endParaRPr lang="nl-NL" sz="1400" b="1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durch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für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ohne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um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smtClean="0"/>
              <a:t>bis</a:t>
            </a:r>
          </a:p>
          <a:p>
            <a:pPr>
              <a:lnSpc>
                <a:spcPct val="140000"/>
              </a:lnSpc>
            </a:pPr>
            <a:r>
              <a:rPr lang="nl-NL" dirty="0" err="1" smtClean="0"/>
              <a:t>gegen</a:t>
            </a:r>
            <a:endParaRPr lang="nl-NL" dirty="0" smtClean="0"/>
          </a:p>
          <a:p>
            <a:pPr>
              <a:lnSpc>
                <a:spcPct val="140000"/>
              </a:lnSpc>
            </a:pPr>
            <a:endParaRPr lang="nl-NL" dirty="0"/>
          </a:p>
          <a:p>
            <a:pPr>
              <a:lnSpc>
                <a:spcPct val="140000"/>
              </a:lnSpc>
            </a:pPr>
            <a:r>
              <a:rPr lang="nl-NL" dirty="0" err="1" smtClean="0"/>
              <a:t>entlang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98098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>
          <a:xfrm>
            <a:off x="756922" y="60290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538794" y="233569"/>
            <a:ext cx="7979783" cy="121571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NL" dirty="0" smtClean="0"/>
              <a:t>Als niet te bepalen bij     </a:t>
            </a:r>
            <a:r>
              <a:rPr lang="nl-NL" b="1" dirty="0" err="1" smtClean="0"/>
              <a:t>auf</a:t>
            </a:r>
            <a:r>
              <a:rPr lang="nl-NL" b="1" dirty="0" smtClean="0"/>
              <a:t>  </a:t>
            </a:r>
            <a:r>
              <a:rPr lang="nl-NL" dirty="0" smtClean="0"/>
              <a:t>  en      </a:t>
            </a:r>
            <a:r>
              <a:rPr lang="nl-NL" b="1" dirty="0" err="1" smtClean="0"/>
              <a:t>über</a:t>
            </a:r>
            <a:r>
              <a:rPr lang="nl-NL" dirty="0" smtClean="0"/>
              <a:t>       of    stilstand of beweging </a:t>
            </a:r>
            <a:r>
              <a:rPr lang="nl-NL" dirty="0" smtClean="0">
                <a:sym typeface="Wingdings"/>
              </a:rPr>
              <a:t></a:t>
            </a:r>
          </a:p>
          <a:p>
            <a:r>
              <a:rPr lang="nl-NL" dirty="0" smtClean="0">
                <a:sym typeface="Wingdings"/>
              </a:rPr>
              <a:t>Altijd 4</a:t>
            </a:r>
            <a:r>
              <a:rPr lang="nl-NL" baseline="30000" dirty="0" smtClean="0">
                <a:sym typeface="Wingdings"/>
              </a:rPr>
              <a:t>e</a:t>
            </a:r>
            <a:r>
              <a:rPr lang="nl-NL" dirty="0">
                <a:sym typeface="Wingdings"/>
              </a:rPr>
              <a:t> </a:t>
            </a:r>
            <a:r>
              <a:rPr lang="nl-NL" dirty="0" smtClean="0">
                <a:sym typeface="Wingdings"/>
              </a:rPr>
              <a:t>naamval</a:t>
            </a:r>
          </a:p>
          <a:p>
            <a:endParaRPr lang="nl-NL" sz="1000" dirty="0">
              <a:sym typeface="Wingdings"/>
            </a:endParaRPr>
          </a:p>
          <a:p>
            <a:endParaRPr lang="nl-NL" sz="700" dirty="0" smtClean="0">
              <a:sym typeface="Wingdings"/>
            </a:endParaRPr>
          </a:p>
          <a:p>
            <a:r>
              <a:rPr lang="nl-NL" dirty="0" smtClean="0">
                <a:sym typeface="Wingdings"/>
              </a:rPr>
              <a:t>Als niet te bepalen bij de andere 3/4 voorzetsels, dan      altijd   3</a:t>
            </a:r>
            <a:r>
              <a:rPr lang="nl-NL" baseline="30000" dirty="0" smtClean="0">
                <a:sym typeface="Wingdings"/>
              </a:rPr>
              <a:t>e</a:t>
            </a:r>
            <a:r>
              <a:rPr lang="nl-NL" dirty="0" smtClean="0">
                <a:sym typeface="Wingdings"/>
              </a:rPr>
              <a:t> naamval</a:t>
            </a:r>
            <a:endParaRPr lang="nl-NL" dirty="0"/>
          </a:p>
        </p:txBody>
      </p:sp>
      <p:sp>
        <p:nvSpPr>
          <p:cNvPr id="5" name="Tekstvak 4"/>
          <p:cNvSpPr txBox="1"/>
          <p:nvPr/>
        </p:nvSpPr>
        <p:spPr>
          <a:xfrm>
            <a:off x="538794" y="1731737"/>
            <a:ext cx="4524608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Voorbeelden: van bovenstaande regel:</a:t>
            </a:r>
          </a:p>
          <a:p>
            <a:endParaRPr lang="nl-NL" dirty="0" smtClean="0"/>
          </a:p>
          <a:p>
            <a:r>
              <a:rPr lang="nl-NL" dirty="0" err="1" smtClean="0"/>
              <a:t>Ich</a:t>
            </a:r>
            <a:r>
              <a:rPr lang="nl-NL" dirty="0" smtClean="0"/>
              <a:t> </a:t>
            </a:r>
            <a:r>
              <a:rPr lang="nl-NL" dirty="0" err="1" smtClean="0"/>
              <a:t>bekomme</a:t>
            </a:r>
            <a:r>
              <a:rPr lang="nl-NL" dirty="0" smtClean="0"/>
              <a:t> </a:t>
            </a:r>
            <a:r>
              <a:rPr lang="nl-NL" b="1" dirty="0" err="1" smtClean="0"/>
              <a:t>an</a:t>
            </a:r>
            <a:r>
              <a:rPr lang="nl-NL" b="1" dirty="0" smtClean="0"/>
              <a:t> </a:t>
            </a:r>
            <a:r>
              <a:rPr lang="nl-NL" b="1" dirty="0" err="1" smtClean="0"/>
              <a:t>einem</a:t>
            </a:r>
            <a:r>
              <a:rPr lang="nl-NL" b="1" dirty="0" smtClean="0"/>
              <a:t> </a:t>
            </a:r>
            <a:r>
              <a:rPr lang="nl-NL" b="1" dirty="0" err="1" smtClean="0"/>
              <a:t>Mittwoch</a:t>
            </a:r>
            <a:r>
              <a:rPr lang="nl-NL" b="1" dirty="0" smtClean="0"/>
              <a:t> </a:t>
            </a:r>
            <a:r>
              <a:rPr lang="nl-NL" dirty="0" err="1" smtClean="0"/>
              <a:t>Ferien</a:t>
            </a:r>
            <a:r>
              <a:rPr lang="nl-NL" dirty="0" smtClean="0"/>
              <a:t>.</a:t>
            </a:r>
          </a:p>
          <a:p>
            <a:r>
              <a:rPr lang="nl-NL" b="1" dirty="0" smtClean="0"/>
              <a:t>In </a:t>
            </a:r>
            <a:r>
              <a:rPr lang="nl-NL" b="1" dirty="0" err="1" smtClean="0"/>
              <a:t>einer</a:t>
            </a:r>
            <a:r>
              <a:rPr lang="nl-NL" b="1" dirty="0" smtClean="0"/>
              <a:t> </a:t>
            </a:r>
            <a:r>
              <a:rPr lang="nl-NL" b="1" dirty="0" err="1" smtClean="0"/>
              <a:t>Woche</a:t>
            </a:r>
            <a:r>
              <a:rPr lang="nl-NL" b="1" dirty="0" smtClean="0"/>
              <a:t> </a:t>
            </a:r>
            <a:r>
              <a:rPr lang="nl-NL" dirty="0" smtClean="0"/>
              <a:t>beginnen die </a:t>
            </a:r>
            <a:r>
              <a:rPr lang="nl-NL" dirty="0" err="1" smtClean="0"/>
              <a:t>Herbstferien</a:t>
            </a:r>
            <a:r>
              <a:rPr lang="nl-NL" dirty="0" smtClean="0"/>
              <a:t>.</a:t>
            </a:r>
          </a:p>
          <a:p>
            <a:r>
              <a:rPr lang="nl-NL" b="1" dirty="0" smtClean="0"/>
              <a:t>In </a:t>
            </a:r>
            <a:r>
              <a:rPr lang="nl-NL" b="1" dirty="0" err="1" smtClean="0"/>
              <a:t>diesem</a:t>
            </a:r>
            <a:r>
              <a:rPr lang="nl-NL" b="1" dirty="0" smtClean="0"/>
              <a:t> </a:t>
            </a:r>
            <a:r>
              <a:rPr lang="nl-NL" b="1" dirty="0" err="1" smtClean="0"/>
              <a:t>Fall</a:t>
            </a:r>
            <a:r>
              <a:rPr lang="nl-NL" b="1" dirty="0" smtClean="0"/>
              <a:t> </a:t>
            </a:r>
            <a:r>
              <a:rPr lang="nl-NL" dirty="0" err="1" smtClean="0"/>
              <a:t>werde</a:t>
            </a:r>
            <a:r>
              <a:rPr lang="nl-NL" dirty="0" smtClean="0"/>
              <a:t> </a:t>
            </a:r>
            <a:r>
              <a:rPr lang="nl-NL" dirty="0" err="1" smtClean="0"/>
              <a:t>ich</a:t>
            </a:r>
            <a:r>
              <a:rPr lang="nl-NL" dirty="0" smtClean="0"/>
              <a:t> nicht kommen.</a:t>
            </a:r>
          </a:p>
          <a:p>
            <a:r>
              <a:rPr lang="nl-NL" dirty="0" smtClean="0"/>
              <a:t>Die </a:t>
            </a:r>
            <a:r>
              <a:rPr lang="nl-NL" dirty="0" err="1" smtClean="0"/>
              <a:t>Mutter</a:t>
            </a:r>
            <a:r>
              <a:rPr lang="nl-NL" dirty="0" smtClean="0"/>
              <a:t> </a:t>
            </a:r>
            <a:r>
              <a:rPr lang="nl-NL" b="1" dirty="0" err="1" smtClean="0"/>
              <a:t>fürchtet</a:t>
            </a:r>
            <a:r>
              <a:rPr lang="nl-NL" b="1" dirty="0" smtClean="0"/>
              <a:t> </a:t>
            </a:r>
            <a:r>
              <a:rPr lang="nl-NL" b="1" dirty="0" err="1" smtClean="0"/>
              <a:t>sich</a:t>
            </a:r>
            <a:r>
              <a:rPr lang="nl-NL" b="1" dirty="0" smtClean="0"/>
              <a:t> </a:t>
            </a:r>
            <a:r>
              <a:rPr lang="nl-NL" b="1" dirty="0" err="1" smtClean="0"/>
              <a:t>vor</a:t>
            </a:r>
            <a:r>
              <a:rPr lang="nl-NL" b="1" dirty="0" smtClean="0"/>
              <a:t> </a:t>
            </a:r>
            <a:r>
              <a:rPr lang="nl-NL" b="1" dirty="0" err="1" smtClean="0"/>
              <a:t>dem</a:t>
            </a:r>
            <a:r>
              <a:rPr lang="nl-NL" b="1" dirty="0" smtClean="0"/>
              <a:t> Papierkram</a:t>
            </a:r>
            <a:r>
              <a:rPr lang="nl-NL" dirty="0" smtClean="0"/>
              <a:t>.</a:t>
            </a:r>
          </a:p>
          <a:p>
            <a:r>
              <a:rPr lang="nl-NL" b="1" dirty="0" smtClean="0"/>
              <a:t>An </a:t>
            </a:r>
            <a:r>
              <a:rPr lang="nl-NL" b="1" dirty="0" err="1" smtClean="0"/>
              <a:t>einem</a:t>
            </a:r>
            <a:r>
              <a:rPr lang="nl-NL" b="1" dirty="0" smtClean="0"/>
              <a:t> Strand </a:t>
            </a:r>
            <a:r>
              <a:rPr lang="nl-NL" dirty="0" err="1" smtClean="0"/>
              <a:t>erleben</a:t>
            </a:r>
            <a:r>
              <a:rPr lang="nl-NL" dirty="0" smtClean="0"/>
              <a:t> </a:t>
            </a:r>
            <a:r>
              <a:rPr lang="nl-NL" dirty="0" err="1" smtClean="0"/>
              <a:t>sie</a:t>
            </a:r>
            <a:r>
              <a:rPr lang="nl-NL" dirty="0" smtClean="0"/>
              <a:t> viel </a:t>
            </a:r>
            <a:r>
              <a:rPr lang="nl-NL" dirty="0" err="1" smtClean="0"/>
              <a:t>Spaß</a:t>
            </a:r>
            <a:r>
              <a:rPr lang="nl-NL" dirty="0" smtClean="0"/>
              <a:t>.</a:t>
            </a:r>
          </a:p>
          <a:p>
            <a:r>
              <a:rPr lang="nl-NL" b="1" dirty="0" err="1" smtClean="0"/>
              <a:t>Unter</a:t>
            </a:r>
            <a:r>
              <a:rPr lang="nl-NL" b="1" dirty="0" smtClean="0"/>
              <a:t> </a:t>
            </a:r>
            <a:r>
              <a:rPr lang="nl-NL" b="1" dirty="0" err="1" smtClean="0"/>
              <a:t>diesen</a:t>
            </a:r>
            <a:r>
              <a:rPr lang="nl-NL" b="1" dirty="0" smtClean="0"/>
              <a:t> </a:t>
            </a:r>
            <a:r>
              <a:rPr lang="nl-NL" b="1" dirty="0" err="1" smtClean="0"/>
              <a:t>Umständen</a:t>
            </a:r>
            <a:r>
              <a:rPr lang="nl-NL" dirty="0" smtClean="0"/>
              <a:t>....</a:t>
            </a:r>
          </a:p>
          <a:p>
            <a:r>
              <a:rPr lang="nl-NL" dirty="0" err="1" smtClean="0"/>
              <a:t>Sie</a:t>
            </a:r>
            <a:r>
              <a:rPr lang="nl-NL" dirty="0" smtClean="0"/>
              <a:t> </a:t>
            </a:r>
            <a:r>
              <a:rPr lang="nl-NL" dirty="0" err="1" smtClean="0"/>
              <a:t>sprechen</a:t>
            </a:r>
            <a:r>
              <a:rPr lang="nl-NL" dirty="0" smtClean="0"/>
              <a:t> </a:t>
            </a:r>
            <a:r>
              <a:rPr lang="nl-NL" b="1" dirty="0" err="1" smtClean="0"/>
              <a:t>über</a:t>
            </a:r>
            <a:r>
              <a:rPr lang="nl-NL" b="1" dirty="0" smtClean="0"/>
              <a:t> das </a:t>
            </a:r>
            <a:r>
              <a:rPr lang="nl-NL" b="1" dirty="0" err="1" smtClean="0"/>
              <a:t>Wochenende</a:t>
            </a:r>
            <a:r>
              <a:rPr lang="nl-NL" dirty="0" smtClean="0"/>
              <a:t>.</a:t>
            </a:r>
          </a:p>
          <a:p>
            <a:r>
              <a:rPr lang="nl-NL" dirty="0" err="1" smtClean="0"/>
              <a:t>Freust</a:t>
            </a:r>
            <a:r>
              <a:rPr lang="nl-NL" dirty="0" smtClean="0"/>
              <a:t> du </a:t>
            </a:r>
            <a:r>
              <a:rPr lang="nl-NL" dirty="0" err="1" smtClean="0"/>
              <a:t>dich</a:t>
            </a:r>
            <a:r>
              <a:rPr lang="nl-NL" dirty="0" smtClean="0"/>
              <a:t> </a:t>
            </a:r>
            <a:r>
              <a:rPr lang="nl-NL" b="1" dirty="0" err="1" smtClean="0"/>
              <a:t>über</a:t>
            </a:r>
            <a:r>
              <a:rPr lang="nl-NL" b="1" dirty="0" smtClean="0"/>
              <a:t> die </a:t>
            </a:r>
            <a:r>
              <a:rPr lang="nl-NL" b="1" dirty="0" err="1" smtClean="0"/>
              <a:t>guten</a:t>
            </a:r>
            <a:r>
              <a:rPr lang="nl-NL" b="1" dirty="0" smtClean="0"/>
              <a:t> Noten</a:t>
            </a:r>
            <a:r>
              <a:rPr lang="nl-NL" dirty="0" smtClean="0"/>
              <a:t>.</a:t>
            </a:r>
            <a:endParaRPr lang="nl-NL" dirty="0"/>
          </a:p>
        </p:txBody>
      </p:sp>
      <p:sp>
        <p:nvSpPr>
          <p:cNvPr id="6" name="Tekstvak 5"/>
          <p:cNvSpPr txBox="1"/>
          <p:nvPr/>
        </p:nvSpPr>
        <p:spPr>
          <a:xfrm>
            <a:off x="5063402" y="2834918"/>
            <a:ext cx="3825010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Werkwoorden met een vast voorzetsel</a:t>
            </a:r>
          </a:p>
          <a:p>
            <a:endParaRPr lang="nl-NL" dirty="0"/>
          </a:p>
          <a:p>
            <a:r>
              <a:rPr lang="nl-NL" b="1" dirty="0" err="1" smtClean="0"/>
              <a:t>Ankommen</a:t>
            </a:r>
            <a:r>
              <a:rPr lang="nl-NL" b="1" dirty="0" smtClean="0"/>
              <a:t> in/</a:t>
            </a:r>
            <a:r>
              <a:rPr lang="nl-NL" b="1" dirty="0" err="1" smtClean="0"/>
              <a:t>an</a:t>
            </a:r>
            <a:r>
              <a:rPr lang="nl-NL" b="1" dirty="0" smtClean="0"/>
              <a:t> </a:t>
            </a:r>
            <a:r>
              <a:rPr lang="nl-NL" dirty="0" smtClean="0"/>
              <a:t>der </a:t>
            </a:r>
            <a:r>
              <a:rPr lang="nl-NL" dirty="0" err="1" smtClean="0"/>
              <a:t>Türkei</a:t>
            </a:r>
            <a:r>
              <a:rPr lang="nl-NL" dirty="0" smtClean="0"/>
              <a:t>.</a:t>
            </a:r>
          </a:p>
          <a:p>
            <a:r>
              <a:rPr lang="nl-NL" b="1" dirty="0" smtClean="0"/>
              <a:t>Landen </a:t>
            </a:r>
            <a:r>
              <a:rPr lang="nl-NL" b="1" dirty="0" err="1" smtClean="0"/>
              <a:t>auf</a:t>
            </a:r>
            <a:r>
              <a:rPr lang="nl-NL" b="1" dirty="0" smtClean="0"/>
              <a:t> </a:t>
            </a:r>
            <a:r>
              <a:rPr lang="nl-NL" dirty="0" smtClean="0"/>
              <a:t>der </a:t>
            </a:r>
            <a:r>
              <a:rPr lang="nl-NL" dirty="0" err="1" smtClean="0"/>
              <a:t>Insel</a:t>
            </a:r>
            <a:endParaRPr lang="nl-NL" dirty="0"/>
          </a:p>
          <a:p>
            <a:r>
              <a:rPr lang="nl-NL" b="1" dirty="0" err="1" smtClean="0"/>
              <a:t>Spielen</a:t>
            </a:r>
            <a:r>
              <a:rPr lang="nl-NL" b="1" dirty="0" smtClean="0"/>
              <a:t> </a:t>
            </a:r>
            <a:r>
              <a:rPr lang="nl-NL" b="1" dirty="0" err="1" smtClean="0"/>
              <a:t>auf</a:t>
            </a:r>
            <a:r>
              <a:rPr lang="nl-NL" b="1" dirty="0" smtClean="0"/>
              <a:t> </a:t>
            </a:r>
            <a:r>
              <a:rPr lang="nl-NL" dirty="0" smtClean="0"/>
              <a:t>der </a:t>
            </a:r>
            <a:r>
              <a:rPr lang="nl-NL" dirty="0" err="1" smtClean="0"/>
              <a:t>Geige</a:t>
            </a:r>
            <a:endParaRPr lang="nl-NL" dirty="0" smtClean="0"/>
          </a:p>
          <a:p>
            <a:r>
              <a:rPr lang="nl-NL" b="1" dirty="0" err="1" smtClean="0"/>
              <a:t>Zweifeln</a:t>
            </a:r>
            <a:r>
              <a:rPr lang="nl-NL" b="1" dirty="0" smtClean="0"/>
              <a:t> </a:t>
            </a:r>
            <a:r>
              <a:rPr lang="nl-NL" b="1" dirty="0" err="1" smtClean="0"/>
              <a:t>an</a:t>
            </a:r>
            <a:r>
              <a:rPr lang="nl-NL" b="1" dirty="0" smtClean="0"/>
              <a:t> </a:t>
            </a:r>
            <a:r>
              <a:rPr lang="nl-NL" dirty="0" smtClean="0"/>
              <a:t>seinen </a:t>
            </a:r>
            <a:r>
              <a:rPr lang="nl-NL" dirty="0" err="1" smtClean="0"/>
              <a:t>Worte</a:t>
            </a:r>
            <a:endParaRPr lang="nl-NL" dirty="0"/>
          </a:p>
          <a:p>
            <a:r>
              <a:rPr lang="nl-NL" b="1" dirty="0" err="1" smtClean="0"/>
              <a:t>Sich</a:t>
            </a:r>
            <a:r>
              <a:rPr lang="nl-NL" b="1" dirty="0" smtClean="0"/>
              <a:t> </a:t>
            </a:r>
            <a:r>
              <a:rPr lang="nl-NL" b="1" dirty="0" err="1" smtClean="0"/>
              <a:t>beschweren</a:t>
            </a:r>
            <a:r>
              <a:rPr lang="nl-NL" b="1" dirty="0" smtClean="0"/>
              <a:t> </a:t>
            </a:r>
            <a:r>
              <a:rPr lang="nl-NL" b="1" dirty="0" err="1" smtClean="0"/>
              <a:t>über</a:t>
            </a:r>
            <a:r>
              <a:rPr lang="nl-NL" b="1" dirty="0" smtClean="0"/>
              <a:t> </a:t>
            </a:r>
            <a:r>
              <a:rPr lang="nl-NL" dirty="0" smtClean="0"/>
              <a:t>den Chef</a:t>
            </a:r>
          </a:p>
          <a:p>
            <a:r>
              <a:rPr lang="nl-NL" b="1" dirty="0" err="1" smtClean="0"/>
              <a:t>Glauben</a:t>
            </a:r>
            <a:r>
              <a:rPr lang="nl-NL" b="1" dirty="0" smtClean="0"/>
              <a:t> </a:t>
            </a:r>
            <a:r>
              <a:rPr lang="nl-NL" b="1" dirty="0" err="1" smtClean="0"/>
              <a:t>an</a:t>
            </a:r>
            <a:r>
              <a:rPr lang="nl-NL" b="1" dirty="0" smtClean="0"/>
              <a:t> </a:t>
            </a:r>
            <a:r>
              <a:rPr lang="nl-NL" dirty="0" smtClean="0"/>
              <a:t>die </a:t>
            </a:r>
            <a:r>
              <a:rPr lang="nl-NL" dirty="0" err="1" smtClean="0"/>
              <a:t>Menschen</a:t>
            </a:r>
            <a:endParaRPr lang="nl-NL" dirty="0" smtClean="0"/>
          </a:p>
          <a:p>
            <a:r>
              <a:rPr lang="nl-NL" b="1" dirty="0" err="1" smtClean="0"/>
              <a:t>Sich</a:t>
            </a:r>
            <a:r>
              <a:rPr lang="nl-NL" b="1" dirty="0" smtClean="0"/>
              <a:t> </a:t>
            </a:r>
            <a:r>
              <a:rPr lang="nl-NL" b="1" dirty="0" err="1" smtClean="0"/>
              <a:t>konzentrieren</a:t>
            </a:r>
            <a:r>
              <a:rPr lang="nl-NL" b="1" dirty="0" smtClean="0"/>
              <a:t> </a:t>
            </a:r>
            <a:r>
              <a:rPr lang="nl-NL" b="1" dirty="0" err="1" smtClean="0"/>
              <a:t>auf</a:t>
            </a:r>
            <a:r>
              <a:rPr lang="nl-NL" b="1" dirty="0" smtClean="0"/>
              <a:t> </a:t>
            </a:r>
            <a:r>
              <a:rPr lang="nl-NL" dirty="0" smtClean="0"/>
              <a:t>den </a:t>
            </a:r>
            <a:r>
              <a:rPr lang="nl-NL" dirty="0" err="1" smtClean="0"/>
              <a:t>Vortrag</a:t>
            </a:r>
            <a:endParaRPr lang="nl-NL" dirty="0" smtClean="0"/>
          </a:p>
          <a:p>
            <a:r>
              <a:rPr lang="nl-NL" b="1" dirty="0" err="1" smtClean="0"/>
              <a:t>Warten</a:t>
            </a:r>
            <a:r>
              <a:rPr lang="nl-NL" b="1" dirty="0" smtClean="0"/>
              <a:t> </a:t>
            </a:r>
            <a:r>
              <a:rPr lang="nl-NL" b="1" dirty="0" err="1" smtClean="0"/>
              <a:t>auf</a:t>
            </a:r>
            <a:r>
              <a:rPr lang="nl-NL" b="1" dirty="0" smtClean="0"/>
              <a:t> </a:t>
            </a:r>
            <a:r>
              <a:rPr lang="nl-NL" dirty="0" smtClean="0"/>
              <a:t>den Bus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94921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118269" y="554742"/>
            <a:ext cx="8859399" cy="27392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b="1" dirty="0" smtClean="0"/>
              <a:t>Hij  1e</a:t>
            </a:r>
          </a:p>
          <a:p>
            <a:endParaRPr lang="nl-NL" sz="2000" b="1" dirty="0"/>
          </a:p>
          <a:p>
            <a:r>
              <a:rPr lang="nl-NL" sz="4000" b="1" dirty="0" smtClean="0"/>
              <a:t>Aan/voor hem  3</a:t>
            </a:r>
            <a:r>
              <a:rPr lang="nl-NL" sz="4000" b="1" baseline="30000" dirty="0" smtClean="0"/>
              <a:t>e</a:t>
            </a:r>
            <a:r>
              <a:rPr lang="nl-NL" sz="4000" b="1" dirty="0" smtClean="0"/>
              <a:t>    </a:t>
            </a:r>
            <a:r>
              <a:rPr lang="nl-NL" sz="2400" b="1" dirty="0">
                <a:sym typeface="Wingdings"/>
              </a:rPr>
              <a:t>hulpmiddel </a:t>
            </a:r>
            <a:r>
              <a:rPr lang="nl-NL" sz="2400" b="1" dirty="0" smtClean="0">
                <a:sym typeface="Wingdings"/>
              </a:rPr>
              <a:t>aan/voor - </a:t>
            </a:r>
            <a:r>
              <a:rPr lang="nl-NL" sz="3200" b="1" dirty="0" smtClean="0">
                <a:sym typeface="Wingdings"/>
              </a:rPr>
              <a:t>hem</a:t>
            </a:r>
            <a:r>
              <a:rPr lang="nl-NL" sz="2400" b="1" dirty="0">
                <a:sym typeface="Wingdings"/>
              </a:rPr>
              <a:t>-</a:t>
            </a:r>
            <a:r>
              <a:rPr lang="nl-NL" sz="2400" b="1" dirty="0" smtClean="0">
                <a:sym typeface="Wingdings"/>
              </a:rPr>
              <a:t>regel</a:t>
            </a:r>
            <a:endParaRPr lang="nl-NL" sz="4000" b="1" dirty="0" smtClean="0"/>
          </a:p>
          <a:p>
            <a:endParaRPr lang="nl-NL" sz="3200" b="1" dirty="0"/>
          </a:p>
          <a:p>
            <a:r>
              <a:rPr lang="nl-NL" sz="4000" b="1" dirty="0" smtClean="0"/>
              <a:t>Hem   4</a:t>
            </a:r>
            <a:r>
              <a:rPr lang="nl-NL" sz="4000" b="1" baseline="30000" dirty="0" smtClean="0"/>
              <a:t>e</a:t>
            </a:r>
            <a:r>
              <a:rPr lang="nl-NL" sz="4000" b="1" dirty="0" smtClean="0"/>
              <a:t> </a:t>
            </a:r>
            <a:r>
              <a:rPr lang="nl-NL" sz="4000" b="1" dirty="0" smtClean="0">
                <a:sym typeface="Wingdings"/>
              </a:rPr>
              <a:t>          </a:t>
            </a:r>
            <a:r>
              <a:rPr lang="nl-NL" sz="2800" b="1" dirty="0" smtClean="0">
                <a:sym typeface="Wingdings"/>
              </a:rPr>
              <a:t>hulpmiddel hij-hem-regel</a:t>
            </a:r>
            <a:endParaRPr lang="nl-NL" sz="4000" b="1" dirty="0"/>
          </a:p>
        </p:txBody>
      </p:sp>
      <p:sp>
        <p:nvSpPr>
          <p:cNvPr id="3" name="Tekstvak 2"/>
          <p:cNvSpPr txBox="1"/>
          <p:nvPr/>
        </p:nvSpPr>
        <p:spPr>
          <a:xfrm>
            <a:off x="343647" y="4407647"/>
            <a:ext cx="7324128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Sommigen vinden het makkelijker om      HIJ    HEM            te vervangen door</a:t>
            </a:r>
          </a:p>
          <a:p>
            <a:r>
              <a:rPr lang="nl-NL" dirty="0"/>
              <a:t>	</a:t>
            </a:r>
            <a:r>
              <a:rPr lang="nl-NL" dirty="0" smtClean="0"/>
              <a:t>						           ZIJ     HAAR           of</a:t>
            </a:r>
          </a:p>
          <a:p>
            <a:r>
              <a:rPr lang="nl-NL" dirty="0"/>
              <a:t>	</a:t>
            </a:r>
            <a:r>
              <a:rPr lang="nl-NL" dirty="0" smtClean="0"/>
              <a:t>							  ZIJ      HUN</a:t>
            </a:r>
          </a:p>
          <a:p>
            <a:endParaRPr lang="nl-NL" dirty="0"/>
          </a:p>
          <a:p>
            <a:endParaRPr lang="nl-NL" dirty="0" smtClean="0"/>
          </a:p>
          <a:p>
            <a:r>
              <a:rPr lang="nl-NL" dirty="0" smtClean="0"/>
              <a:t>Maar     is   niet    direct     nodig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17247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732118" y="702235"/>
            <a:ext cx="7549062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 err="1">
                <a:solidFill>
                  <a:srgbClr val="008000"/>
                </a:solidFill>
              </a:rPr>
              <a:t>Ich</a:t>
            </a:r>
            <a:r>
              <a:rPr lang="nl-NL" sz="2400" dirty="0"/>
              <a:t> </a:t>
            </a:r>
            <a:r>
              <a:rPr lang="nl-NL" sz="2400" dirty="0" err="1"/>
              <a:t>gebe</a:t>
            </a:r>
            <a:r>
              <a:rPr lang="nl-NL" sz="2400" dirty="0"/>
              <a:t> </a:t>
            </a:r>
            <a:r>
              <a:rPr lang="nl-NL" sz="2400" dirty="0" err="1">
                <a:solidFill>
                  <a:srgbClr val="0000FF"/>
                </a:solidFill>
              </a:rPr>
              <a:t>dem</a:t>
            </a:r>
            <a:r>
              <a:rPr lang="nl-NL" sz="2400" dirty="0">
                <a:solidFill>
                  <a:srgbClr val="0000FF"/>
                </a:solidFill>
              </a:rPr>
              <a:t> </a:t>
            </a:r>
            <a:r>
              <a:rPr lang="nl-NL" sz="2400" dirty="0" err="1">
                <a:solidFill>
                  <a:srgbClr val="0000FF"/>
                </a:solidFill>
              </a:rPr>
              <a:t>Mann</a:t>
            </a:r>
            <a:r>
              <a:rPr lang="nl-NL" sz="2400" dirty="0">
                <a:solidFill>
                  <a:srgbClr val="0000FF"/>
                </a:solidFill>
              </a:rPr>
              <a:t> </a:t>
            </a:r>
            <a:r>
              <a:rPr lang="nl-NL" sz="2400" dirty="0" err="1">
                <a:solidFill>
                  <a:srgbClr val="FF0000"/>
                </a:solidFill>
              </a:rPr>
              <a:t>einen</a:t>
            </a:r>
            <a:r>
              <a:rPr lang="nl-NL" sz="2400" dirty="0">
                <a:solidFill>
                  <a:srgbClr val="FF0000"/>
                </a:solidFill>
              </a:rPr>
              <a:t> Hut</a:t>
            </a:r>
          </a:p>
          <a:p>
            <a:endParaRPr lang="nl-NL" sz="2400" dirty="0"/>
          </a:p>
          <a:p>
            <a:endParaRPr lang="nl-NL" sz="2400" dirty="0"/>
          </a:p>
          <a:p>
            <a:r>
              <a:rPr lang="nl-NL" sz="2400" dirty="0">
                <a:solidFill>
                  <a:srgbClr val="008000"/>
                </a:solidFill>
              </a:rPr>
              <a:t>Hij</a:t>
            </a:r>
            <a:r>
              <a:rPr lang="nl-NL" sz="2400" dirty="0"/>
              <a:t>  geeft  </a:t>
            </a:r>
            <a:r>
              <a:rPr lang="nl-NL" sz="2400" dirty="0">
                <a:solidFill>
                  <a:srgbClr val="0000FF"/>
                </a:solidFill>
              </a:rPr>
              <a:t>aan Hem     </a:t>
            </a:r>
            <a:r>
              <a:rPr lang="nl-NL" sz="2400" dirty="0">
                <a:solidFill>
                  <a:srgbClr val="FF0000"/>
                </a:solidFill>
              </a:rPr>
              <a:t>Hem</a:t>
            </a:r>
            <a:r>
              <a:rPr lang="nl-NL" sz="2400" dirty="0"/>
              <a:t>            ( </a:t>
            </a:r>
            <a:r>
              <a:rPr lang="nl-NL" sz="2400" dirty="0">
                <a:solidFill>
                  <a:srgbClr val="008000"/>
                </a:solidFill>
              </a:rPr>
              <a:t>Hij</a:t>
            </a:r>
            <a:r>
              <a:rPr lang="nl-NL" sz="2400" dirty="0"/>
              <a:t> geeft </a:t>
            </a:r>
            <a:r>
              <a:rPr lang="nl-NL" sz="2400" dirty="0">
                <a:solidFill>
                  <a:srgbClr val="FF0000"/>
                </a:solidFill>
              </a:rPr>
              <a:t>Hem</a:t>
            </a:r>
            <a:r>
              <a:rPr lang="nl-NL" sz="2400" dirty="0"/>
              <a:t> </a:t>
            </a:r>
            <a:r>
              <a:rPr lang="nl-NL" sz="2400" dirty="0">
                <a:solidFill>
                  <a:srgbClr val="0000FF"/>
                </a:solidFill>
              </a:rPr>
              <a:t>aan Hem </a:t>
            </a:r>
            <a:r>
              <a:rPr lang="nl-NL" sz="2400" dirty="0"/>
              <a:t>)</a:t>
            </a:r>
          </a:p>
          <a:p>
            <a:r>
              <a:rPr lang="nl-NL" sz="2400" dirty="0"/>
              <a:t> </a:t>
            </a:r>
            <a:r>
              <a:rPr lang="nl-NL" sz="2400" dirty="0">
                <a:solidFill>
                  <a:srgbClr val="008000"/>
                </a:solidFill>
              </a:rPr>
              <a:t>1</a:t>
            </a:r>
            <a:r>
              <a:rPr lang="nl-NL" sz="2400" dirty="0"/>
              <a:t>                   </a:t>
            </a:r>
            <a:r>
              <a:rPr lang="nl-NL" sz="2400" dirty="0">
                <a:solidFill>
                  <a:srgbClr val="0000FF"/>
                </a:solidFill>
              </a:rPr>
              <a:t>3</a:t>
            </a:r>
            <a:r>
              <a:rPr lang="nl-NL" sz="2400" dirty="0"/>
              <a:t>                  </a:t>
            </a:r>
            <a:r>
              <a:rPr lang="nl-NL" sz="2400" dirty="0">
                <a:solidFill>
                  <a:srgbClr val="FF0000"/>
                </a:solidFill>
              </a:rPr>
              <a:t>4</a:t>
            </a:r>
            <a:r>
              <a:rPr lang="nl-NL" sz="2400" dirty="0"/>
              <a:t>                  </a:t>
            </a:r>
            <a:r>
              <a:rPr lang="nl-NL" sz="2400" dirty="0">
                <a:solidFill>
                  <a:srgbClr val="008000"/>
                </a:solidFill>
              </a:rPr>
              <a:t>1</a:t>
            </a:r>
            <a:r>
              <a:rPr lang="nl-NL" sz="2400" dirty="0"/>
              <a:t>                4        </a:t>
            </a:r>
            <a:r>
              <a:rPr lang="nl-NL" sz="2400" dirty="0">
                <a:solidFill>
                  <a:srgbClr val="3366FF"/>
                </a:solidFill>
              </a:rPr>
              <a:t>3</a:t>
            </a:r>
          </a:p>
          <a:p>
            <a:endParaRPr lang="nl-NL" sz="2400" dirty="0"/>
          </a:p>
          <a:p>
            <a:endParaRPr lang="nl-NL" sz="2400" dirty="0"/>
          </a:p>
          <a:p>
            <a:endParaRPr lang="nl-NL" sz="2400" dirty="0"/>
          </a:p>
          <a:p>
            <a:endParaRPr lang="nl-NL" sz="2400" dirty="0"/>
          </a:p>
          <a:p>
            <a:endParaRPr lang="nl-NL" sz="2400" dirty="0"/>
          </a:p>
          <a:p>
            <a:r>
              <a:rPr lang="nl-NL" sz="2400" dirty="0">
                <a:solidFill>
                  <a:srgbClr val="008000"/>
                </a:solidFill>
              </a:rPr>
              <a:t>Der </a:t>
            </a:r>
            <a:r>
              <a:rPr lang="nl-NL" sz="2400" dirty="0" err="1">
                <a:solidFill>
                  <a:srgbClr val="008000"/>
                </a:solidFill>
              </a:rPr>
              <a:t>Mann</a:t>
            </a:r>
            <a:r>
              <a:rPr lang="nl-NL" sz="2400" dirty="0">
                <a:solidFill>
                  <a:srgbClr val="008000"/>
                </a:solidFill>
              </a:rPr>
              <a:t> </a:t>
            </a:r>
            <a:r>
              <a:rPr lang="nl-NL" sz="2400" dirty="0" err="1"/>
              <a:t>gibt</a:t>
            </a:r>
            <a:r>
              <a:rPr lang="nl-NL" sz="2400" dirty="0"/>
              <a:t> </a:t>
            </a:r>
            <a:r>
              <a:rPr lang="nl-NL" sz="2400" dirty="0">
                <a:solidFill>
                  <a:srgbClr val="0000FF"/>
                </a:solidFill>
              </a:rPr>
              <a:t>der Frau </a:t>
            </a:r>
            <a:r>
              <a:rPr lang="nl-NL" sz="2400" dirty="0" err="1">
                <a:solidFill>
                  <a:srgbClr val="FF0000"/>
                </a:solidFill>
              </a:rPr>
              <a:t>einen</a:t>
            </a:r>
            <a:r>
              <a:rPr lang="nl-NL" sz="2400" dirty="0">
                <a:solidFill>
                  <a:srgbClr val="FF0000"/>
                </a:solidFill>
              </a:rPr>
              <a:t> </a:t>
            </a:r>
            <a:r>
              <a:rPr lang="nl-NL" sz="2400" dirty="0" err="1">
                <a:solidFill>
                  <a:srgbClr val="FF0000"/>
                </a:solidFill>
              </a:rPr>
              <a:t>Kuss</a:t>
            </a:r>
            <a:r>
              <a:rPr lang="nl-NL" sz="2400" dirty="0"/>
              <a:t>.</a:t>
            </a:r>
          </a:p>
          <a:p>
            <a:endParaRPr lang="nl-NL" dirty="0"/>
          </a:p>
          <a:p>
            <a:r>
              <a:rPr lang="nl-NL" sz="2400" dirty="0">
                <a:solidFill>
                  <a:srgbClr val="008000"/>
                </a:solidFill>
              </a:rPr>
              <a:t>1</a:t>
            </a:r>
            <a:r>
              <a:rPr lang="nl-NL" sz="2400" dirty="0"/>
              <a:t>                              </a:t>
            </a:r>
            <a:r>
              <a:rPr lang="nl-NL" sz="2400" dirty="0">
                <a:solidFill>
                  <a:srgbClr val="0000FF"/>
                </a:solidFill>
              </a:rPr>
              <a:t>3</a:t>
            </a:r>
            <a:r>
              <a:rPr lang="nl-NL" sz="2400" dirty="0"/>
              <a:t>                 </a:t>
            </a:r>
            <a:r>
              <a:rPr lang="nl-NL" sz="2400" dirty="0">
                <a:solidFill>
                  <a:srgbClr val="FF0000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031606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1077651" y="60290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4735774"/>
              </p:ext>
            </p:extLst>
          </p:nvPr>
        </p:nvGraphicFramePr>
        <p:xfrm>
          <a:off x="354568" y="176292"/>
          <a:ext cx="8491339" cy="304545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979254"/>
                <a:gridCol w="1531523"/>
                <a:gridCol w="1631134"/>
                <a:gridCol w="1693391"/>
                <a:gridCol w="1656037"/>
              </a:tblGrid>
              <a:tr h="6699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v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o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mv</a:t>
                      </a:r>
                      <a:endParaRPr lang="nl-NL" dirty="0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1 </a:t>
                      </a:r>
                      <a:r>
                        <a:rPr lang="nl-NL" sz="1200" dirty="0" smtClean="0"/>
                        <a:t>Nom</a:t>
                      </a:r>
                      <a:r>
                        <a:rPr lang="nl-NL" dirty="0" smtClean="0"/>
                        <a:t>   (hij)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Kinder</a:t>
                      </a:r>
                      <a:endParaRPr lang="nl-NL" baseline="0" dirty="0" smtClean="0"/>
                    </a:p>
                    <a:p>
                      <a:r>
                        <a:rPr lang="nl-NL" baseline="0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41365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nl-NL" dirty="0" smtClean="0"/>
                        <a:t>3 </a:t>
                      </a:r>
                      <a:r>
                        <a:rPr lang="nl-NL" sz="1200" dirty="0" smtClean="0"/>
                        <a:t>Dat</a:t>
                      </a:r>
                      <a:r>
                        <a:rPr lang="nl-NL" dirty="0" smtClean="0"/>
                        <a:t> (aan</a:t>
                      </a:r>
                      <a:r>
                        <a:rPr lang="nl-NL" baseline="0" dirty="0" smtClean="0"/>
                        <a:t> hem )</a:t>
                      </a:r>
                      <a:endParaRPr lang="nl-NL" dirty="0" smtClean="0"/>
                    </a:p>
                    <a:p>
                      <a:pPr marL="0" indent="0">
                        <a:buNone/>
                      </a:pPr>
                      <a:r>
                        <a:rPr lang="nl-NL" dirty="0" err="1" smtClean="0"/>
                        <a:t>mit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nach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von</a:t>
                      </a:r>
                      <a:r>
                        <a:rPr lang="nl-NL" baseline="0" dirty="0" smtClean="0"/>
                        <a:t> ......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dirty="0" err="1" smtClean="0"/>
                        <a:t>Kindern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4 </a:t>
                      </a:r>
                      <a:r>
                        <a:rPr lang="nl-NL" sz="1200" dirty="0" err="1" smtClean="0"/>
                        <a:t>Akk</a:t>
                      </a:r>
                      <a:r>
                        <a:rPr lang="nl-NL" dirty="0" smtClean="0"/>
                        <a:t>   (-hem)</a:t>
                      </a:r>
                    </a:p>
                    <a:p>
                      <a:r>
                        <a:rPr lang="de-DE" dirty="0" smtClean="0"/>
                        <a:t>durch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für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ohne</a:t>
                      </a:r>
                      <a:r>
                        <a:rPr lang="nl-NL" dirty="0" smtClean="0"/>
                        <a:t>.......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</a:t>
                      </a:r>
                      <a:r>
                        <a:rPr lang="nl-NL" dirty="0" err="1" smtClean="0"/>
                        <a:t>Kinder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kstvak 4"/>
          <p:cNvSpPr txBox="1"/>
          <p:nvPr/>
        </p:nvSpPr>
        <p:spPr>
          <a:xfrm>
            <a:off x="551563" y="3626019"/>
            <a:ext cx="7662407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b="1" dirty="0" smtClean="0"/>
              <a:t>Hij  1e</a:t>
            </a:r>
          </a:p>
          <a:p>
            <a:endParaRPr lang="nl-NL" sz="2000" b="1" dirty="0"/>
          </a:p>
          <a:p>
            <a:r>
              <a:rPr lang="nl-NL" sz="4000" b="1" dirty="0" smtClean="0"/>
              <a:t>Aan hem  3</a:t>
            </a:r>
            <a:r>
              <a:rPr lang="nl-NL" sz="4000" b="1" baseline="30000" dirty="0" smtClean="0"/>
              <a:t>e</a:t>
            </a:r>
            <a:r>
              <a:rPr lang="nl-NL" sz="4000" b="1" dirty="0" smtClean="0"/>
              <a:t>    </a:t>
            </a:r>
            <a:r>
              <a:rPr lang="nl-NL" sz="2400" b="1" dirty="0">
                <a:sym typeface="Wingdings"/>
              </a:rPr>
              <a:t>hulpmiddel </a:t>
            </a:r>
            <a:r>
              <a:rPr lang="nl-NL" sz="2400" b="1" dirty="0" smtClean="0">
                <a:sym typeface="Wingdings"/>
              </a:rPr>
              <a:t>aan/voor - </a:t>
            </a:r>
            <a:r>
              <a:rPr lang="nl-NL" sz="3200" b="1" dirty="0" smtClean="0">
                <a:sym typeface="Wingdings"/>
              </a:rPr>
              <a:t>hem</a:t>
            </a:r>
            <a:r>
              <a:rPr lang="nl-NL" sz="2400" b="1" dirty="0">
                <a:sym typeface="Wingdings"/>
              </a:rPr>
              <a:t>-</a:t>
            </a:r>
            <a:r>
              <a:rPr lang="nl-NL" sz="2400" b="1" dirty="0" smtClean="0">
                <a:sym typeface="Wingdings"/>
              </a:rPr>
              <a:t>regel</a:t>
            </a:r>
            <a:endParaRPr lang="nl-NL" sz="4000" b="1" dirty="0" smtClean="0"/>
          </a:p>
          <a:p>
            <a:endParaRPr lang="nl-NL" sz="3200" b="1" dirty="0"/>
          </a:p>
          <a:p>
            <a:r>
              <a:rPr lang="nl-NL" sz="4000" b="1" dirty="0" smtClean="0"/>
              <a:t>Hem   4</a:t>
            </a:r>
            <a:r>
              <a:rPr lang="nl-NL" sz="4000" b="1" baseline="30000" dirty="0" smtClean="0"/>
              <a:t>e</a:t>
            </a:r>
            <a:r>
              <a:rPr lang="nl-NL" sz="4000" b="1" dirty="0" smtClean="0"/>
              <a:t> </a:t>
            </a:r>
            <a:r>
              <a:rPr lang="nl-NL" sz="4000" b="1" dirty="0" smtClean="0">
                <a:sym typeface="Wingdings"/>
              </a:rPr>
              <a:t>          </a:t>
            </a:r>
            <a:r>
              <a:rPr lang="nl-NL" sz="2800" b="1" dirty="0" smtClean="0">
                <a:sym typeface="Wingdings"/>
              </a:rPr>
              <a:t>hulpmiddel hij-hem-regel</a:t>
            </a:r>
            <a:endParaRPr lang="nl-NL" sz="4000" b="1" dirty="0"/>
          </a:p>
        </p:txBody>
      </p:sp>
    </p:spTree>
    <p:extLst>
      <p:ext uri="{BB962C8B-B14F-4D97-AF65-F5344CB8AC3E}">
        <p14:creationId xmlns:p14="http://schemas.microsoft.com/office/powerpoint/2010/main" val="30621412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885214" y="74400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9524308"/>
              </p:ext>
            </p:extLst>
          </p:nvPr>
        </p:nvGraphicFramePr>
        <p:xfrm>
          <a:off x="354568" y="176292"/>
          <a:ext cx="8491339" cy="304545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979254"/>
                <a:gridCol w="1531523"/>
                <a:gridCol w="1631134"/>
                <a:gridCol w="1693391"/>
                <a:gridCol w="1656037"/>
              </a:tblGrid>
              <a:tr h="6699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v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o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mv</a:t>
                      </a:r>
                      <a:endParaRPr lang="nl-NL" dirty="0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1 </a:t>
                      </a:r>
                      <a:r>
                        <a:rPr lang="nl-NL" sz="1200" dirty="0" smtClean="0"/>
                        <a:t>Nom</a:t>
                      </a:r>
                      <a:r>
                        <a:rPr lang="nl-NL" dirty="0" smtClean="0"/>
                        <a:t>   (hij)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Kinder</a:t>
                      </a:r>
                      <a:endParaRPr lang="nl-NL" baseline="0" dirty="0" smtClean="0"/>
                    </a:p>
                    <a:p>
                      <a:r>
                        <a:rPr lang="nl-NL" baseline="0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41365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nl-NL" dirty="0" smtClean="0"/>
                        <a:t>3 </a:t>
                      </a:r>
                      <a:r>
                        <a:rPr lang="nl-NL" sz="1200" dirty="0" smtClean="0"/>
                        <a:t>Dat</a:t>
                      </a:r>
                      <a:r>
                        <a:rPr lang="nl-NL" dirty="0" smtClean="0"/>
                        <a:t> (aan</a:t>
                      </a:r>
                      <a:r>
                        <a:rPr lang="nl-NL" baseline="0" dirty="0" smtClean="0"/>
                        <a:t> hem )</a:t>
                      </a:r>
                      <a:endParaRPr lang="nl-NL" dirty="0" smtClean="0"/>
                    </a:p>
                    <a:p>
                      <a:pPr marL="0" indent="0">
                        <a:buNone/>
                      </a:pPr>
                      <a:r>
                        <a:rPr lang="nl-NL" dirty="0" err="1" smtClean="0"/>
                        <a:t>mit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nach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von</a:t>
                      </a:r>
                      <a:r>
                        <a:rPr lang="nl-NL" baseline="0" dirty="0" smtClean="0"/>
                        <a:t> ......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dirty="0" err="1" smtClean="0"/>
                        <a:t>Kindern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4 </a:t>
                      </a:r>
                      <a:r>
                        <a:rPr lang="nl-NL" sz="1200" dirty="0" err="1" smtClean="0"/>
                        <a:t>Akk</a:t>
                      </a:r>
                      <a:r>
                        <a:rPr lang="nl-NL" dirty="0" smtClean="0"/>
                        <a:t>   (-hem)</a:t>
                      </a:r>
                    </a:p>
                    <a:p>
                      <a:r>
                        <a:rPr lang="de-DE" dirty="0" smtClean="0"/>
                        <a:t>durch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für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ohne</a:t>
                      </a:r>
                      <a:r>
                        <a:rPr lang="nl-NL" dirty="0" smtClean="0"/>
                        <a:t>.......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</a:t>
                      </a:r>
                      <a:r>
                        <a:rPr lang="nl-NL" dirty="0" err="1" smtClean="0"/>
                        <a:t>Kinder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kstvak 3"/>
          <p:cNvSpPr txBox="1"/>
          <p:nvPr/>
        </p:nvSpPr>
        <p:spPr>
          <a:xfrm>
            <a:off x="354568" y="4271488"/>
            <a:ext cx="772520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Bij :</a:t>
            </a:r>
          </a:p>
          <a:p>
            <a:r>
              <a:rPr lang="nl-NL" dirty="0" smtClean="0"/>
              <a:t>D...  </a:t>
            </a:r>
            <a:r>
              <a:rPr lang="nl-NL" dirty="0" err="1" smtClean="0"/>
              <a:t>Mann</a:t>
            </a:r>
            <a:r>
              <a:rPr lang="nl-NL" dirty="0" smtClean="0"/>
              <a:t> </a:t>
            </a:r>
            <a:r>
              <a:rPr lang="nl-NL" dirty="0" err="1" smtClean="0"/>
              <a:t>ist</a:t>
            </a:r>
            <a:r>
              <a:rPr lang="nl-NL" dirty="0" smtClean="0"/>
              <a:t> </a:t>
            </a:r>
            <a:r>
              <a:rPr lang="nl-NL" dirty="0" err="1" smtClean="0"/>
              <a:t>zu</a:t>
            </a:r>
            <a:r>
              <a:rPr lang="nl-NL" dirty="0" smtClean="0"/>
              <a:t> </a:t>
            </a:r>
            <a:r>
              <a:rPr lang="nl-NL" dirty="0" err="1" smtClean="0"/>
              <a:t>Hause</a:t>
            </a:r>
            <a:r>
              <a:rPr lang="nl-NL" dirty="0" smtClean="0"/>
              <a:t> </a:t>
            </a:r>
            <a:r>
              <a:rPr lang="nl-NL" dirty="0" smtClean="0">
                <a:sym typeface="Wingdings"/>
              </a:rPr>
              <a:t>  </a:t>
            </a:r>
            <a:r>
              <a:rPr lang="nl-NL" b="1" u="sng" dirty="0" smtClean="0">
                <a:sym typeface="Wingdings"/>
              </a:rPr>
              <a:t>D... </a:t>
            </a:r>
            <a:r>
              <a:rPr lang="nl-NL" b="1" u="sng" dirty="0" err="1" smtClean="0">
                <a:sym typeface="Wingdings"/>
              </a:rPr>
              <a:t>Mann</a:t>
            </a:r>
            <a:r>
              <a:rPr lang="nl-NL" dirty="0" smtClean="0">
                <a:sym typeface="Wingdings"/>
              </a:rPr>
              <a:t>  vervangen door Hij of Hem</a:t>
            </a:r>
          </a:p>
          <a:p>
            <a:r>
              <a:rPr lang="nl-NL" dirty="0" smtClean="0">
                <a:sym typeface="Wingdings"/>
              </a:rPr>
              <a:t>  </a:t>
            </a:r>
          </a:p>
          <a:p>
            <a:r>
              <a:rPr lang="nl-NL" b="1" i="1" dirty="0" smtClean="0">
                <a:solidFill>
                  <a:srgbClr val="FF0000"/>
                </a:solidFill>
                <a:sym typeface="Wingdings"/>
              </a:rPr>
              <a:t>Hij is thuis  </a:t>
            </a:r>
            <a:r>
              <a:rPr lang="nl-NL" dirty="0" smtClean="0">
                <a:sym typeface="Wingdings"/>
              </a:rPr>
              <a:t>of  </a:t>
            </a:r>
            <a:r>
              <a:rPr lang="nl-NL" b="1" i="1" dirty="0" smtClean="0">
                <a:solidFill>
                  <a:srgbClr val="FF0000"/>
                </a:solidFill>
                <a:sym typeface="Wingdings"/>
              </a:rPr>
              <a:t>Hem is thuis</a:t>
            </a:r>
            <a:r>
              <a:rPr lang="nl-NL" dirty="0" smtClean="0">
                <a:sym typeface="Wingdings"/>
              </a:rPr>
              <a:t>?         HEM klinkt niet,    HIJ wel</a:t>
            </a:r>
          </a:p>
          <a:p>
            <a:endParaRPr lang="nl-NL" dirty="0">
              <a:sym typeface="Wingdings"/>
            </a:endParaRPr>
          </a:p>
          <a:p>
            <a:pPr marL="285750" indent="-285750">
              <a:buFont typeface="Wingdings" charset="0"/>
              <a:buChar char="à"/>
            </a:pPr>
            <a:r>
              <a:rPr lang="nl-NL" dirty="0" smtClean="0">
                <a:sym typeface="Wingdings"/>
              </a:rPr>
              <a:t>D..</a:t>
            </a:r>
            <a:r>
              <a:rPr lang="nl-NL" dirty="0" err="1" smtClean="0">
                <a:sym typeface="Wingdings"/>
              </a:rPr>
              <a:t>Mann</a:t>
            </a:r>
            <a:r>
              <a:rPr lang="nl-NL" dirty="0" smtClean="0">
                <a:sym typeface="Wingdings"/>
              </a:rPr>
              <a:t>            is dus onderwerp, dus    </a:t>
            </a:r>
            <a:r>
              <a:rPr lang="nl-NL" dirty="0" err="1" smtClean="0">
                <a:sym typeface="Wingdings"/>
              </a:rPr>
              <a:t>antw</a:t>
            </a:r>
            <a:r>
              <a:rPr lang="nl-NL" dirty="0" smtClean="0">
                <a:sym typeface="Wingdings"/>
              </a:rPr>
              <a:t>:       </a:t>
            </a:r>
            <a:r>
              <a:rPr lang="nl-NL" b="1" dirty="0" smtClean="0">
                <a:sym typeface="Wingdings"/>
              </a:rPr>
              <a:t>der  </a:t>
            </a:r>
            <a:r>
              <a:rPr lang="nl-NL" b="1" dirty="0" err="1" smtClean="0">
                <a:sym typeface="Wingdings"/>
              </a:rPr>
              <a:t>Mann</a:t>
            </a:r>
            <a:r>
              <a:rPr lang="nl-NL" b="1" dirty="0" smtClean="0">
                <a:sym typeface="Wingdings"/>
              </a:rPr>
              <a:t> </a:t>
            </a:r>
            <a:r>
              <a:rPr lang="nl-NL" b="1" dirty="0" err="1" smtClean="0">
                <a:sym typeface="Wingdings"/>
              </a:rPr>
              <a:t>ist</a:t>
            </a:r>
            <a:r>
              <a:rPr lang="nl-NL" b="1" dirty="0" smtClean="0">
                <a:sym typeface="Wingdings"/>
              </a:rPr>
              <a:t> </a:t>
            </a:r>
            <a:r>
              <a:rPr lang="nl-NL" b="1" dirty="0" err="1" smtClean="0">
                <a:sym typeface="Wingdings"/>
              </a:rPr>
              <a:t>zu</a:t>
            </a:r>
            <a:r>
              <a:rPr lang="nl-NL" b="1" dirty="0" smtClean="0">
                <a:sym typeface="Wingdings"/>
              </a:rPr>
              <a:t> </a:t>
            </a:r>
            <a:r>
              <a:rPr lang="nl-NL" b="1" dirty="0" err="1" smtClean="0">
                <a:sym typeface="Wingdings"/>
              </a:rPr>
              <a:t>Hause</a:t>
            </a:r>
            <a:endParaRPr lang="nl-NL" b="1" dirty="0" smtClean="0">
              <a:sym typeface="Wingdings"/>
            </a:endParaRPr>
          </a:p>
          <a:p>
            <a:pPr marL="285750" indent="-285750">
              <a:buFont typeface="Wingdings" charset="0"/>
              <a:buChar char="à"/>
            </a:pPr>
            <a:endParaRPr lang="nl-NL" dirty="0">
              <a:sym typeface="Wingdings"/>
            </a:endParaRPr>
          </a:p>
          <a:p>
            <a:pPr marL="285750" indent="-285750">
              <a:buFont typeface="Wingdings" charset="0"/>
              <a:buChar char="à"/>
            </a:pPr>
            <a:r>
              <a:rPr lang="nl-NL" dirty="0" err="1" smtClean="0">
                <a:sym typeface="Wingdings"/>
              </a:rPr>
              <a:t>Ein</a:t>
            </a:r>
            <a:r>
              <a:rPr lang="nl-NL" dirty="0" smtClean="0">
                <a:sym typeface="Wingdings"/>
              </a:rPr>
              <a:t>...... </a:t>
            </a:r>
            <a:r>
              <a:rPr lang="nl-NL" dirty="0" err="1" smtClean="0">
                <a:sym typeface="Wingdings"/>
              </a:rPr>
              <a:t>Mann</a:t>
            </a:r>
            <a:r>
              <a:rPr lang="nl-NL" dirty="0" smtClean="0">
                <a:sym typeface="Wingdings"/>
              </a:rPr>
              <a:t> </a:t>
            </a:r>
            <a:r>
              <a:rPr lang="nl-NL" dirty="0" err="1" smtClean="0">
                <a:sym typeface="Wingdings"/>
              </a:rPr>
              <a:t>ist</a:t>
            </a:r>
            <a:r>
              <a:rPr lang="nl-NL" dirty="0" smtClean="0">
                <a:sym typeface="Wingdings"/>
              </a:rPr>
              <a:t> </a:t>
            </a:r>
            <a:r>
              <a:rPr lang="nl-NL" dirty="0" err="1" smtClean="0">
                <a:sym typeface="Wingdings"/>
              </a:rPr>
              <a:t>zu</a:t>
            </a:r>
            <a:r>
              <a:rPr lang="nl-NL" dirty="0" smtClean="0">
                <a:sym typeface="Wingdings"/>
              </a:rPr>
              <a:t> </a:t>
            </a:r>
            <a:r>
              <a:rPr lang="nl-NL" dirty="0" err="1" smtClean="0">
                <a:sym typeface="Wingdings"/>
              </a:rPr>
              <a:t>Hause</a:t>
            </a:r>
            <a:r>
              <a:rPr lang="nl-NL" dirty="0" smtClean="0">
                <a:sym typeface="Wingdings"/>
              </a:rPr>
              <a:t>    </a:t>
            </a:r>
            <a:r>
              <a:rPr lang="nl-NL" dirty="0" err="1" smtClean="0">
                <a:sym typeface="Wingdings"/>
              </a:rPr>
              <a:t>Ein</a:t>
            </a:r>
            <a:r>
              <a:rPr lang="nl-NL" dirty="0" smtClean="0">
                <a:sym typeface="Wingdings"/>
              </a:rPr>
              <a:t> </a:t>
            </a:r>
            <a:r>
              <a:rPr lang="nl-NL" dirty="0" err="1" smtClean="0">
                <a:sym typeface="Wingdings"/>
              </a:rPr>
              <a:t>Mann</a:t>
            </a:r>
            <a:r>
              <a:rPr lang="nl-NL" dirty="0" smtClean="0">
                <a:sym typeface="Wingdings"/>
              </a:rPr>
              <a:t>     blijft staan    </a:t>
            </a:r>
            <a:r>
              <a:rPr lang="nl-NL" b="1" dirty="0" err="1" smtClean="0">
                <a:sym typeface="Wingdings"/>
              </a:rPr>
              <a:t>Ein</a:t>
            </a:r>
            <a:r>
              <a:rPr lang="nl-NL" b="1" dirty="0" smtClean="0">
                <a:sym typeface="Wingdings"/>
              </a:rPr>
              <a:t> </a:t>
            </a:r>
            <a:r>
              <a:rPr lang="nl-NL" b="1" dirty="0" err="1" smtClean="0">
                <a:sym typeface="Wingdings"/>
              </a:rPr>
              <a:t>Mann</a:t>
            </a:r>
            <a:r>
              <a:rPr lang="nl-NL" b="1" dirty="0" smtClean="0">
                <a:sym typeface="Wingdings"/>
              </a:rPr>
              <a:t> </a:t>
            </a:r>
            <a:r>
              <a:rPr lang="nl-NL" b="1" dirty="0" err="1" smtClean="0">
                <a:sym typeface="Wingdings"/>
              </a:rPr>
              <a:t>ist</a:t>
            </a:r>
            <a:r>
              <a:rPr lang="nl-NL" b="1" dirty="0" smtClean="0">
                <a:sym typeface="Wingdings"/>
              </a:rPr>
              <a:t> </a:t>
            </a:r>
            <a:r>
              <a:rPr lang="nl-NL" b="1" dirty="0" err="1" smtClean="0">
                <a:sym typeface="Wingdings"/>
              </a:rPr>
              <a:t>zu</a:t>
            </a:r>
            <a:r>
              <a:rPr lang="nl-NL" b="1" dirty="0" smtClean="0">
                <a:sym typeface="Wingdings"/>
              </a:rPr>
              <a:t> </a:t>
            </a:r>
            <a:r>
              <a:rPr lang="nl-NL" b="1" dirty="0" err="1">
                <a:sym typeface="Wingdings"/>
              </a:rPr>
              <a:t>H</a:t>
            </a:r>
            <a:r>
              <a:rPr lang="nl-NL" b="1" dirty="0" err="1" smtClean="0">
                <a:sym typeface="Wingdings"/>
              </a:rPr>
              <a:t>ause</a:t>
            </a:r>
            <a:endParaRPr lang="nl-NL" b="1" dirty="0" smtClean="0">
              <a:sym typeface="Wingdings"/>
            </a:endParaRPr>
          </a:p>
        </p:txBody>
      </p:sp>
      <p:sp>
        <p:nvSpPr>
          <p:cNvPr id="5" name="Tekstvak 4"/>
          <p:cNvSpPr txBox="1"/>
          <p:nvPr/>
        </p:nvSpPr>
        <p:spPr>
          <a:xfrm>
            <a:off x="354568" y="3394258"/>
            <a:ext cx="8034621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nl-NL" sz="2000" b="1" dirty="0" smtClean="0">
                <a:solidFill>
                  <a:srgbClr val="660066"/>
                </a:solidFill>
              </a:rPr>
              <a:t>Hij Hem regel is om te onderzoeken of een </a:t>
            </a:r>
            <a:r>
              <a:rPr lang="nl-NL" sz="2000" b="1" dirty="0" err="1" smtClean="0">
                <a:solidFill>
                  <a:srgbClr val="660066"/>
                </a:solidFill>
              </a:rPr>
              <a:t>zelfst</a:t>
            </a:r>
            <a:r>
              <a:rPr lang="nl-NL" sz="2000" b="1" dirty="0" smtClean="0">
                <a:solidFill>
                  <a:srgbClr val="660066"/>
                </a:solidFill>
              </a:rPr>
              <a:t> </a:t>
            </a:r>
            <a:r>
              <a:rPr lang="nl-NL" sz="2000" b="1" dirty="0" err="1" smtClean="0">
                <a:solidFill>
                  <a:srgbClr val="660066"/>
                </a:solidFill>
              </a:rPr>
              <a:t>naamw</a:t>
            </a:r>
            <a:r>
              <a:rPr lang="nl-NL" sz="2000" b="1" dirty="0" smtClean="0">
                <a:solidFill>
                  <a:srgbClr val="660066"/>
                </a:solidFill>
              </a:rPr>
              <a:t> Lijd Voorwerp is:</a:t>
            </a:r>
          </a:p>
          <a:p>
            <a:r>
              <a:rPr lang="nl-NL" sz="2000" b="1" dirty="0" smtClean="0">
                <a:solidFill>
                  <a:srgbClr val="660066"/>
                </a:solidFill>
              </a:rPr>
              <a:t>Is het een “HEM” (of Haar), dan is het Lijd voorwerp, dus 4</a:t>
            </a:r>
            <a:r>
              <a:rPr lang="nl-NL" sz="2000" b="1" baseline="30000" dirty="0" smtClean="0">
                <a:solidFill>
                  <a:srgbClr val="660066"/>
                </a:solidFill>
              </a:rPr>
              <a:t>e</a:t>
            </a:r>
            <a:r>
              <a:rPr lang="nl-NL" sz="2000" b="1" dirty="0" smtClean="0">
                <a:solidFill>
                  <a:srgbClr val="660066"/>
                </a:solidFill>
              </a:rPr>
              <a:t> naamval </a:t>
            </a:r>
            <a:endParaRPr lang="nl-NL" sz="2000" b="1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0987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885214" y="74400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0746236"/>
              </p:ext>
            </p:extLst>
          </p:nvPr>
        </p:nvGraphicFramePr>
        <p:xfrm>
          <a:off x="354568" y="176292"/>
          <a:ext cx="8491339" cy="304545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979254"/>
                <a:gridCol w="1531523"/>
                <a:gridCol w="1631134"/>
                <a:gridCol w="1693391"/>
                <a:gridCol w="1656037"/>
              </a:tblGrid>
              <a:tr h="6699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v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o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mv</a:t>
                      </a:r>
                      <a:endParaRPr lang="nl-NL" dirty="0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1 </a:t>
                      </a:r>
                      <a:r>
                        <a:rPr lang="nl-NL" sz="1200" dirty="0" smtClean="0"/>
                        <a:t>Nom</a:t>
                      </a:r>
                      <a:r>
                        <a:rPr lang="nl-NL" dirty="0" smtClean="0"/>
                        <a:t>   (hij)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Kinder</a:t>
                      </a:r>
                      <a:endParaRPr lang="nl-NL" baseline="0" dirty="0" smtClean="0"/>
                    </a:p>
                    <a:p>
                      <a:r>
                        <a:rPr lang="nl-NL" baseline="0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41365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nl-NL" dirty="0" smtClean="0"/>
                        <a:t>3 </a:t>
                      </a:r>
                      <a:r>
                        <a:rPr lang="nl-NL" sz="1200" dirty="0" smtClean="0"/>
                        <a:t>Dat</a:t>
                      </a:r>
                      <a:r>
                        <a:rPr lang="nl-NL" dirty="0" smtClean="0"/>
                        <a:t> (aan</a:t>
                      </a:r>
                      <a:r>
                        <a:rPr lang="nl-NL" baseline="0" dirty="0" smtClean="0"/>
                        <a:t> hem )</a:t>
                      </a:r>
                      <a:endParaRPr lang="nl-NL" dirty="0" smtClean="0"/>
                    </a:p>
                    <a:p>
                      <a:pPr marL="0" indent="0">
                        <a:buNone/>
                      </a:pPr>
                      <a:r>
                        <a:rPr lang="nl-NL" dirty="0" err="1" smtClean="0"/>
                        <a:t>mit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nach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von</a:t>
                      </a:r>
                      <a:r>
                        <a:rPr lang="nl-NL" baseline="0" dirty="0" smtClean="0"/>
                        <a:t> ......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dirty="0" err="1" smtClean="0"/>
                        <a:t>Kindern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4 </a:t>
                      </a:r>
                      <a:r>
                        <a:rPr lang="nl-NL" sz="1200" dirty="0" err="1" smtClean="0"/>
                        <a:t>Akk</a:t>
                      </a:r>
                      <a:r>
                        <a:rPr lang="nl-NL" dirty="0" smtClean="0"/>
                        <a:t>   (-hem)</a:t>
                      </a:r>
                    </a:p>
                    <a:p>
                      <a:r>
                        <a:rPr lang="de-DE" dirty="0" smtClean="0"/>
                        <a:t>durch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für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ohne</a:t>
                      </a:r>
                      <a:r>
                        <a:rPr lang="nl-NL" dirty="0" smtClean="0"/>
                        <a:t>.......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</a:t>
                      </a:r>
                      <a:r>
                        <a:rPr lang="nl-NL" dirty="0" err="1" smtClean="0"/>
                        <a:t>Kinder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kstvak 3"/>
          <p:cNvSpPr txBox="1"/>
          <p:nvPr/>
        </p:nvSpPr>
        <p:spPr>
          <a:xfrm>
            <a:off x="354568" y="4271488"/>
            <a:ext cx="723789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Bij :</a:t>
            </a:r>
          </a:p>
          <a:p>
            <a:r>
              <a:rPr lang="nl-NL" dirty="0" err="1" smtClean="0"/>
              <a:t>Ich</a:t>
            </a:r>
            <a:r>
              <a:rPr lang="nl-NL" dirty="0" smtClean="0"/>
              <a:t> </a:t>
            </a:r>
            <a:r>
              <a:rPr lang="nl-NL" dirty="0" err="1" smtClean="0"/>
              <a:t>sehe</a:t>
            </a:r>
            <a:r>
              <a:rPr lang="nl-NL" dirty="0" smtClean="0"/>
              <a:t> d...... </a:t>
            </a:r>
            <a:r>
              <a:rPr lang="nl-NL" dirty="0" err="1" smtClean="0"/>
              <a:t>Mann</a:t>
            </a:r>
            <a:r>
              <a:rPr lang="nl-NL" dirty="0" smtClean="0">
                <a:sym typeface="Wingdings"/>
              </a:rPr>
              <a:t>  </a:t>
            </a:r>
            <a:r>
              <a:rPr lang="nl-NL" b="1" u="sng" dirty="0" smtClean="0">
                <a:sym typeface="Wingdings"/>
              </a:rPr>
              <a:t>D... </a:t>
            </a:r>
            <a:r>
              <a:rPr lang="nl-NL" b="1" u="sng" dirty="0" err="1" smtClean="0">
                <a:sym typeface="Wingdings"/>
              </a:rPr>
              <a:t>Mann</a:t>
            </a:r>
            <a:r>
              <a:rPr lang="nl-NL" dirty="0" smtClean="0">
                <a:sym typeface="Wingdings"/>
              </a:rPr>
              <a:t>  vervangen door Hij of Hem</a:t>
            </a:r>
          </a:p>
          <a:p>
            <a:r>
              <a:rPr lang="nl-NL" dirty="0" smtClean="0">
                <a:sym typeface="Wingdings"/>
              </a:rPr>
              <a:t>  </a:t>
            </a:r>
          </a:p>
          <a:p>
            <a:r>
              <a:rPr lang="nl-NL" b="1" i="1" dirty="0" smtClean="0">
                <a:solidFill>
                  <a:srgbClr val="FF0000"/>
                </a:solidFill>
                <a:sym typeface="Wingdings"/>
              </a:rPr>
              <a:t>Ik zie HIJ   </a:t>
            </a:r>
            <a:r>
              <a:rPr lang="nl-NL" dirty="0" smtClean="0">
                <a:sym typeface="Wingdings"/>
              </a:rPr>
              <a:t>of  </a:t>
            </a:r>
            <a:r>
              <a:rPr lang="nl-NL" b="1" i="1" dirty="0" smtClean="0">
                <a:solidFill>
                  <a:srgbClr val="FF0000"/>
                </a:solidFill>
                <a:sym typeface="Wingdings"/>
              </a:rPr>
              <a:t>   Ik zie HEM</a:t>
            </a:r>
            <a:r>
              <a:rPr lang="nl-NL" dirty="0" smtClean="0">
                <a:sym typeface="Wingdings"/>
              </a:rPr>
              <a:t>?                    HIJ klinkt niet,    HEM wel</a:t>
            </a:r>
          </a:p>
          <a:p>
            <a:endParaRPr lang="nl-NL" dirty="0">
              <a:sym typeface="Wingdings"/>
            </a:endParaRPr>
          </a:p>
          <a:p>
            <a:pPr marL="285750" indent="-285750">
              <a:buFont typeface="Wingdings" charset="0"/>
              <a:buChar char="à"/>
            </a:pPr>
            <a:r>
              <a:rPr lang="nl-NL" dirty="0" smtClean="0">
                <a:sym typeface="Wingdings"/>
              </a:rPr>
              <a:t>D..</a:t>
            </a:r>
            <a:r>
              <a:rPr lang="nl-NL" dirty="0" err="1" smtClean="0">
                <a:sym typeface="Wingdings"/>
              </a:rPr>
              <a:t>Mann</a:t>
            </a:r>
            <a:r>
              <a:rPr lang="nl-NL" dirty="0" smtClean="0">
                <a:sym typeface="Wingdings"/>
              </a:rPr>
              <a:t>            is dus Lijdend voorwerp, dus    </a:t>
            </a:r>
            <a:r>
              <a:rPr lang="nl-NL" dirty="0" err="1" smtClean="0">
                <a:sym typeface="Wingdings"/>
              </a:rPr>
              <a:t>antw</a:t>
            </a:r>
            <a:r>
              <a:rPr lang="nl-NL" dirty="0" smtClean="0">
                <a:sym typeface="Wingdings"/>
              </a:rPr>
              <a:t>:  </a:t>
            </a:r>
            <a:r>
              <a:rPr lang="nl-NL" b="1" dirty="0" err="1" smtClean="0">
                <a:sym typeface="Wingdings"/>
              </a:rPr>
              <a:t>Ich</a:t>
            </a:r>
            <a:r>
              <a:rPr lang="nl-NL" b="1" dirty="0" smtClean="0">
                <a:sym typeface="Wingdings"/>
              </a:rPr>
              <a:t> </a:t>
            </a:r>
            <a:r>
              <a:rPr lang="nl-NL" b="1" dirty="0" err="1" smtClean="0">
                <a:sym typeface="Wingdings"/>
              </a:rPr>
              <a:t>sehe</a:t>
            </a:r>
            <a:r>
              <a:rPr lang="nl-NL" b="1" dirty="0" smtClean="0">
                <a:sym typeface="Wingdings"/>
              </a:rPr>
              <a:t> den </a:t>
            </a:r>
            <a:r>
              <a:rPr lang="nl-NL" b="1" dirty="0" err="1" smtClean="0">
                <a:sym typeface="Wingdings"/>
              </a:rPr>
              <a:t>Mann</a:t>
            </a:r>
            <a:endParaRPr lang="nl-NL" b="1" dirty="0" smtClean="0">
              <a:sym typeface="Wingdings"/>
            </a:endParaRPr>
          </a:p>
          <a:p>
            <a:pPr marL="285750" indent="-285750">
              <a:buFont typeface="Wingdings" charset="0"/>
              <a:buChar char="à"/>
            </a:pPr>
            <a:endParaRPr lang="nl-NL" b="1" dirty="0">
              <a:sym typeface="Wingdings"/>
            </a:endParaRPr>
          </a:p>
          <a:p>
            <a:pPr marL="285750" indent="-285750">
              <a:buFont typeface="Wingdings" charset="0"/>
              <a:buChar char="à"/>
            </a:pPr>
            <a:r>
              <a:rPr lang="nl-NL" dirty="0" err="1" smtClean="0">
                <a:sym typeface="Wingdings"/>
              </a:rPr>
              <a:t>Ich</a:t>
            </a:r>
            <a:r>
              <a:rPr lang="nl-NL" dirty="0" smtClean="0">
                <a:sym typeface="Wingdings"/>
              </a:rPr>
              <a:t> </a:t>
            </a:r>
            <a:r>
              <a:rPr lang="nl-NL" dirty="0" err="1" smtClean="0">
                <a:sym typeface="Wingdings"/>
              </a:rPr>
              <a:t>sehe</a:t>
            </a:r>
            <a:r>
              <a:rPr lang="nl-NL" dirty="0" smtClean="0">
                <a:sym typeface="Wingdings"/>
              </a:rPr>
              <a:t> </a:t>
            </a:r>
            <a:r>
              <a:rPr lang="nl-NL" dirty="0" err="1" smtClean="0">
                <a:sym typeface="Wingdings"/>
              </a:rPr>
              <a:t>ein</a:t>
            </a:r>
            <a:r>
              <a:rPr lang="nl-NL" dirty="0" smtClean="0">
                <a:sym typeface="Wingdings"/>
              </a:rPr>
              <a:t>..... </a:t>
            </a:r>
            <a:r>
              <a:rPr lang="nl-NL" dirty="0" err="1" smtClean="0">
                <a:sym typeface="Wingdings"/>
              </a:rPr>
              <a:t>Mann</a:t>
            </a:r>
            <a:r>
              <a:rPr lang="nl-NL" dirty="0" smtClean="0">
                <a:sym typeface="Wingdings"/>
              </a:rPr>
              <a:t>  Wordt:  </a:t>
            </a:r>
            <a:r>
              <a:rPr lang="nl-NL" dirty="0" err="1" smtClean="0">
                <a:sym typeface="Wingdings"/>
              </a:rPr>
              <a:t>einen</a:t>
            </a:r>
            <a:r>
              <a:rPr lang="nl-NL" dirty="0" smtClean="0">
                <a:sym typeface="Wingdings"/>
              </a:rPr>
              <a:t> </a:t>
            </a:r>
            <a:r>
              <a:rPr lang="nl-NL" dirty="0" err="1" smtClean="0">
                <a:sym typeface="Wingdings"/>
              </a:rPr>
              <a:t>Mann</a:t>
            </a:r>
            <a:r>
              <a:rPr lang="nl-NL" dirty="0" smtClean="0">
                <a:sym typeface="Wingdings"/>
              </a:rPr>
              <a:t>  </a:t>
            </a:r>
            <a:r>
              <a:rPr lang="nl-NL" b="1" dirty="0" err="1" smtClean="0">
                <a:sym typeface="Wingdings"/>
              </a:rPr>
              <a:t>Ich</a:t>
            </a:r>
            <a:r>
              <a:rPr lang="nl-NL" b="1" dirty="0" smtClean="0">
                <a:sym typeface="Wingdings"/>
              </a:rPr>
              <a:t> </a:t>
            </a:r>
            <a:r>
              <a:rPr lang="nl-NL" b="1" dirty="0" err="1" smtClean="0">
                <a:sym typeface="Wingdings"/>
              </a:rPr>
              <a:t>sehe</a:t>
            </a:r>
            <a:r>
              <a:rPr lang="nl-NL" b="1" dirty="0" smtClean="0">
                <a:sym typeface="Wingdings"/>
              </a:rPr>
              <a:t> </a:t>
            </a:r>
            <a:r>
              <a:rPr lang="nl-NL" b="1" dirty="0" err="1" smtClean="0">
                <a:sym typeface="Wingdings"/>
              </a:rPr>
              <a:t>einen</a:t>
            </a:r>
            <a:r>
              <a:rPr lang="nl-NL" b="1" dirty="0" smtClean="0">
                <a:sym typeface="Wingdings"/>
              </a:rPr>
              <a:t> </a:t>
            </a:r>
            <a:r>
              <a:rPr lang="nl-NL" b="1" dirty="0" err="1" smtClean="0">
                <a:sym typeface="Wingdings"/>
              </a:rPr>
              <a:t>Mann</a:t>
            </a:r>
            <a:endParaRPr lang="nl-NL" b="1" dirty="0" smtClean="0">
              <a:sym typeface="Wingdings"/>
            </a:endParaRPr>
          </a:p>
        </p:txBody>
      </p:sp>
      <p:sp>
        <p:nvSpPr>
          <p:cNvPr id="5" name="Tekstvak 4"/>
          <p:cNvSpPr txBox="1"/>
          <p:nvPr/>
        </p:nvSpPr>
        <p:spPr>
          <a:xfrm>
            <a:off x="354568" y="3394258"/>
            <a:ext cx="8034621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nl-NL" sz="2000" b="1" dirty="0" smtClean="0">
                <a:solidFill>
                  <a:srgbClr val="660066"/>
                </a:solidFill>
              </a:rPr>
              <a:t>Hij Hem regel is om te onderzoeken of een </a:t>
            </a:r>
            <a:r>
              <a:rPr lang="nl-NL" sz="2000" b="1" dirty="0" err="1" smtClean="0">
                <a:solidFill>
                  <a:srgbClr val="660066"/>
                </a:solidFill>
              </a:rPr>
              <a:t>zelfst</a:t>
            </a:r>
            <a:r>
              <a:rPr lang="nl-NL" sz="2000" b="1" dirty="0" smtClean="0">
                <a:solidFill>
                  <a:srgbClr val="660066"/>
                </a:solidFill>
              </a:rPr>
              <a:t> </a:t>
            </a:r>
            <a:r>
              <a:rPr lang="nl-NL" sz="2000" b="1" dirty="0" err="1" smtClean="0">
                <a:solidFill>
                  <a:srgbClr val="660066"/>
                </a:solidFill>
              </a:rPr>
              <a:t>naamw</a:t>
            </a:r>
            <a:r>
              <a:rPr lang="nl-NL" sz="2000" b="1" dirty="0" smtClean="0">
                <a:solidFill>
                  <a:srgbClr val="660066"/>
                </a:solidFill>
              </a:rPr>
              <a:t> Lijd Voorwerp is:</a:t>
            </a:r>
          </a:p>
          <a:p>
            <a:r>
              <a:rPr lang="nl-NL" sz="2000" b="1" dirty="0" smtClean="0">
                <a:solidFill>
                  <a:srgbClr val="660066"/>
                </a:solidFill>
              </a:rPr>
              <a:t>Is het een “HEM” (of Haar), dan is het Lijd voorwerp, dus 4</a:t>
            </a:r>
            <a:r>
              <a:rPr lang="nl-NL" sz="2000" b="1" baseline="30000" dirty="0" smtClean="0">
                <a:solidFill>
                  <a:srgbClr val="660066"/>
                </a:solidFill>
              </a:rPr>
              <a:t>e</a:t>
            </a:r>
            <a:r>
              <a:rPr lang="nl-NL" sz="2000" b="1" dirty="0" smtClean="0">
                <a:solidFill>
                  <a:srgbClr val="660066"/>
                </a:solidFill>
              </a:rPr>
              <a:t> naamval </a:t>
            </a:r>
            <a:endParaRPr lang="nl-NL" sz="2000" b="1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0016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885214" y="74400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6684932"/>
              </p:ext>
            </p:extLst>
          </p:nvPr>
        </p:nvGraphicFramePr>
        <p:xfrm>
          <a:off x="354568" y="176292"/>
          <a:ext cx="8491339" cy="304545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979254"/>
                <a:gridCol w="1531523"/>
                <a:gridCol w="1631134"/>
                <a:gridCol w="1693391"/>
                <a:gridCol w="1656037"/>
              </a:tblGrid>
              <a:tr h="6699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v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o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mv</a:t>
                      </a:r>
                      <a:endParaRPr lang="nl-NL" dirty="0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1 </a:t>
                      </a:r>
                      <a:r>
                        <a:rPr lang="nl-NL" sz="1200" dirty="0" smtClean="0"/>
                        <a:t>Nom</a:t>
                      </a:r>
                      <a:r>
                        <a:rPr lang="nl-NL" dirty="0" smtClean="0"/>
                        <a:t>   (hij)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Kinder</a:t>
                      </a:r>
                      <a:endParaRPr lang="nl-NL" baseline="0" dirty="0" smtClean="0"/>
                    </a:p>
                    <a:p>
                      <a:r>
                        <a:rPr lang="nl-NL" baseline="0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41365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nl-NL" dirty="0" smtClean="0"/>
                        <a:t>3 </a:t>
                      </a:r>
                      <a:r>
                        <a:rPr lang="nl-NL" sz="1200" dirty="0" smtClean="0"/>
                        <a:t>Dat</a:t>
                      </a:r>
                      <a:r>
                        <a:rPr lang="nl-NL" dirty="0" smtClean="0"/>
                        <a:t> (aan</a:t>
                      </a:r>
                      <a:r>
                        <a:rPr lang="nl-NL" baseline="0" dirty="0" smtClean="0"/>
                        <a:t> hem )</a:t>
                      </a:r>
                      <a:endParaRPr lang="nl-NL" dirty="0" smtClean="0"/>
                    </a:p>
                    <a:p>
                      <a:pPr marL="0" indent="0">
                        <a:buNone/>
                      </a:pPr>
                      <a:r>
                        <a:rPr lang="nl-NL" dirty="0" err="1" smtClean="0"/>
                        <a:t>mit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nach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von</a:t>
                      </a:r>
                      <a:r>
                        <a:rPr lang="nl-NL" baseline="0" dirty="0" smtClean="0"/>
                        <a:t> ......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dirty="0" err="1" smtClean="0"/>
                        <a:t>Kindern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4 </a:t>
                      </a:r>
                      <a:r>
                        <a:rPr lang="nl-NL" sz="1200" dirty="0" err="1" smtClean="0"/>
                        <a:t>Akk</a:t>
                      </a:r>
                      <a:r>
                        <a:rPr lang="nl-NL" dirty="0" smtClean="0"/>
                        <a:t>   (-hem)</a:t>
                      </a:r>
                    </a:p>
                    <a:p>
                      <a:r>
                        <a:rPr lang="de-DE" dirty="0" smtClean="0"/>
                        <a:t>durch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für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ohne</a:t>
                      </a:r>
                      <a:r>
                        <a:rPr lang="nl-NL" dirty="0" smtClean="0"/>
                        <a:t>.......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</a:t>
                      </a:r>
                      <a:r>
                        <a:rPr lang="nl-NL" dirty="0" err="1" smtClean="0"/>
                        <a:t>Kinder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kstvak 3"/>
          <p:cNvSpPr txBox="1"/>
          <p:nvPr/>
        </p:nvSpPr>
        <p:spPr>
          <a:xfrm>
            <a:off x="354568" y="4271488"/>
            <a:ext cx="865185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Bij :</a:t>
            </a:r>
          </a:p>
          <a:p>
            <a:r>
              <a:rPr lang="nl-NL" dirty="0" err="1" smtClean="0"/>
              <a:t>Ich</a:t>
            </a:r>
            <a:r>
              <a:rPr lang="nl-NL" dirty="0" smtClean="0"/>
              <a:t> </a:t>
            </a:r>
            <a:r>
              <a:rPr lang="nl-NL" dirty="0" err="1" smtClean="0"/>
              <a:t>gebe</a:t>
            </a:r>
            <a:r>
              <a:rPr lang="nl-NL" dirty="0" smtClean="0"/>
              <a:t> d...... </a:t>
            </a:r>
            <a:r>
              <a:rPr lang="nl-NL" dirty="0" err="1" smtClean="0"/>
              <a:t>Mann</a:t>
            </a:r>
            <a:r>
              <a:rPr lang="nl-NL" dirty="0" smtClean="0"/>
              <a:t> </a:t>
            </a:r>
            <a:r>
              <a:rPr lang="nl-NL" dirty="0" err="1" smtClean="0"/>
              <a:t>einen</a:t>
            </a:r>
            <a:r>
              <a:rPr lang="nl-NL" dirty="0" smtClean="0"/>
              <a:t> </a:t>
            </a:r>
            <a:r>
              <a:rPr lang="nl-NL" dirty="0" err="1" smtClean="0"/>
              <a:t>Regenschirm</a:t>
            </a:r>
            <a:r>
              <a:rPr lang="nl-NL" dirty="0" smtClean="0"/>
              <a:t> </a:t>
            </a:r>
            <a:r>
              <a:rPr lang="nl-NL" dirty="0" smtClean="0">
                <a:sym typeface="Wingdings"/>
              </a:rPr>
              <a:t>  </a:t>
            </a:r>
            <a:r>
              <a:rPr lang="nl-NL" b="1" u="sng" dirty="0">
                <a:sym typeface="Wingdings"/>
              </a:rPr>
              <a:t>d</a:t>
            </a:r>
            <a:r>
              <a:rPr lang="nl-NL" b="1" u="sng" dirty="0" smtClean="0">
                <a:sym typeface="Wingdings"/>
              </a:rPr>
              <a:t>... </a:t>
            </a:r>
            <a:r>
              <a:rPr lang="nl-NL" b="1" u="sng" dirty="0" err="1" smtClean="0">
                <a:sym typeface="Wingdings"/>
              </a:rPr>
              <a:t>Mann</a:t>
            </a:r>
            <a:r>
              <a:rPr lang="nl-NL" dirty="0" smtClean="0">
                <a:sym typeface="Wingdings"/>
              </a:rPr>
              <a:t>  vervangen door Hij/hem. Kun  je er </a:t>
            </a:r>
          </a:p>
          <a:p>
            <a:r>
              <a:rPr lang="nl-NL" dirty="0" smtClean="0">
                <a:sym typeface="Wingdings"/>
              </a:rPr>
              <a:t>Nog AAN of VOOR tussenplakken, dan moet het </a:t>
            </a:r>
            <a:r>
              <a:rPr lang="nl-NL" dirty="0" err="1" smtClean="0">
                <a:sym typeface="Wingdings"/>
              </a:rPr>
              <a:t>meew</a:t>
            </a:r>
            <a:r>
              <a:rPr lang="nl-NL" dirty="0" smtClean="0">
                <a:sym typeface="Wingdings"/>
              </a:rPr>
              <a:t> voorwerp zijn, dus 3</a:t>
            </a:r>
            <a:r>
              <a:rPr lang="nl-NL" baseline="30000" dirty="0" smtClean="0">
                <a:sym typeface="Wingdings"/>
              </a:rPr>
              <a:t>e</a:t>
            </a:r>
            <a:r>
              <a:rPr lang="nl-NL" dirty="0" smtClean="0">
                <a:sym typeface="Wingdings"/>
              </a:rPr>
              <a:t> naamval</a:t>
            </a:r>
          </a:p>
          <a:p>
            <a:r>
              <a:rPr lang="nl-NL" dirty="0" smtClean="0">
                <a:sym typeface="Wingdings"/>
              </a:rPr>
              <a:t>  </a:t>
            </a:r>
          </a:p>
          <a:p>
            <a:r>
              <a:rPr lang="nl-NL" b="1" i="1" dirty="0" smtClean="0">
                <a:solidFill>
                  <a:srgbClr val="FF0000"/>
                </a:solidFill>
                <a:sym typeface="Wingdings"/>
              </a:rPr>
              <a:t>Ik geef  HIJ, </a:t>
            </a:r>
            <a:r>
              <a:rPr lang="nl-NL" b="1" i="1" dirty="0" smtClean="0">
                <a:sym typeface="Wingdings"/>
              </a:rPr>
              <a:t>klinkt niet</a:t>
            </a:r>
            <a:r>
              <a:rPr lang="nl-NL" b="1" i="1" dirty="0" smtClean="0">
                <a:solidFill>
                  <a:srgbClr val="FF0000"/>
                </a:solidFill>
                <a:sym typeface="Wingdings"/>
              </a:rPr>
              <a:t>.     Ik geef HEM, </a:t>
            </a:r>
            <a:r>
              <a:rPr lang="nl-NL" b="1" i="1" dirty="0" smtClean="0">
                <a:solidFill>
                  <a:srgbClr val="000000"/>
                </a:solidFill>
                <a:sym typeface="Wingdings"/>
              </a:rPr>
              <a:t>wel</a:t>
            </a:r>
            <a:r>
              <a:rPr lang="nl-NL" b="1" i="1" dirty="0" smtClean="0">
                <a:solidFill>
                  <a:srgbClr val="FF0000"/>
                </a:solidFill>
                <a:sym typeface="Wingdings"/>
              </a:rPr>
              <a:t>      </a:t>
            </a:r>
            <a:r>
              <a:rPr lang="nl-NL" b="1" i="1" dirty="0" smtClean="0">
                <a:solidFill>
                  <a:srgbClr val="000000"/>
                </a:solidFill>
                <a:sym typeface="Wingdings"/>
              </a:rPr>
              <a:t>maar er kan  </a:t>
            </a:r>
            <a:r>
              <a:rPr lang="nl-NL" b="1" i="1" dirty="0" smtClean="0">
                <a:solidFill>
                  <a:srgbClr val="FF0000"/>
                </a:solidFill>
                <a:sym typeface="Wingdings"/>
              </a:rPr>
              <a:t>AAN </a:t>
            </a:r>
            <a:r>
              <a:rPr lang="nl-NL" b="1" i="1" dirty="0" smtClean="0">
                <a:solidFill>
                  <a:srgbClr val="000000"/>
                </a:solidFill>
                <a:sym typeface="Wingdings"/>
              </a:rPr>
              <a:t>tussen</a:t>
            </a:r>
            <a:r>
              <a:rPr lang="nl-NL" b="1" i="1" dirty="0" smtClean="0">
                <a:solidFill>
                  <a:srgbClr val="FF0000"/>
                </a:solidFill>
                <a:sym typeface="Wingdings"/>
              </a:rPr>
              <a:t>, </a:t>
            </a:r>
            <a:r>
              <a:rPr lang="nl-NL" b="1" i="1" dirty="0" smtClean="0">
                <a:solidFill>
                  <a:srgbClr val="000000"/>
                </a:solidFill>
                <a:sym typeface="Wingdings"/>
              </a:rPr>
              <a:t>dus  3</a:t>
            </a:r>
            <a:r>
              <a:rPr lang="nl-NL" b="1" i="1" baseline="30000" dirty="0" smtClean="0">
                <a:solidFill>
                  <a:srgbClr val="000000"/>
                </a:solidFill>
                <a:sym typeface="Wingdings"/>
              </a:rPr>
              <a:t>e</a:t>
            </a:r>
            <a:r>
              <a:rPr lang="nl-NL" b="1" i="1" dirty="0" smtClean="0">
                <a:solidFill>
                  <a:srgbClr val="000000"/>
                </a:solidFill>
                <a:sym typeface="Wingdings"/>
              </a:rPr>
              <a:t> naamval</a:t>
            </a:r>
          </a:p>
          <a:p>
            <a:endParaRPr lang="nl-NL" b="1" i="1" dirty="0">
              <a:solidFill>
                <a:srgbClr val="FF0000"/>
              </a:solidFill>
              <a:sym typeface="Wingdings"/>
            </a:endParaRPr>
          </a:p>
          <a:p>
            <a:r>
              <a:rPr lang="nl-NL" b="1" i="1" dirty="0" err="1" smtClean="0">
                <a:solidFill>
                  <a:srgbClr val="000000"/>
                </a:solidFill>
                <a:sym typeface="Wingdings"/>
              </a:rPr>
              <a:t>Antw</a:t>
            </a:r>
            <a:r>
              <a:rPr lang="nl-NL" b="1" i="1" dirty="0" smtClean="0">
                <a:solidFill>
                  <a:srgbClr val="000000"/>
                </a:solidFill>
                <a:sym typeface="Wingdings"/>
              </a:rPr>
              <a:t>      </a:t>
            </a:r>
            <a:r>
              <a:rPr lang="nl-NL" dirty="0" err="1"/>
              <a:t>Ich</a:t>
            </a:r>
            <a:r>
              <a:rPr lang="nl-NL" dirty="0"/>
              <a:t> </a:t>
            </a:r>
            <a:r>
              <a:rPr lang="nl-NL" dirty="0" err="1"/>
              <a:t>gebe</a:t>
            </a:r>
            <a:r>
              <a:rPr lang="nl-NL" dirty="0"/>
              <a:t> </a:t>
            </a:r>
            <a:r>
              <a:rPr lang="nl-NL" b="1" dirty="0" err="1" smtClean="0"/>
              <a:t>dem</a:t>
            </a:r>
            <a:r>
              <a:rPr lang="nl-NL" b="1" dirty="0" smtClean="0"/>
              <a:t> </a:t>
            </a:r>
            <a:r>
              <a:rPr lang="nl-NL" b="1" dirty="0" err="1" smtClean="0"/>
              <a:t>Mann</a:t>
            </a:r>
            <a:r>
              <a:rPr lang="nl-NL" b="1" dirty="0" smtClean="0"/>
              <a:t> </a:t>
            </a:r>
            <a:r>
              <a:rPr lang="nl-NL" dirty="0" err="1"/>
              <a:t>einen</a:t>
            </a:r>
            <a:r>
              <a:rPr lang="nl-NL" dirty="0"/>
              <a:t> </a:t>
            </a:r>
            <a:r>
              <a:rPr lang="nl-NL" dirty="0" err="1"/>
              <a:t>Regenschirm</a:t>
            </a:r>
            <a:r>
              <a:rPr lang="nl-NL" dirty="0"/>
              <a:t> </a:t>
            </a:r>
            <a:r>
              <a:rPr lang="nl-NL" dirty="0" smtClean="0"/>
              <a:t>       (</a:t>
            </a:r>
            <a:r>
              <a:rPr lang="nl-NL" b="1" dirty="0" smtClean="0">
                <a:solidFill>
                  <a:srgbClr val="000000"/>
                </a:solidFill>
              </a:rPr>
              <a:t>of </a:t>
            </a:r>
            <a:r>
              <a:rPr lang="nl-NL" b="1" dirty="0" err="1" smtClean="0">
                <a:solidFill>
                  <a:srgbClr val="000000"/>
                </a:solidFill>
              </a:rPr>
              <a:t>einem</a:t>
            </a:r>
            <a:r>
              <a:rPr lang="nl-NL" dirty="0" smtClean="0"/>
              <a:t>)</a:t>
            </a:r>
            <a:endParaRPr lang="nl-NL" dirty="0" smtClean="0">
              <a:sym typeface="Wingdings"/>
            </a:endParaRPr>
          </a:p>
          <a:p>
            <a:endParaRPr lang="nl-NL" dirty="0">
              <a:sym typeface="Wingdings"/>
            </a:endParaRPr>
          </a:p>
        </p:txBody>
      </p:sp>
      <p:sp>
        <p:nvSpPr>
          <p:cNvPr id="5" name="Tekstvak 4"/>
          <p:cNvSpPr txBox="1"/>
          <p:nvPr/>
        </p:nvSpPr>
        <p:spPr>
          <a:xfrm>
            <a:off x="354567" y="3394258"/>
            <a:ext cx="8491339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nl-NL" sz="2000" b="1" dirty="0" smtClean="0">
                <a:solidFill>
                  <a:srgbClr val="660066"/>
                </a:solidFill>
              </a:rPr>
              <a:t>AAN/VOOR HEM regel is om te onderzoeken of een </a:t>
            </a:r>
            <a:r>
              <a:rPr lang="nl-NL" sz="2000" b="1" dirty="0" err="1" smtClean="0">
                <a:solidFill>
                  <a:srgbClr val="660066"/>
                </a:solidFill>
              </a:rPr>
              <a:t>zelfst</a:t>
            </a:r>
            <a:r>
              <a:rPr lang="nl-NL" sz="2000" b="1" dirty="0" smtClean="0">
                <a:solidFill>
                  <a:srgbClr val="660066"/>
                </a:solidFill>
              </a:rPr>
              <a:t> </a:t>
            </a:r>
            <a:r>
              <a:rPr lang="nl-NL" sz="2000" b="1" dirty="0" err="1" smtClean="0">
                <a:solidFill>
                  <a:srgbClr val="660066"/>
                </a:solidFill>
              </a:rPr>
              <a:t>naamw</a:t>
            </a:r>
            <a:r>
              <a:rPr lang="nl-NL" sz="2000" b="1" dirty="0" smtClean="0">
                <a:solidFill>
                  <a:srgbClr val="660066"/>
                </a:solidFill>
              </a:rPr>
              <a:t> </a:t>
            </a:r>
          </a:p>
          <a:p>
            <a:r>
              <a:rPr lang="nl-NL" sz="2000" b="1" dirty="0" smtClean="0">
                <a:solidFill>
                  <a:srgbClr val="660066"/>
                </a:solidFill>
              </a:rPr>
              <a:t>MEEWERKEND Voorwerp is:       in dat geval dus 3</a:t>
            </a:r>
            <a:r>
              <a:rPr lang="nl-NL" sz="2000" b="1" baseline="30000" dirty="0" smtClean="0">
                <a:solidFill>
                  <a:srgbClr val="660066"/>
                </a:solidFill>
              </a:rPr>
              <a:t>e</a:t>
            </a:r>
            <a:r>
              <a:rPr lang="nl-NL" sz="2000" b="1" dirty="0" smtClean="0">
                <a:solidFill>
                  <a:srgbClr val="660066"/>
                </a:solidFill>
              </a:rPr>
              <a:t> naamval </a:t>
            </a:r>
            <a:endParaRPr lang="nl-NL" sz="2000" b="1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3354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104746" y="130940"/>
            <a:ext cx="7939343" cy="37087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b="1" dirty="0" smtClean="0"/>
              <a:t>Stappenplan:</a:t>
            </a:r>
          </a:p>
          <a:p>
            <a:endParaRPr lang="nl-NL" sz="1600" dirty="0"/>
          </a:p>
          <a:p>
            <a:r>
              <a:rPr lang="nl-NL" sz="1600" dirty="0" smtClean="0"/>
              <a:t>Zet een streep onder </a:t>
            </a:r>
            <a:r>
              <a:rPr lang="nl-NL" sz="1600" dirty="0" smtClean="0">
                <a:sym typeface="Wingdings"/>
              </a:rPr>
              <a:t>   </a:t>
            </a:r>
            <a:r>
              <a:rPr lang="nl-NL" sz="1600" dirty="0" err="1" smtClean="0">
                <a:sym typeface="Wingdings"/>
              </a:rPr>
              <a:t>lidw</a:t>
            </a:r>
            <a:r>
              <a:rPr lang="nl-NL" sz="1600" dirty="0" smtClean="0">
                <a:sym typeface="Wingdings"/>
              </a:rPr>
              <a:t> + </a:t>
            </a:r>
            <a:r>
              <a:rPr lang="nl-NL" sz="1600" dirty="0" err="1" smtClean="0">
                <a:sym typeface="Wingdings"/>
              </a:rPr>
              <a:t>bijv</a:t>
            </a:r>
            <a:r>
              <a:rPr lang="nl-NL" sz="1600" dirty="0" smtClean="0">
                <a:sym typeface="Wingdings"/>
              </a:rPr>
              <a:t> </a:t>
            </a:r>
            <a:r>
              <a:rPr lang="nl-NL" sz="1600" dirty="0" err="1" smtClean="0">
                <a:sym typeface="Wingdings"/>
              </a:rPr>
              <a:t>naamw</a:t>
            </a:r>
            <a:r>
              <a:rPr lang="nl-NL" sz="1600" dirty="0" smtClean="0">
                <a:sym typeface="Wingdings"/>
              </a:rPr>
              <a:t> + </a:t>
            </a:r>
            <a:r>
              <a:rPr lang="nl-NL" sz="1600" dirty="0" err="1" smtClean="0">
                <a:sym typeface="Wingdings"/>
              </a:rPr>
              <a:t>zelfst</a:t>
            </a:r>
            <a:r>
              <a:rPr lang="nl-NL" sz="1600" dirty="0" smtClean="0">
                <a:sym typeface="Wingdings"/>
              </a:rPr>
              <a:t> </a:t>
            </a:r>
            <a:r>
              <a:rPr lang="nl-NL" sz="1600" dirty="0" err="1" smtClean="0">
                <a:sym typeface="Wingdings"/>
              </a:rPr>
              <a:t>naamw</a:t>
            </a:r>
            <a:r>
              <a:rPr lang="nl-NL" sz="1600" dirty="0" smtClean="0">
                <a:sym typeface="Wingdings"/>
              </a:rPr>
              <a:t>.</a:t>
            </a:r>
          </a:p>
          <a:p>
            <a:endParaRPr lang="nl-NL" sz="1600" dirty="0">
              <a:sym typeface="Wingdings"/>
            </a:endParaRPr>
          </a:p>
          <a:p>
            <a:r>
              <a:rPr lang="nl-NL" sz="2400" b="1" dirty="0" err="1" smtClean="0">
                <a:sym typeface="Wingdings"/>
              </a:rPr>
              <a:t>Ich</a:t>
            </a:r>
            <a:r>
              <a:rPr lang="nl-NL" sz="2400" b="1" dirty="0" smtClean="0">
                <a:sym typeface="Wingdings"/>
              </a:rPr>
              <a:t> </a:t>
            </a:r>
            <a:r>
              <a:rPr lang="nl-NL" sz="2400" b="1" dirty="0" err="1" smtClean="0">
                <a:sym typeface="Wingdings"/>
              </a:rPr>
              <a:t>gebe</a:t>
            </a:r>
            <a:r>
              <a:rPr lang="nl-NL" sz="2400" b="1" dirty="0" smtClean="0">
                <a:sym typeface="Wingdings"/>
              </a:rPr>
              <a:t> </a:t>
            </a:r>
            <a:r>
              <a:rPr lang="nl-NL" sz="2400" b="1" u="sng" dirty="0" smtClean="0">
                <a:sym typeface="Wingdings"/>
              </a:rPr>
              <a:t>d....... </a:t>
            </a:r>
            <a:r>
              <a:rPr lang="de-DE" sz="2400" b="1" u="sng" dirty="0" smtClean="0">
                <a:sym typeface="Wingdings"/>
              </a:rPr>
              <a:t>lieben</a:t>
            </a:r>
            <a:r>
              <a:rPr lang="nl-NL" sz="2400" b="1" u="sng" dirty="0" smtClean="0">
                <a:sym typeface="Wingdings"/>
              </a:rPr>
              <a:t> Frau   </a:t>
            </a:r>
            <a:r>
              <a:rPr lang="nl-NL" sz="2400" b="1" dirty="0" err="1" smtClean="0">
                <a:sym typeface="Wingdings"/>
              </a:rPr>
              <a:t>einen</a:t>
            </a:r>
            <a:r>
              <a:rPr lang="nl-NL" sz="2400" b="1" dirty="0" smtClean="0">
                <a:sym typeface="Wingdings"/>
              </a:rPr>
              <a:t> </a:t>
            </a:r>
            <a:r>
              <a:rPr lang="nl-NL" sz="2400" b="1" dirty="0" err="1" smtClean="0">
                <a:sym typeface="Wingdings"/>
              </a:rPr>
              <a:t>großen</a:t>
            </a:r>
            <a:r>
              <a:rPr lang="nl-NL" sz="2400" b="1" dirty="0" smtClean="0">
                <a:sym typeface="Wingdings"/>
              </a:rPr>
              <a:t> </a:t>
            </a:r>
            <a:r>
              <a:rPr lang="nl-NL" sz="2400" b="1" dirty="0" err="1" smtClean="0">
                <a:sym typeface="Wingdings"/>
              </a:rPr>
              <a:t>Blumenstrauß</a:t>
            </a:r>
            <a:r>
              <a:rPr lang="nl-NL" sz="2400" b="1" dirty="0" smtClean="0">
                <a:sym typeface="Wingdings"/>
              </a:rPr>
              <a:t>. (m)</a:t>
            </a:r>
          </a:p>
          <a:p>
            <a:endParaRPr lang="nl-NL" sz="2400" b="1" dirty="0">
              <a:sym typeface="Wingdings"/>
            </a:endParaRPr>
          </a:p>
          <a:p>
            <a:r>
              <a:rPr lang="nl-NL" dirty="0" smtClean="0">
                <a:sym typeface="Wingdings"/>
              </a:rPr>
              <a:t>Vertaal en vervang onderstreepte woord met:</a:t>
            </a:r>
          </a:p>
          <a:p>
            <a:r>
              <a:rPr lang="nl-NL" sz="2400" b="1" dirty="0" smtClean="0">
                <a:sym typeface="Wingdings"/>
              </a:rPr>
              <a:t>Hij     </a:t>
            </a:r>
            <a:r>
              <a:rPr lang="nl-NL" sz="2000" dirty="0" smtClean="0">
                <a:sym typeface="Wingdings"/>
              </a:rPr>
              <a:t>of</a:t>
            </a:r>
            <a:r>
              <a:rPr lang="nl-NL" sz="2400" b="1" dirty="0" smtClean="0">
                <a:sym typeface="Wingdings"/>
              </a:rPr>
              <a:t>      Hem      </a:t>
            </a:r>
            <a:r>
              <a:rPr lang="nl-NL" sz="2000" dirty="0" smtClean="0">
                <a:sym typeface="Wingdings"/>
              </a:rPr>
              <a:t>of</a:t>
            </a:r>
            <a:r>
              <a:rPr lang="nl-NL" sz="2400" b="1" dirty="0" smtClean="0">
                <a:sym typeface="Wingdings"/>
              </a:rPr>
              <a:t>         Aan/Voor hem</a:t>
            </a:r>
          </a:p>
          <a:p>
            <a:endParaRPr lang="nl-NL" sz="1100" b="1" dirty="0" smtClean="0">
              <a:sym typeface="Wingdings"/>
            </a:endParaRPr>
          </a:p>
          <a:p>
            <a:r>
              <a:rPr lang="nl-NL" sz="2400" b="1" dirty="0" smtClean="0">
                <a:sym typeface="Wingdings"/>
              </a:rPr>
              <a:t>(1</a:t>
            </a:r>
            <a:r>
              <a:rPr lang="nl-NL" sz="2400" b="1" baseline="30000" dirty="0" smtClean="0">
                <a:sym typeface="Wingdings"/>
              </a:rPr>
              <a:t>e</a:t>
            </a:r>
            <a:r>
              <a:rPr lang="nl-NL" sz="2400" b="1" dirty="0" smtClean="0">
                <a:sym typeface="Wingdings"/>
              </a:rPr>
              <a:t>)              (4</a:t>
            </a:r>
            <a:r>
              <a:rPr lang="nl-NL" sz="2400" b="1" baseline="30000" dirty="0" smtClean="0">
                <a:sym typeface="Wingdings"/>
              </a:rPr>
              <a:t>e</a:t>
            </a:r>
            <a:r>
              <a:rPr lang="nl-NL" sz="2400" b="1" dirty="0" smtClean="0">
                <a:sym typeface="Wingdings"/>
              </a:rPr>
              <a:t>)                          (3</a:t>
            </a:r>
            <a:r>
              <a:rPr lang="nl-NL" sz="2400" b="1" baseline="30000" dirty="0" smtClean="0">
                <a:sym typeface="Wingdings"/>
              </a:rPr>
              <a:t>e</a:t>
            </a:r>
            <a:r>
              <a:rPr lang="nl-NL" sz="2400" b="1" dirty="0" smtClean="0">
                <a:sym typeface="Wingdings"/>
              </a:rPr>
              <a:t>)</a:t>
            </a:r>
          </a:p>
          <a:p>
            <a:endParaRPr lang="nl-NL" sz="1200" b="1" dirty="0" smtClean="0">
              <a:sym typeface="Wingdings"/>
            </a:endParaRPr>
          </a:p>
          <a:p>
            <a:r>
              <a:rPr lang="nl-NL" sz="2000" dirty="0" smtClean="0">
                <a:sym typeface="Wingdings"/>
              </a:rPr>
              <a:t>Let op of je een     </a:t>
            </a:r>
            <a:r>
              <a:rPr lang="nl-NL" sz="2000" b="1" dirty="0" smtClean="0">
                <a:solidFill>
                  <a:schemeClr val="accent2"/>
                </a:solidFill>
                <a:sym typeface="Wingdings"/>
              </a:rPr>
              <a:t>der</a:t>
            </a:r>
            <a:r>
              <a:rPr lang="nl-NL" sz="2000" dirty="0" smtClean="0">
                <a:sym typeface="Wingdings"/>
              </a:rPr>
              <a:t>      of een       </a:t>
            </a:r>
            <a:r>
              <a:rPr lang="nl-NL" sz="2000" b="1" dirty="0" err="1" smtClean="0">
                <a:solidFill>
                  <a:srgbClr val="C0504D"/>
                </a:solidFill>
                <a:sym typeface="Wingdings"/>
              </a:rPr>
              <a:t>ein</a:t>
            </a:r>
            <a:r>
              <a:rPr lang="nl-NL" sz="2000" dirty="0" smtClean="0">
                <a:sym typeface="Wingdings"/>
              </a:rPr>
              <a:t>       woord moet opschrijven</a:t>
            </a:r>
            <a:endParaRPr lang="nl-NL" sz="2000" dirty="0">
              <a:sym typeface="Wingdings"/>
            </a:endParaRPr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9052384"/>
              </p:ext>
            </p:extLst>
          </p:nvPr>
        </p:nvGraphicFramePr>
        <p:xfrm>
          <a:off x="327333" y="3810363"/>
          <a:ext cx="8491339" cy="289923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979254"/>
                <a:gridCol w="1531523"/>
                <a:gridCol w="1631134"/>
                <a:gridCol w="1693391"/>
                <a:gridCol w="1656037"/>
              </a:tblGrid>
              <a:tr h="613232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v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o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mv</a:t>
                      </a:r>
                      <a:endParaRPr lang="nl-NL" dirty="0"/>
                    </a:p>
                  </a:txBody>
                  <a:tcPr/>
                </a:tc>
              </a:tr>
              <a:tr h="613232">
                <a:tc>
                  <a:txBody>
                    <a:bodyPr/>
                    <a:lstStyle/>
                    <a:p>
                      <a:r>
                        <a:rPr lang="nl-NL" dirty="0" smtClean="0"/>
                        <a:t>1 </a:t>
                      </a:r>
                      <a:r>
                        <a:rPr lang="nl-NL" sz="1200" dirty="0" smtClean="0"/>
                        <a:t>Nom</a:t>
                      </a:r>
                      <a:r>
                        <a:rPr lang="nl-NL" dirty="0" smtClean="0"/>
                        <a:t>   (hij)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Kinder</a:t>
                      </a:r>
                      <a:endParaRPr lang="nl-NL" baseline="0" dirty="0" smtClean="0"/>
                    </a:p>
                    <a:p>
                      <a:r>
                        <a:rPr lang="nl-NL" baseline="0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49196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6132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nl-NL" dirty="0" smtClean="0"/>
                        <a:t>3 </a:t>
                      </a:r>
                      <a:r>
                        <a:rPr lang="nl-NL" sz="1200" dirty="0" smtClean="0"/>
                        <a:t>Dat</a:t>
                      </a:r>
                      <a:r>
                        <a:rPr lang="nl-NL" dirty="0" smtClean="0"/>
                        <a:t> (aan</a:t>
                      </a:r>
                      <a:r>
                        <a:rPr lang="nl-NL" baseline="0" dirty="0" smtClean="0"/>
                        <a:t> hem )</a:t>
                      </a:r>
                      <a:endParaRPr lang="nl-NL" dirty="0" smtClean="0"/>
                    </a:p>
                    <a:p>
                      <a:pPr marL="0" indent="0">
                        <a:buNone/>
                      </a:pPr>
                      <a:r>
                        <a:rPr lang="nl-NL" dirty="0" err="1" smtClean="0"/>
                        <a:t>mit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nach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von</a:t>
                      </a:r>
                      <a:r>
                        <a:rPr lang="nl-NL" baseline="0" dirty="0" smtClean="0"/>
                        <a:t> ......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dirty="0" err="1" smtClean="0"/>
                        <a:t>Kindern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13232">
                <a:tc>
                  <a:txBody>
                    <a:bodyPr/>
                    <a:lstStyle/>
                    <a:p>
                      <a:r>
                        <a:rPr lang="nl-NL" dirty="0" smtClean="0"/>
                        <a:t>4 </a:t>
                      </a:r>
                      <a:r>
                        <a:rPr lang="nl-NL" sz="1200" dirty="0" err="1" smtClean="0"/>
                        <a:t>Akk</a:t>
                      </a:r>
                      <a:r>
                        <a:rPr lang="nl-NL" dirty="0" smtClean="0"/>
                        <a:t>   (-hem)</a:t>
                      </a:r>
                    </a:p>
                    <a:p>
                      <a:r>
                        <a:rPr lang="de-DE" dirty="0" smtClean="0"/>
                        <a:t>durch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für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ohne</a:t>
                      </a:r>
                      <a:r>
                        <a:rPr lang="nl-NL" dirty="0" smtClean="0"/>
                        <a:t>.......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</a:t>
                      </a:r>
                      <a:r>
                        <a:rPr lang="nl-NL" dirty="0" err="1" smtClean="0"/>
                        <a:t>Kinder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01654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104746" y="130940"/>
            <a:ext cx="7636977" cy="36163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b="1" dirty="0" smtClean="0"/>
              <a:t>Stappenplan:</a:t>
            </a:r>
          </a:p>
          <a:p>
            <a:endParaRPr lang="nl-NL" sz="1600" dirty="0"/>
          </a:p>
          <a:p>
            <a:r>
              <a:rPr lang="nl-NL" sz="1600" dirty="0" smtClean="0"/>
              <a:t>Zet een streep onder </a:t>
            </a:r>
            <a:r>
              <a:rPr lang="nl-NL" sz="1600" dirty="0" smtClean="0">
                <a:sym typeface="Wingdings"/>
              </a:rPr>
              <a:t>   </a:t>
            </a:r>
            <a:r>
              <a:rPr lang="nl-NL" sz="1600" dirty="0" err="1" smtClean="0">
                <a:sym typeface="Wingdings"/>
              </a:rPr>
              <a:t>lidw</a:t>
            </a:r>
            <a:r>
              <a:rPr lang="nl-NL" sz="1600" dirty="0" smtClean="0">
                <a:sym typeface="Wingdings"/>
              </a:rPr>
              <a:t> + </a:t>
            </a:r>
            <a:r>
              <a:rPr lang="nl-NL" sz="1600" dirty="0" err="1" smtClean="0">
                <a:sym typeface="Wingdings"/>
              </a:rPr>
              <a:t>bijv</a:t>
            </a:r>
            <a:r>
              <a:rPr lang="nl-NL" sz="1600" dirty="0" smtClean="0">
                <a:sym typeface="Wingdings"/>
              </a:rPr>
              <a:t> </a:t>
            </a:r>
            <a:r>
              <a:rPr lang="nl-NL" sz="1600" dirty="0" err="1" smtClean="0">
                <a:sym typeface="Wingdings"/>
              </a:rPr>
              <a:t>naamw</a:t>
            </a:r>
            <a:r>
              <a:rPr lang="nl-NL" sz="1600" dirty="0" smtClean="0">
                <a:sym typeface="Wingdings"/>
              </a:rPr>
              <a:t> + </a:t>
            </a:r>
            <a:r>
              <a:rPr lang="nl-NL" sz="1600" dirty="0" err="1" smtClean="0">
                <a:sym typeface="Wingdings"/>
              </a:rPr>
              <a:t>zelfst</a:t>
            </a:r>
            <a:r>
              <a:rPr lang="nl-NL" sz="1600" dirty="0" smtClean="0">
                <a:sym typeface="Wingdings"/>
              </a:rPr>
              <a:t> </a:t>
            </a:r>
            <a:r>
              <a:rPr lang="nl-NL" sz="1600" dirty="0" err="1" smtClean="0">
                <a:sym typeface="Wingdings"/>
              </a:rPr>
              <a:t>naamw</a:t>
            </a:r>
            <a:r>
              <a:rPr lang="nl-NL" sz="1600" dirty="0" smtClean="0">
                <a:sym typeface="Wingdings"/>
              </a:rPr>
              <a:t>.</a:t>
            </a:r>
          </a:p>
          <a:p>
            <a:endParaRPr lang="nl-NL" sz="1600" dirty="0">
              <a:sym typeface="Wingdings"/>
            </a:endParaRPr>
          </a:p>
          <a:p>
            <a:r>
              <a:rPr lang="nl-NL" sz="2400" b="1" dirty="0" err="1" smtClean="0">
                <a:sym typeface="Wingdings"/>
              </a:rPr>
              <a:t>Ich</a:t>
            </a:r>
            <a:r>
              <a:rPr lang="nl-NL" sz="2400" b="1" dirty="0" smtClean="0">
                <a:sym typeface="Wingdings"/>
              </a:rPr>
              <a:t> </a:t>
            </a:r>
            <a:r>
              <a:rPr lang="nl-NL" sz="2400" b="1" dirty="0" err="1" smtClean="0">
                <a:sym typeface="Wingdings"/>
              </a:rPr>
              <a:t>gebe</a:t>
            </a:r>
            <a:r>
              <a:rPr lang="nl-NL" sz="2400" b="1" dirty="0" smtClean="0">
                <a:sym typeface="Wingdings"/>
              </a:rPr>
              <a:t> der </a:t>
            </a:r>
            <a:r>
              <a:rPr lang="de-DE" sz="2400" b="1" dirty="0" smtClean="0">
                <a:sym typeface="Wingdings"/>
              </a:rPr>
              <a:t>lieben</a:t>
            </a:r>
            <a:r>
              <a:rPr lang="nl-NL" sz="2400" b="1" dirty="0" smtClean="0">
                <a:sym typeface="Wingdings"/>
              </a:rPr>
              <a:t> Frau   </a:t>
            </a:r>
            <a:r>
              <a:rPr lang="nl-NL" sz="2400" b="1" u="sng" dirty="0" err="1" smtClean="0">
                <a:sym typeface="Wingdings"/>
              </a:rPr>
              <a:t>ein</a:t>
            </a:r>
            <a:r>
              <a:rPr lang="nl-NL" sz="2400" b="1" u="sng" dirty="0" smtClean="0">
                <a:sym typeface="Wingdings"/>
              </a:rPr>
              <a:t>.... </a:t>
            </a:r>
            <a:r>
              <a:rPr lang="nl-NL" sz="2400" b="1" u="sng" dirty="0" err="1" smtClean="0">
                <a:sym typeface="Wingdings"/>
              </a:rPr>
              <a:t>großen</a:t>
            </a:r>
            <a:r>
              <a:rPr lang="nl-NL" sz="2400" b="1" u="sng" dirty="0" smtClean="0">
                <a:sym typeface="Wingdings"/>
              </a:rPr>
              <a:t> </a:t>
            </a:r>
            <a:r>
              <a:rPr lang="nl-NL" sz="2400" b="1" u="sng" dirty="0" err="1" smtClean="0">
                <a:sym typeface="Wingdings"/>
              </a:rPr>
              <a:t>Blumenstrauß</a:t>
            </a:r>
            <a:r>
              <a:rPr lang="nl-NL" sz="2400" b="1" u="sng" dirty="0" smtClean="0">
                <a:sym typeface="Wingdings"/>
              </a:rPr>
              <a:t>. </a:t>
            </a:r>
            <a:r>
              <a:rPr lang="nl-NL" sz="2400" b="1" dirty="0" smtClean="0">
                <a:sym typeface="Wingdings"/>
              </a:rPr>
              <a:t>(m)</a:t>
            </a:r>
          </a:p>
          <a:p>
            <a:endParaRPr lang="nl-NL" sz="2400" b="1" dirty="0">
              <a:sym typeface="Wingdings"/>
            </a:endParaRPr>
          </a:p>
          <a:p>
            <a:r>
              <a:rPr lang="nl-NL" dirty="0" smtClean="0">
                <a:sym typeface="Wingdings"/>
              </a:rPr>
              <a:t>Vertaal en vervang onderstreepte woord met:</a:t>
            </a:r>
          </a:p>
          <a:p>
            <a:r>
              <a:rPr lang="nl-NL" sz="2400" b="1" dirty="0" smtClean="0">
                <a:sym typeface="Wingdings"/>
              </a:rPr>
              <a:t>Hij     </a:t>
            </a:r>
            <a:r>
              <a:rPr lang="nl-NL" sz="2000" dirty="0" smtClean="0">
                <a:sym typeface="Wingdings"/>
              </a:rPr>
              <a:t>of</a:t>
            </a:r>
            <a:r>
              <a:rPr lang="nl-NL" sz="2400" b="1" dirty="0" smtClean="0">
                <a:sym typeface="Wingdings"/>
              </a:rPr>
              <a:t>      Hem      </a:t>
            </a:r>
            <a:r>
              <a:rPr lang="nl-NL" sz="2000" dirty="0" smtClean="0">
                <a:sym typeface="Wingdings"/>
              </a:rPr>
              <a:t>of</a:t>
            </a:r>
            <a:r>
              <a:rPr lang="nl-NL" sz="2400" b="1" dirty="0" smtClean="0">
                <a:sym typeface="Wingdings"/>
              </a:rPr>
              <a:t>         Aan/Voor hem</a:t>
            </a:r>
          </a:p>
          <a:p>
            <a:endParaRPr lang="nl-NL" sz="1100" b="1" dirty="0" smtClean="0">
              <a:sym typeface="Wingdings"/>
            </a:endParaRPr>
          </a:p>
          <a:p>
            <a:r>
              <a:rPr lang="nl-NL" sz="2400" b="1" dirty="0" smtClean="0">
                <a:sym typeface="Wingdings"/>
              </a:rPr>
              <a:t>(1</a:t>
            </a:r>
            <a:r>
              <a:rPr lang="nl-NL" sz="2400" b="1" baseline="30000" dirty="0" smtClean="0">
                <a:sym typeface="Wingdings"/>
              </a:rPr>
              <a:t>e</a:t>
            </a:r>
            <a:r>
              <a:rPr lang="nl-NL" sz="2400" b="1" dirty="0" smtClean="0">
                <a:sym typeface="Wingdings"/>
              </a:rPr>
              <a:t>)              (4</a:t>
            </a:r>
            <a:r>
              <a:rPr lang="nl-NL" sz="2400" b="1" baseline="30000" dirty="0" smtClean="0">
                <a:sym typeface="Wingdings"/>
              </a:rPr>
              <a:t>e</a:t>
            </a:r>
            <a:r>
              <a:rPr lang="nl-NL" sz="2400" b="1" dirty="0" smtClean="0">
                <a:sym typeface="Wingdings"/>
              </a:rPr>
              <a:t>)                          (3</a:t>
            </a:r>
            <a:r>
              <a:rPr lang="nl-NL" sz="2400" b="1" baseline="30000" dirty="0" smtClean="0">
                <a:sym typeface="Wingdings"/>
              </a:rPr>
              <a:t>e</a:t>
            </a:r>
            <a:r>
              <a:rPr lang="nl-NL" sz="2400" b="1" dirty="0" smtClean="0">
                <a:sym typeface="Wingdings"/>
              </a:rPr>
              <a:t>)</a:t>
            </a:r>
          </a:p>
          <a:p>
            <a:endParaRPr lang="nl-NL" sz="1200" b="1" dirty="0" smtClean="0">
              <a:sym typeface="Wingdings"/>
            </a:endParaRPr>
          </a:p>
          <a:p>
            <a:r>
              <a:rPr lang="nl-NL" sz="2000" dirty="0" smtClean="0">
                <a:sym typeface="Wingdings"/>
              </a:rPr>
              <a:t>Let op of je een     </a:t>
            </a:r>
            <a:r>
              <a:rPr lang="nl-NL" sz="2000" b="1" dirty="0" smtClean="0">
                <a:solidFill>
                  <a:schemeClr val="accent2"/>
                </a:solidFill>
                <a:sym typeface="Wingdings"/>
              </a:rPr>
              <a:t>der</a:t>
            </a:r>
            <a:r>
              <a:rPr lang="nl-NL" sz="2000" dirty="0" smtClean="0">
                <a:sym typeface="Wingdings"/>
              </a:rPr>
              <a:t>      of een       </a:t>
            </a:r>
            <a:r>
              <a:rPr lang="nl-NL" sz="2000" b="1" dirty="0" err="1" smtClean="0">
                <a:solidFill>
                  <a:srgbClr val="C0504D"/>
                </a:solidFill>
                <a:sym typeface="Wingdings"/>
              </a:rPr>
              <a:t>ein</a:t>
            </a:r>
            <a:r>
              <a:rPr lang="nl-NL" sz="2000" dirty="0" smtClean="0">
                <a:sym typeface="Wingdings"/>
              </a:rPr>
              <a:t>       woord moet opschrijven</a:t>
            </a:r>
            <a:endParaRPr lang="nl-NL" sz="2000" dirty="0">
              <a:sym typeface="Wingdings"/>
            </a:endParaRPr>
          </a:p>
        </p:txBody>
      </p:sp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6760870"/>
              </p:ext>
            </p:extLst>
          </p:nvPr>
        </p:nvGraphicFramePr>
        <p:xfrm>
          <a:off x="327333" y="3810363"/>
          <a:ext cx="8491339" cy="289923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979254"/>
                <a:gridCol w="1531523"/>
                <a:gridCol w="1631134"/>
                <a:gridCol w="1693391"/>
                <a:gridCol w="1656037"/>
              </a:tblGrid>
              <a:tr h="613232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v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o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mv</a:t>
                      </a:r>
                      <a:endParaRPr lang="nl-NL" dirty="0"/>
                    </a:p>
                  </a:txBody>
                  <a:tcPr/>
                </a:tc>
              </a:tr>
              <a:tr h="613232">
                <a:tc>
                  <a:txBody>
                    <a:bodyPr/>
                    <a:lstStyle/>
                    <a:p>
                      <a:r>
                        <a:rPr lang="nl-NL" dirty="0" smtClean="0"/>
                        <a:t>1 </a:t>
                      </a:r>
                      <a:r>
                        <a:rPr lang="nl-NL" sz="1200" dirty="0" smtClean="0"/>
                        <a:t>Nom</a:t>
                      </a:r>
                      <a:r>
                        <a:rPr lang="nl-NL" dirty="0" smtClean="0"/>
                        <a:t>   (hij)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Kinder</a:t>
                      </a:r>
                      <a:endParaRPr lang="nl-NL" baseline="0" dirty="0" smtClean="0"/>
                    </a:p>
                    <a:p>
                      <a:r>
                        <a:rPr lang="nl-NL" baseline="0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49196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6132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nl-NL" dirty="0" smtClean="0"/>
                        <a:t>3 </a:t>
                      </a:r>
                      <a:r>
                        <a:rPr lang="nl-NL" sz="1200" dirty="0" smtClean="0"/>
                        <a:t>Dat</a:t>
                      </a:r>
                      <a:r>
                        <a:rPr lang="nl-NL" dirty="0" smtClean="0"/>
                        <a:t> (aan</a:t>
                      </a:r>
                      <a:r>
                        <a:rPr lang="nl-NL" baseline="0" dirty="0" smtClean="0"/>
                        <a:t> hem )</a:t>
                      </a:r>
                      <a:endParaRPr lang="nl-NL" dirty="0" smtClean="0"/>
                    </a:p>
                    <a:p>
                      <a:pPr marL="0" indent="0">
                        <a:buNone/>
                      </a:pPr>
                      <a:r>
                        <a:rPr lang="nl-NL" dirty="0" err="1" smtClean="0"/>
                        <a:t>mit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nach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von</a:t>
                      </a:r>
                      <a:r>
                        <a:rPr lang="nl-NL" baseline="0" dirty="0" smtClean="0"/>
                        <a:t> ......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dirty="0" err="1" smtClean="0"/>
                        <a:t>Kindern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13232">
                <a:tc>
                  <a:txBody>
                    <a:bodyPr/>
                    <a:lstStyle/>
                    <a:p>
                      <a:r>
                        <a:rPr lang="nl-NL" dirty="0" smtClean="0"/>
                        <a:t>4 </a:t>
                      </a:r>
                      <a:r>
                        <a:rPr lang="nl-NL" sz="1200" dirty="0" err="1" smtClean="0"/>
                        <a:t>Akk</a:t>
                      </a:r>
                      <a:r>
                        <a:rPr lang="nl-NL" dirty="0" smtClean="0"/>
                        <a:t>   (-hem)</a:t>
                      </a:r>
                    </a:p>
                    <a:p>
                      <a:r>
                        <a:rPr lang="de-DE" dirty="0" smtClean="0"/>
                        <a:t>durch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für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ohne</a:t>
                      </a:r>
                      <a:r>
                        <a:rPr lang="nl-NL" dirty="0" smtClean="0"/>
                        <a:t>.......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</a:t>
                      </a:r>
                      <a:r>
                        <a:rPr lang="nl-NL" dirty="0" err="1" smtClean="0"/>
                        <a:t>Kinder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76447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78561" y="130940"/>
            <a:ext cx="9039254" cy="3616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 smtClean="0"/>
              <a:t>Stappenplan:</a:t>
            </a:r>
          </a:p>
          <a:p>
            <a:endParaRPr lang="nl-NL" sz="1600" dirty="0"/>
          </a:p>
          <a:p>
            <a:r>
              <a:rPr lang="nl-NL" sz="1600" dirty="0" smtClean="0"/>
              <a:t>Zet een streep onder </a:t>
            </a:r>
            <a:r>
              <a:rPr lang="nl-NL" sz="1600" dirty="0" smtClean="0">
                <a:sym typeface="Wingdings"/>
              </a:rPr>
              <a:t>   </a:t>
            </a:r>
            <a:r>
              <a:rPr lang="nl-NL" sz="1600" dirty="0" err="1" smtClean="0">
                <a:sym typeface="Wingdings"/>
              </a:rPr>
              <a:t>lidw</a:t>
            </a:r>
            <a:r>
              <a:rPr lang="nl-NL" sz="1600" dirty="0" smtClean="0">
                <a:sym typeface="Wingdings"/>
              </a:rPr>
              <a:t> + </a:t>
            </a:r>
            <a:r>
              <a:rPr lang="nl-NL" sz="1600" dirty="0" err="1" smtClean="0">
                <a:sym typeface="Wingdings"/>
              </a:rPr>
              <a:t>bijv</a:t>
            </a:r>
            <a:r>
              <a:rPr lang="nl-NL" sz="1600" dirty="0" smtClean="0">
                <a:sym typeface="Wingdings"/>
              </a:rPr>
              <a:t> </a:t>
            </a:r>
            <a:r>
              <a:rPr lang="nl-NL" sz="1600" dirty="0" err="1" smtClean="0">
                <a:sym typeface="Wingdings"/>
              </a:rPr>
              <a:t>naamw</a:t>
            </a:r>
            <a:r>
              <a:rPr lang="nl-NL" sz="1600" dirty="0" smtClean="0">
                <a:sym typeface="Wingdings"/>
              </a:rPr>
              <a:t> + </a:t>
            </a:r>
            <a:r>
              <a:rPr lang="nl-NL" sz="1600" dirty="0" err="1" smtClean="0">
                <a:sym typeface="Wingdings"/>
              </a:rPr>
              <a:t>zelfst</a:t>
            </a:r>
            <a:r>
              <a:rPr lang="nl-NL" sz="1600" dirty="0" smtClean="0">
                <a:sym typeface="Wingdings"/>
              </a:rPr>
              <a:t> </a:t>
            </a:r>
            <a:r>
              <a:rPr lang="nl-NL" sz="1600" dirty="0" err="1" smtClean="0">
                <a:sym typeface="Wingdings"/>
              </a:rPr>
              <a:t>naamw</a:t>
            </a:r>
            <a:r>
              <a:rPr lang="nl-NL" sz="1600" dirty="0" smtClean="0">
                <a:sym typeface="Wingdings"/>
              </a:rPr>
              <a:t>.</a:t>
            </a:r>
          </a:p>
          <a:p>
            <a:endParaRPr lang="nl-NL" sz="1600" dirty="0">
              <a:sym typeface="Wingdings"/>
            </a:endParaRPr>
          </a:p>
          <a:p>
            <a:r>
              <a:rPr lang="nl-NL" sz="2400" b="1" u="sng" dirty="0" smtClean="0">
                <a:sym typeface="Wingdings"/>
              </a:rPr>
              <a:t>D..... kleine Kind </a:t>
            </a:r>
            <a:r>
              <a:rPr lang="nl-NL" sz="2400" b="1" dirty="0" err="1" smtClean="0">
                <a:sym typeface="Wingdings"/>
              </a:rPr>
              <a:t>gibt</a:t>
            </a:r>
            <a:r>
              <a:rPr lang="nl-NL" sz="2400" b="1" dirty="0" smtClean="0">
                <a:sym typeface="Wingdings"/>
              </a:rPr>
              <a:t> der </a:t>
            </a:r>
            <a:r>
              <a:rPr lang="de-DE" sz="2400" b="1" dirty="0" smtClean="0">
                <a:sym typeface="Wingdings"/>
              </a:rPr>
              <a:t>lieben</a:t>
            </a:r>
            <a:r>
              <a:rPr lang="nl-NL" sz="2400" b="1" dirty="0" smtClean="0">
                <a:sym typeface="Wingdings"/>
              </a:rPr>
              <a:t> Frau   </a:t>
            </a:r>
            <a:r>
              <a:rPr lang="nl-NL" sz="2400" b="1" dirty="0" err="1" smtClean="0">
                <a:sym typeface="Wingdings"/>
              </a:rPr>
              <a:t>einen</a:t>
            </a:r>
            <a:r>
              <a:rPr lang="nl-NL" sz="2400" b="1" dirty="0" smtClean="0">
                <a:sym typeface="Wingdings"/>
              </a:rPr>
              <a:t> </a:t>
            </a:r>
            <a:r>
              <a:rPr lang="nl-NL" sz="2400" b="1" dirty="0" err="1" smtClean="0">
                <a:sym typeface="Wingdings"/>
              </a:rPr>
              <a:t>großen</a:t>
            </a:r>
            <a:r>
              <a:rPr lang="nl-NL" sz="2400" b="1" dirty="0" smtClean="0">
                <a:sym typeface="Wingdings"/>
              </a:rPr>
              <a:t> </a:t>
            </a:r>
            <a:r>
              <a:rPr lang="nl-NL" sz="2400" b="1" dirty="0" err="1" smtClean="0">
                <a:sym typeface="Wingdings"/>
              </a:rPr>
              <a:t>Blumenstrauß</a:t>
            </a:r>
            <a:r>
              <a:rPr lang="nl-NL" sz="2400" b="1" dirty="0" smtClean="0">
                <a:sym typeface="Wingdings"/>
              </a:rPr>
              <a:t>.</a:t>
            </a:r>
            <a:r>
              <a:rPr lang="nl-NL" sz="2000" b="1" dirty="0" smtClean="0">
                <a:sym typeface="Wingdings"/>
              </a:rPr>
              <a:t>(m)</a:t>
            </a:r>
          </a:p>
          <a:p>
            <a:endParaRPr lang="nl-NL" sz="2400" b="1" dirty="0">
              <a:sym typeface="Wingdings"/>
            </a:endParaRPr>
          </a:p>
          <a:p>
            <a:r>
              <a:rPr lang="nl-NL" dirty="0" smtClean="0">
                <a:sym typeface="Wingdings"/>
              </a:rPr>
              <a:t>Vertaal en vervang onderstreepte woord met:</a:t>
            </a:r>
          </a:p>
          <a:p>
            <a:r>
              <a:rPr lang="nl-NL" sz="2400" b="1" dirty="0" smtClean="0">
                <a:sym typeface="Wingdings"/>
              </a:rPr>
              <a:t>Hij     </a:t>
            </a:r>
            <a:r>
              <a:rPr lang="nl-NL" sz="2000" dirty="0" smtClean="0">
                <a:sym typeface="Wingdings"/>
              </a:rPr>
              <a:t>of</a:t>
            </a:r>
            <a:r>
              <a:rPr lang="nl-NL" sz="2400" b="1" dirty="0" smtClean="0">
                <a:sym typeface="Wingdings"/>
              </a:rPr>
              <a:t>      Hem      </a:t>
            </a:r>
            <a:r>
              <a:rPr lang="nl-NL" sz="2000" dirty="0" smtClean="0">
                <a:sym typeface="Wingdings"/>
              </a:rPr>
              <a:t>of</a:t>
            </a:r>
            <a:r>
              <a:rPr lang="nl-NL" sz="2400" b="1" dirty="0" smtClean="0">
                <a:sym typeface="Wingdings"/>
              </a:rPr>
              <a:t>         Aan/Voor hem</a:t>
            </a:r>
          </a:p>
          <a:p>
            <a:endParaRPr lang="nl-NL" sz="1100" b="1" dirty="0" smtClean="0">
              <a:sym typeface="Wingdings"/>
            </a:endParaRPr>
          </a:p>
          <a:p>
            <a:r>
              <a:rPr lang="nl-NL" sz="2400" b="1" dirty="0" smtClean="0">
                <a:sym typeface="Wingdings"/>
              </a:rPr>
              <a:t>(1</a:t>
            </a:r>
            <a:r>
              <a:rPr lang="nl-NL" sz="2400" b="1" baseline="30000" dirty="0" smtClean="0">
                <a:sym typeface="Wingdings"/>
              </a:rPr>
              <a:t>e</a:t>
            </a:r>
            <a:r>
              <a:rPr lang="nl-NL" sz="2400" b="1" dirty="0" smtClean="0">
                <a:sym typeface="Wingdings"/>
              </a:rPr>
              <a:t>)              (4</a:t>
            </a:r>
            <a:r>
              <a:rPr lang="nl-NL" sz="2400" b="1" baseline="30000" dirty="0" smtClean="0">
                <a:sym typeface="Wingdings"/>
              </a:rPr>
              <a:t>e</a:t>
            </a:r>
            <a:r>
              <a:rPr lang="nl-NL" sz="2400" b="1" dirty="0" smtClean="0">
                <a:sym typeface="Wingdings"/>
              </a:rPr>
              <a:t>)                          (3</a:t>
            </a:r>
            <a:r>
              <a:rPr lang="nl-NL" sz="2400" b="1" baseline="30000" dirty="0" smtClean="0">
                <a:sym typeface="Wingdings"/>
              </a:rPr>
              <a:t>e</a:t>
            </a:r>
            <a:r>
              <a:rPr lang="nl-NL" sz="2400" b="1" dirty="0" smtClean="0">
                <a:sym typeface="Wingdings"/>
              </a:rPr>
              <a:t>)</a:t>
            </a:r>
          </a:p>
          <a:p>
            <a:endParaRPr lang="nl-NL" sz="1200" b="1" dirty="0" smtClean="0">
              <a:sym typeface="Wingdings"/>
            </a:endParaRPr>
          </a:p>
          <a:p>
            <a:r>
              <a:rPr lang="nl-NL" sz="2000" dirty="0" smtClean="0">
                <a:sym typeface="Wingdings"/>
              </a:rPr>
              <a:t>Let op of je een     </a:t>
            </a:r>
            <a:r>
              <a:rPr lang="nl-NL" sz="2000" b="1" dirty="0" smtClean="0">
                <a:solidFill>
                  <a:schemeClr val="accent2"/>
                </a:solidFill>
                <a:sym typeface="Wingdings"/>
              </a:rPr>
              <a:t>der</a:t>
            </a:r>
            <a:r>
              <a:rPr lang="nl-NL" sz="2000" dirty="0" smtClean="0">
                <a:sym typeface="Wingdings"/>
              </a:rPr>
              <a:t>      of een       </a:t>
            </a:r>
            <a:r>
              <a:rPr lang="nl-NL" sz="2000" b="1" dirty="0" err="1" smtClean="0">
                <a:solidFill>
                  <a:srgbClr val="C0504D"/>
                </a:solidFill>
                <a:sym typeface="Wingdings"/>
              </a:rPr>
              <a:t>ein</a:t>
            </a:r>
            <a:r>
              <a:rPr lang="nl-NL" sz="2000" dirty="0" smtClean="0">
                <a:sym typeface="Wingdings"/>
              </a:rPr>
              <a:t>       woord moet opschrijven</a:t>
            </a:r>
            <a:endParaRPr lang="nl-NL" sz="2000" dirty="0">
              <a:sym typeface="Wingdings"/>
            </a:endParaRPr>
          </a:p>
        </p:txBody>
      </p:sp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6760870"/>
              </p:ext>
            </p:extLst>
          </p:nvPr>
        </p:nvGraphicFramePr>
        <p:xfrm>
          <a:off x="327333" y="3810363"/>
          <a:ext cx="8491339" cy="289923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979254"/>
                <a:gridCol w="1531523"/>
                <a:gridCol w="1631134"/>
                <a:gridCol w="1693391"/>
                <a:gridCol w="1656037"/>
              </a:tblGrid>
              <a:tr h="613232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v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o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mv</a:t>
                      </a:r>
                      <a:endParaRPr lang="nl-NL" dirty="0"/>
                    </a:p>
                  </a:txBody>
                  <a:tcPr/>
                </a:tc>
              </a:tr>
              <a:tr h="613232">
                <a:tc>
                  <a:txBody>
                    <a:bodyPr/>
                    <a:lstStyle/>
                    <a:p>
                      <a:r>
                        <a:rPr lang="nl-NL" dirty="0" smtClean="0"/>
                        <a:t>1 </a:t>
                      </a:r>
                      <a:r>
                        <a:rPr lang="nl-NL" sz="1200" dirty="0" smtClean="0"/>
                        <a:t>Nom</a:t>
                      </a:r>
                      <a:r>
                        <a:rPr lang="nl-NL" dirty="0" smtClean="0"/>
                        <a:t>   (hij)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Kinder</a:t>
                      </a:r>
                      <a:endParaRPr lang="nl-NL" baseline="0" dirty="0" smtClean="0"/>
                    </a:p>
                    <a:p>
                      <a:r>
                        <a:rPr lang="nl-NL" baseline="0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49196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6132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nl-NL" dirty="0" smtClean="0"/>
                        <a:t>3 </a:t>
                      </a:r>
                      <a:r>
                        <a:rPr lang="nl-NL" sz="1200" dirty="0" smtClean="0"/>
                        <a:t>Dat</a:t>
                      </a:r>
                      <a:r>
                        <a:rPr lang="nl-NL" dirty="0" smtClean="0"/>
                        <a:t> (aan</a:t>
                      </a:r>
                      <a:r>
                        <a:rPr lang="nl-NL" baseline="0" dirty="0" smtClean="0"/>
                        <a:t> hem )</a:t>
                      </a:r>
                      <a:endParaRPr lang="nl-NL" dirty="0" smtClean="0"/>
                    </a:p>
                    <a:p>
                      <a:pPr marL="0" indent="0">
                        <a:buNone/>
                      </a:pPr>
                      <a:r>
                        <a:rPr lang="nl-NL" dirty="0" err="1" smtClean="0"/>
                        <a:t>mit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nach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von</a:t>
                      </a:r>
                      <a:r>
                        <a:rPr lang="nl-NL" baseline="0" dirty="0" smtClean="0"/>
                        <a:t> ......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dirty="0" err="1" smtClean="0"/>
                        <a:t>Kindern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13232">
                <a:tc>
                  <a:txBody>
                    <a:bodyPr/>
                    <a:lstStyle/>
                    <a:p>
                      <a:r>
                        <a:rPr lang="nl-NL" dirty="0" smtClean="0"/>
                        <a:t>4 </a:t>
                      </a:r>
                      <a:r>
                        <a:rPr lang="nl-NL" sz="1200" dirty="0" err="1" smtClean="0"/>
                        <a:t>Akk</a:t>
                      </a:r>
                      <a:r>
                        <a:rPr lang="nl-NL" dirty="0" smtClean="0"/>
                        <a:t>   (-hem)</a:t>
                      </a:r>
                    </a:p>
                    <a:p>
                      <a:r>
                        <a:rPr lang="de-DE" dirty="0" smtClean="0"/>
                        <a:t>durch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für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ohne</a:t>
                      </a:r>
                      <a:r>
                        <a:rPr lang="nl-NL" dirty="0" smtClean="0"/>
                        <a:t>.......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</a:t>
                      </a:r>
                      <a:r>
                        <a:rPr lang="nl-NL" dirty="0" err="1" smtClean="0"/>
                        <a:t>Kinder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17132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>
          <a:xfrm>
            <a:off x="6848273" y="859196"/>
            <a:ext cx="1223412" cy="512755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nl-NL" sz="2800" b="1" dirty="0" smtClean="0"/>
              <a:t>+3 / +4</a:t>
            </a:r>
          </a:p>
          <a:p>
            <a:pPr>
              <a:lnSpc>
                <a:spcPct val="140000"/>
              </a:lnSpc>
            </a:pPr>
            <a:endParaRPr lang="nl-NL" sz="1400" b="1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an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auf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hinter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neben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smtClean="0"/>
              <a:t>in</a:t>
            </a:r>
          </a:p>
          <a:p>
            <a:pPr>
              <a:lnSpc>
                <a:spcPct val="140000"/>
              </a:lnSpc>
            </a:pPr>
            <a:r>
              <a:rPr lang="tr-TR" dirty="0" smtClean="0"/>
              <a:t>ü</a:t>
            </a:r>
            <a:r>
              <a:rPr lang="nl-NL" dirty="0" err="1" smtClean="0"/>
              <a:t>ber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unter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vor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zwischen</a:t>
            </a:r>
            <a:endParaRPr lang="nl-NL" dirty="0" smtClean="0"/>
          </a:p>
          <a:p>
            <a:endParaRPr lang="nl-NL" dirty="0" smtClean="0"/>
          </a:p>
          <a:p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1133078" y="1133142"/>
            <a:ext cx="736099" cy="47397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nl-NL" sz="2800" b="1" dirty="0" smtClean="0"/>
              <a:t>+3</a:t>
            </a:r>
          </a:p>
          <a:p>
            <a:pPr>
              <a:lnSpc>
                <a:spcPct val="140000"/>
              </a:lnSpc>
            </a:pPr>
            <a:endParaRPr lang="nl-NL" sz="1200" b="1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mit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nach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smtClean="0"/>
              <a:t>bei </a:t>
            </a:r>
          </a:p>
          <a:p>
            <a:pPr>
              <a:lnSpc>
                <a:spcPct val="140000"/>
              </a:lnSpc>
            </a:pPr>
            <a:r>
              <a:rPr lang="nl-NL" dirty="0" err="1" smtClean="0"/>
              <a:t>seit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von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zu</a:t>
            </a:r>
            <a:r>
              <a:rPr lang="nl-NL" dirty="0" smtClean="0"/>
              <a:t> </a:t>
            </a:r>
          </a:p>
          <a:p>
            <a:pPr>
              <a:lnSpc>
                <a:spcPct val="140000"/>
              </a:lnSpc>
            </a:pPr>
            <a:r>
              <a:rPr lang="nl-NL" dirty="0" err="1" smtClean="0"/>
              <a:t>außer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aus</a:t>
            </a:r>
            <a:endParaRPr lang="nl-NL" dirty="0" smtClean="0"/>
          </a:p>
          <a:p>
            <a:endParaRPr lang="nl-NL" dirty="0"/>
          </a:p>
          <a:p>
            <a:endParaRPr lang="nl-NL" dirty="0" smtClean="0"/>
          </a:p>
        </p:txBody>
      </p:sp>
      <p:sp>
        <p:nvSpPr>
          <p:cNvPr id="5" name="Tekstvak 4"/>
          <p:cNvSpPr txBox="1"/>
          <p:nvPr/>
        </p:nvSpPr>
        <p:spPr>
          <a:xfrm>
            <a:off x="3760325" y="1245211"/>
            <a:ext cx="891590" cy="385336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nl-NL" sz="2800" b="1" dirty="0" smtClean="0"/>
              <a:t>+4</a:t>
            </a:r>
          </a:p>
          <a:p>
            <a:endParaRPr lang="nl-NL" sz="1400" b="1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durch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für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ohne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err="1" smtClean="0"/>
              <a:t>um</a:t>
            </a:r>
            <a:endParaRPr lang="nl-NL" dirty="0" smtClean="0"/>
          </a:p>
          <a:p>
            <a:pPr>
              <a:lnSpc>
                <a:spcPct val="140000"/>
              </a:lnSpc>
            </a:pPr>
            <a:r>
              <a:rPr lang="nl-NL" dirty="0" smtClean="0"/>
              <a:t>bis</a:t>
            </a:r>
          </a:p>
          <a:p>
            <a:pPr>
              <a:lnSpc>
                <a:spcPct val="140000"/>
              </a:lnSpc>
            </a:pPr>
            <a:r>
              <a:rPr lang="nl-NL" dirty="0" err="1" smtClean="0"/>
              <a:t>gegen</a:t>
            </a:r>
            <a:endParaRPr lang="nl-NL" dirty="0" smtClean="0"/>
          </a:p>
          <a:p>
            <a:pPr>
              <a:lnSpc>
                <a:spcPct val="140000"/>
              </a:lnSpc>
            </a:pPr>
            <a:endParaRPr lang="nl-NL" dirty="0"/>
          </a:p>
          <a:p>
            <a:pPr>
              <a:lnSpc>
                <a:spcPct val="140000"/>
              </a:lnSpc>
            </a:pPr>
            <a:r>
              <a:rPr lang="nl-NL" dirty="0" err="1" smtClean="0"/>
              <a:t>entlang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774820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2456334"/>
              </p:ext>
            </p:extLst>
          </p:nvPr>
        </p:nvGraphicFramePr>
        <p:xfrm>
          <a:off x="104744" y="137131"/>
          <a:ext cx="9008160" cy="4083046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243861"/>
                <a:gridCol w="1936749"/>
                <a:gridCol w="1611522"/>
                <a:gridCol w="1715216"/>
                <a:gridCol w="2500812"/>
              </a:tblGrid>
              <a:tr h="6699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v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o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mv</a:t>
                      </a:r>
                      <a:endParaRPr lang="nl-NL" dirty="0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1 </a:t>
                      </a:r>
                      <a:r>
                        <a:rPr lang="nl-NL" sz="1200" dirty="0" smtClean="0"/>
                        <a:t>Nom</a:t>
                      </a:r>
                      <a:r>
                        <a:rPr lang="nl-NL" dirty="0" smtClean="0"/>
                        <a:t>   (hij)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</a:t>
                      </a:r>
                      <a:r>
                        <a:rPr lang="nl-NL" b="1" dirty="0" err="1" smtClean="0"/>
                        <a:t>große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</a:t>
                      </a:r>
                      <a:r>
                        <a:rPr lang="nl-NL" b="1" dirty="0" err="1" smtClean="0"/>
                        <a:t>liebe</a:t>
                      </a:r>
                      <a:r>
                        <a:rPr lang="nl-NL" dirty="0" smtClean="0"/>
                        <a:t> Frau</a:t>
                      </a: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</a:t>
                      </a:r>
                      <a:r>
                        <a:rPr lang="nl-NL" b="1" dirty="0" smtClean="0"/>
                        <a:t>kleine</a:t>
                      </a:r>
                      <a:r>
                        <a:rPr lang="nl-NL" dirty="0" smtClean="0"/>
                        <a:t> Kind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="1" baseline="0" dirty="0" smtClean="0"/>
                        <a:t>kleinen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Kinder</a:t>
                      </a:r>
                      <a:endParaRPr lang="nl-NL" baseline="0" dirty="0" smtClean="0"/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41365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nl-NL" dirty="0" smtClean="0"/>
                        <a:t>3 </a:t>
                      </a:r>
                      <a:r>
                        <a:rPr lang="nl-NL" sz="1200" dirty="0" smtClean="0"/>
                        <a:t>Dat</a:t>
                      </a:r>
                      <a:r>
                        <a:rPr lang="nl-NL" dirty="0" smtClean="0"/>
                        <a:t> (aan</a:t>
                      </a:r>
                      <a:r>
                        <a:rPr lang="nl-NL" baseline="0" dirty="0" smtClean="0"/>
                        <a:t> hem )</a:t>
                      </a:r>
                      <a:endParaRPr lang="nl-NL" dirty="0" smtClean="0"/>
                    </a:p>
                    <a:p>
                      <a:pPr marL="0" indent="0">
                        <a:buNone/>
                      </a:pPr>
                      <a:r>
                        <a:rPr lang="nl-NL" dirty="0" err="1" smtClean="0"/>
                        <a:t>mit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nach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von</a:t>
                      </a:r>
                      <a:r>
                        <a:rPr lang="nl-NL" baseline="0" dirty="0" smtClean="0"/>
                        <a:t> ......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</a:t>
                      </a:r>
                      <a:r>
                        <a:rPr lang="nl-NL" b="1" dirty="0" err="1" smtClean="0"/>
                        <a:t>großen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</a:t>
                      </a:r>
                      <a:r>
                        <a:rPr lang="nl-NL" b="1" dirty="0" err="1" smtClean="0"/>
                        <a:t>lieben</a:t>
                      </a:r>
                      <a:r>
                        <a:rPr lang="nl-NL" dirty="0" smtClean="0"/>
                        <a:t> Frau</a:t>
                      </a: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</a:t>
                      </a:r>
                      <a:r>
                        <a:rPr lang="nl-NL" b="1" dirty="0" err="1" smtClean="0"/>
                        <a:t>lieben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dirty="0" smtClean="0"/>
                        <a:t>Kind</a:t>
                      </a: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b="1" dirty="0" smtClean="0"/>
                        <a:t>kleinen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Kinder</a:t>
                      </a:r>
                      <a:r>
                        <a:rPr lang="nl-NL" b="1" dirty="0" err="1" smtClean="0"/>
                        <a:t>n</a:t>
                      </a:r>
                      <a:endParaRPr lang="nl-NL" b="1" dirty="0" smtClean="0"/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4 </a:t>
                      </a:r>
                      <a:r>
                        <a:rPr lang="nl-NL" sz="1200" dirty="0" err="1" smtClean="0"/>
                        <a:t>Akk</a:t>
                      </a:r>
                      <a:r>
                        <a:rPr lang="nl-NL" dirty="0" smtClean="0"/>
                        <a:t>   (-hem)</a:t>
                      </a:r>
                    </a:p>
                    <a:p>
                      <a:r>
                        <a:rPr lang="de-DE" dirty="0" smtClean="0"/>
                        <a:t>durch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für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ohne</a:t>
                      </a:r>
                      <a:r>
                        <a:rPr lang="nl-NL" dirty="0" smtClean="0"/>
                        <a:t>.......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b="1" dirty="0" err="1" smtClean="0"/>
                        <a:t>großen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</a:t>
                      </a:r>
                      <a:r>
                        <a:rPr lang="nl-NL" b="1" dirty="0" err="1" smtClean="0"/>
                        <a:t>liebe</a:t>
                      </a:r>
                      <a:r>
                        <a:rPr lang="nl-NL" dirty="0" smtClean="0"/>
                        <a:t> Frau</a:t>
                      </a: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</a:t>
                      </a:r>
                      <a:r>
                        <a:rPr lang="nl-NL" b="1" dirty="0" smtClean="0"/>
                        <a:t>kleine</a:t>
                      </a:r>
                      <a:r>
                        <a:rPr lang="nl-NL" dirty="0" smtClean="0"/>
                        <a:t> Kind</a:t>
                      </a: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</a:t>
                      </a:r>
                      <a:r>
                        <a:rPr lang="nl-NL" b="1" dirty="0" smtClean="0"/>
                        <a:t>kleinen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Kinder</a:t>
                      </a:r>
                      <a:endParaRPr lang="nl-NL" dirty="0" smtClean="0"/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kstvak 6"/>
          <p:cNvSpPr txBox="1"/>
          <p:nvPr/>
        </p:nvSpPr>
        <p:spPr>
          <a:xfrm>
            <a:off x="144033" y="4412690"/>
            <a:ext cx="76446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Der – </a:t>
            </a:r>
            <a:r>
              <a:rPr lang="nl-NL" dirty="0" err="1" smtClean="0"/>
              <a:t>Gruppe</a:t>
            </a:r>
            <a:r>
              <a:rPr lang="nl-NL" dirty="0" smtClean="0"/>
              <a:t> :    </a:t>
            </a:r>
            <a:r>
              <a:rPr lang="nl-NL" b="1" dirty="0" smtClean="0"/>
              <a:t>der die das     </a:t>
            </a:r>
            <a:r>
              <a:rPr lang="nl-NL" b="1" dirty="0" err="1" smtClean="0"/>
              <a:t>all</a:t>
            </a:r>
            <a:r>
              <a:rPr lang="nl-NL" b="1" dirty="0" smtClean="0"/>
              <a:t>-   dies-   </a:t>
            </a:r>
            <a:r>
              <a:rPr lang="nl-NL" b="1" dirty="0" err="1" smtClean="0"/>
              <a:t>jed</a:t>
            </a:r>
            <a:r>
              <a:rPr lang="nl-NL" b="1" dirty="0" smtClean="0"/>
              <a:t>-       jen-   </a:t>
            </a:r>
            <a:r>
              <a:rPr lang="nl-NL" b="1" dirty="0" err="1" smtClean="0"/>
              <a:t>manch</a:t>
            </a:r>
            <a:r>
              <a:rPr lang="nl-NL" b="1" dirty="0" smtClean="0"/>
              <a:t>-   </a:t>
            </a:r>
            <a:r>
              <a:rPr lang="nl-NL" b="1" dirty="0" err="1" smtClean="0"/>
              <a:t>solch</a:t>
            </a:r>
            <a:r>
              <a:rPr lang="nl-NL" b="1" dirty="0" smtClean="0"/>
              <a:t>-   </a:t>
            </a:r>
            <a:r>
              <a:rPr lang="nl-NL" b="1" dirty="0" err="1" smtClean="0"/>
              <a:t>welch</a:t>
            </a:r>
            <a:r>
              <a:rPr lang="nl-NL" b="1" dirty="0" smtClean="0"/>
              <a:t>-   </a:t>
            </a:r>
          </a:p>
          <a:p>
            <a:r>
              <a:rPr lang="nl-NL" dirty="0"/>
              <a:t> </a:t>
            </a:r>
            <a:r>
              <a:rPr lang="nl-NL" dirty="0" smtClean="0"/>
              <a:t>                              </a:t>
            </a:r>
            <a:r>
              <a:rPr lang="nl-NL" dirty="0" smtClean="0">
                <a:solidFill>
                  <a:srgbClr val="FF0000"/>
                </a:solidFill>
              </a:rPr>
              <a:t>de  de  het    alle   deze   ieder      die      menig     zulk       welk</a:t>
            </a:r>
          </a:p>
          <a:p>
            <a:r>
              <a:rPr lang="nl-NL" dirty="0">
                <a:solidFill>
                  <a:srgbClr val="FF0000"/>
                </a:solidFill>
              </a:rPr>
              <a:t> </a:t>
            </a:r>
            <a:r>
              <a:rPr lang="nl-NL" dirty="0" smtClean="0">
                <a:solidFill>
                  <a:srgbClr val="FF0000"/>
                </a:solidFill>
              </a:rPr>
              <a:t>                                                                dit      elk       ginds</a:t>
            </a:r>
            <a:endParaRPr lang="nl-NL" dirty="0"/>
          </a:p>
        </p:txBody>
      </p:sp>
      <p:sp>
        <p:nvSpPr>
          <p:cNvPr id="2" name="Tekstvak 1"/>
          <p:cNvSpPr txBox="1"/>
          <p:nvPr/>
        </p:nvSpPr>
        <p:spPr>
          <a:xfrm>
            <a:off x="6782305" y="5701485"/>
            <a:ext cx="15650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>
                <a:solidFill>
                  <a:srgbClr val="008000"/>
                </a:solidFill>
              </a:rPr>
              <a:t>e     e     e     en</a:t>
            </a:r>
          </a:p>
          <a:p>
            <a:r>
              <a:rPr lang="nl-NL" dirty="0" smtClean="0">
                <a:solidFill>
                  <a:srgbClr val="008000"/>
                </a:solidFill>
              </a:rPr>
              <a:t>en  en  en    en</a:t>
            </a:r>
          </a:p>
          <a:p>
            <a:r>
              <a:rPr lang="nl-NL" dirty="0" smtClean="0">
                <a:solidFill>
                  <a:srgbClr val="008000"/>
                </a:solidFill>
              </a:rPr>
              <a:t>en   e     e     en</a:t>
            </a:r>
            <a:endParaRPr lang="nl-NL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74928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30597" y="349212"/>
            <a:ext cx="23767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1 </a:t>
            </a:r>
            <a:r>
              <a:rPr lang="nl-NL" dirty="0" err="1" smtClean="0"/>
              <a:t>Dieser</a:t>
            </a:r>
            <a:r>
              <a:rPr lang="nl-NL" dirty="0" smtClean="0"/>
              <a:t> </a:t>
            </a:r>
            <a:r>
              <a:rPr lang="nl-NL" dirty="0" err="1" smtClean="0"/>
              <a:t>große</a:t>
            </a:r>
            <a:r>
              <a:rPr lang="nl-NL" dirty="0" smtClean="0"/>
              <a:t> </a:t>
            </a:r>
            <a:r>
              <a:rPr lang="nl-NL" dirty="0" err="1" smtClean="0"/>
              <a:t>Mann</a:t>
            </a:r>
            <a:endParaRPr lang="nl-NL" dirty="0" smtClean="0"/>
          </a:p>
          <a:p>
            <a:r>
              <a:rPr lang="nl-NL" dirty="0"/>
              <a:t>3</a:t>
            </a:r>
            <a:r>
              <a:rPr lang="nl-NL" dirty="0" smtClean="0"/>
              <a:t> </a:t>
            </a:r>
            <a:r>
              <a:rPr lang="nl-NL" dirty="0" err="1" smtClean="0"/>
              <a:t>Diesem</a:t>
            </a:r>
            <a:r>
              <a:rPr lang="nl-NL" dirty="0" smtClean="0"/>
              <a:t> </a:t>
            </a:r>
            <a:r>
              <a:rPr lang="nl-NL" dirty="0" err="1" smtClean="0"/>
              <a:t>großen</a:t>
            </a:r>
            <a:r>
              <a:rPr lang="nl-NL" dirty="0" smtClean="0"/>
              <a:t> </a:t>
            </a:r>
            <a:r>
              <a:rPr lang="nl-NL" dirty="0" err="1" smtClean="0"/>
              <a:t>Mann</a:t>
            </a:r>
            <a:endParaRPr lang="nl-NL" dirty="0" smtClean="0"/>
          </a:p>
          <a:p>
            <a:r>
              <a:rPr lang="nl-NL" dirty="0"/>
              <a:t>4</a:t>
            </a:r>
            <a:r>
              <a:rPr lang="nl-NL" dirty="0" smtClean="0"/>
              <a:t> </a:t>
            </a:r>
            <a:r>
              <a:rPr lang="nl-NL" dirty="0" err="1" smtClean="0"/>
              <a:t>diesen</a:t>
            </a:r>
            <a:r>
              <a:rPr lang="nl-NL" dirty="0" smtClean="0"/>
              <a:t> </a:t>
            </a:r>
            <a:r>
              <a:rPr lang="nl-NL" dirty="0" err="1" smtClean="0"/>
              <a:t>großen</a:t>
            </a:r>
            <a:r>
              <a:rPr lang="nl-NL" dirty="0" smtClean="0"/>
              <a:t> </a:t>
            </a:r>
            <a:r>
              <a:rPr lang="nl-NL" dirty="0" err="1" smtClean="0"/>
              <a:t>Mann</a:t>
            </a:r>
            <a:endParaRPr lang="nl-NL" dirty="0"/>
          </a:p>
        </p:txBody>
      </p:sp>
      <p:sp>
        <p:nvSpPr>
          <p:cNvPr id="3" name="Tekstvak 2"/>
          <p:cNvSpPr txBox="1"/>
          <p:nvPr/>
        </p:nvSpPr>
        <p:spPr>
          <a:xfrm>
            <a:off x="2468582" y="349214"/>
            <a:ext cx="21344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1 </a:t>
            </a:r>
            <a:r>
              <a:rPr lang="nl-NL" dirty="0" err="1" smtClean="0"/>
              <a:t>diese</a:t>
            </a:r>
            <a:r>
              <a:rPr lang="nl-NL" dirty="0" smtClean="0"/>
              <a:t> kleine Frau </a:t>
            </a:r>
          </a:p>
          <a:p>
            <a:r>
              <a:rPr lang="nl-NL" dirty="0"/>
              <a:t>3</a:t>
            </a:r>
            <a:r>
              <a:rPr lang="nl-NL" dirty="0" smtClean="0"/>
              <a:t> </a:t>
            </a:r>
            <a:r>
              <a:rPr lang="nl-NL" dirty="0" err="1" smtClean="0"/>
              <a:t>dieser</a:t>
            </a:r>
            <a:r>
              <a:rPr lang="nl-NL" dirty="0" smtClean="0"/>
              <a:t> kleinen Frau</a:t>
            </a:r>
          </a:p>
          <a:p>
            <a:r>
              <a:rPr lang="nl-NL" dirty="0"/>
              <a:t>4</a:t>
            </a:r>
            <a:r>
              <a:rPr lang="nl-NL" dirty="0" smtClean="0"/>
              <a:t> </a:t>
            </a:r>
            <a:r>
              <a:rPr lang="nl-NL" dirty="0" err="1" smtClean="0"/>
              <a:t>diese</a:t>
            </a:r>
            <a:r>
              <a:rPr lang="nl-NL" dirty="0" smtClean="0"/>
              <a:t> kleine Frau</a:t>
            </a: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4681968" y="349214"/>
            <a:ext cx="22354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1</a:t>
            </a:r>
            <a:r>
              <a:rPr lang="nl-NL" dirty="0" smtClean="0"/>
              <a:t> </a:t>
            </a:r>
            <a:r>
              <a:rPr lang="nl-NL" dirty="0" err="1" smtClean="0"/>
              <a:t>Dieses</a:t>
            </a:r>
            <a:r>
              <a:rPr lang="nl-NL" dirty="0" smtClean="0"/>
              <a:t> kleine Kind</a:t>
            </a:r>
          </a:p>
          <a:p>
            <a:r>
              <a:rPr lang="nl-NL" dirty="0" smtClean="0"/>
              <a:t>3 </a:t>
            </a:r>
            <a:r>
              <a:rPr lang="nl-NL" dirty="0" err="1" smtClean="0"/>
              <a:t>diesem</a:t>
            </a:r>
            <a:r>
              <a:rPr lang="nl-NL" dirty="0" smtClean="0"/>
              <a:t> kleinen Kind</a:t>
            </a:r>
          </a:p>
          <a:p>
            <a:r>
              <a:rPr lang="nl-NL" dirty="0"/>
              <a:t>4</a:t>
            </a:r>
            <a:r>
              <a:rPr lang="nl-NL" dirty="0" smtClean="0"/>
              <a:t> </a:t>
            </a:r>
            <a:r>
              <a:rPr lang="nl-NL" dirty="0" err="1" smtClean="0"/>
              <a:t>dieses</a:t>
            </a:r>
            <a:r>
              <a:rPr lang="nl-NL" dirty="0" smtClean="0"/>
              <a:t> kleine Kind</a:t>
            </a:r>
            <a:endParaRPr lang="nl-NL" dirty="0"/>
          </a:p>
        </p:txBody>
      </p:sp>
      <p:sp>
        <p:nvSpPr>
          <p:cNvPr id="5" name="Tekstvak 4"/>
          <p:cNvSpPr txBox="1"/>
          <p:nvPr/>
        </p:nvSpPr>
        <p:spPr>
          <a:xfrm>
            <a:off x="6961753" y="336591"/>
            <a:ext cx="21744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1 </a:t>
            </a:r>
            <a:r>
              <a:rPr lang="nl-NL" dirty="0" err="1" smtClean="0"/>
              <a:t>Diese</a:t>
            </a:r>
            <a:r>
              <a:rPr lang="nl-NL" dirty="0" smtClean="0"/>
              <a:t> tollen </a:t>
            </a:r>
            <a:r>
              <a:rPr lang="nl-NL" dirty="0" err="1" smtClean="0"/>
              <a:t>Eltern</a:t>
            </a:r>
            <a:endParaRPr lang="nl-NL" dirty="0" smtClean="0"/>
          </a:p>
          <a:p>
            <a:r>
              <a:rPr lang="nl-NL" dirty="0" smtClean="0"/>
              <a:t>3 </a:t>
            </a:r>
            <a:r>
              <a:rPr lang="nl-NL" dirty="0" err="1" smtClean="0"/>
              <a:t>diesen</a:t>
            </a:r>
            <a:r>
              <a:rPr lang="nl-NL" dirty="0" smtClean="0"/>
              <a:t> tollen </a:t>
            </a:r>
            <a:r>
              <a:rPr lang="nl-NL" dirty="0" err="1" smtClean="0"/>
              <a:t>Eltern</a:t>
            </a:r>
            <a:endParaRPr lang="nl-NL" dirty="0" smtClean="0"/>
          </a:p>
          <a:p>
            <a:r>
              <a:rPr lang="nl-NL" dirty="0" smtClean="0"/>
              <a:t>4 </a:t>
            </a:r>
            <a:r>
              <a:rPr lang="nl-NL" dirty="0" err="1" smtClean="0"/>
              <a:t>diese</a:t>
            </a:r>
            <a:r>
              <a:rPr lang="nl-NL" dirty="0" smtClean="0"/>
              <a:t> tollen </a:t>
            </a:r>
            <a:r>
              <a:rPr lang="nl-NL" dirty="0" err="1" smtClean="0"/>
              <a:t>Eltern</a:t>
            </a:r>
            <a:endParaRPr lang="nl-NL" dirty="0"/>
          </a:p>
        </p:txBody>
      </p:sp>
      <p:sp>
        <p:nvSpPr>
          <p:cNvPr id="6" name="Tekstvak 5"/>
          <p:cNvSpPr txBox="1"/>
          <p:nvPr/>
        </p:nvSpPr>
        <p:spPr>
          <a:xfrm>
            <a:off x="60589" y="1525515"/>
            <a:ext cx="226801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1 </a:t>
            </a:r>
            <a:r>
              <a:rPr lang="nl-NL" dirty="0" err="1" smtClean="0"/>
              <a:t>jeder</a:t>
            </a:r>
            <a:r>
              <a:rPr lang="nl-NL" dirty="0" smtClean="0"/>
              <a:t> </a:t>
            </a:r>
            <a:r>
              <a:rPr lang="nl-NL" dirty="0" err="1" smtClean="0"/>
              <a:t>große</a:t>
            </a:r>
            <a:r>
              <a:rPr lang="nl-NL" dirty="0" smtClean="0"/>
              <a:t> </a:t>
            </a:r>
            <a:r>
              <a:rPr lang="nl-NL" dirty="0" err="1" smtClean="0"/>
              <a:t>Mann</a:t>
            </a:r>
            <a:endParaRPr lang="nl-NL" dirty="0" smtClean="0"/>
          </a:p>
          <a:p>
            <a:r>
              <a:rPr lang="nl-NL" dirty="0"/>
              <a:t>3</a:t>
            </a:r>
            <a:r>
              <a:rPr lang="nl-NL" dirty="0" smtClean="0"/>
              <a:t> </a:t>
            </a:r>
            <a:r>
              <a:rPr lang="nl-NL" dirty="0" err="1" smtClean="0"/>
              <a:t>jedem</a:t>
            </a:r>
            <a:r>
              <a:rPr lang="nl-NL" dirty="0" smtClean="0"/>
              <a:t> </a:t>
            </a:r>
            <a:r>
              <a:rPr lang="nl-NL" dirty="0" err="1" smtClean="0"/>
              <a:t>großen</a:t>
            </a:r>
            <a:r>
              <a:rPr lang="nl-NL" dirty="0" smtClean="0"/>
              <a:t> </a:t>
            </a:r>
            <a:r>
              <a:rPr lang="nl-NL" dirty="0" err="1" smtClean="0"/>
              <a:t>Mann</a:t>
            </a:r>
            <a:endParaRPr lang="nl-NL" dirty="0" smtClean="0"/>
          </a:p>
          <a:p>
            <a:r>
              <a:rPr lang="nl-NL" dirty="0"/>
              <a:t>4</a:t>
            </a:r>
            <a:r>
              <a:rPr lang="nl-NL" dirty="0" smtClean="0"/>
              <a:t> </a:t>
            </a:r>
            <a:r>
              <a:rPr lang="nl-NL" dirty="0" err="1" smtClean="0"/>
              <a:t>jeden</a:t>
            </a:r>
            <a:r>
              <a:rPr lang="nl-NL" dirty="0" smtClean="0"/>
              <a:t> </a:t>
            </a:r>
            <a:r>
              <a:rPr lang="nl-NL" dirty="0" err="1" smtClean="0"/>
              <a:t>großen</a:t>
            </a:r>
            <a:r>
              <a:rPr lang="nl-NL" dirty="0" smtClean="0"/>
              <a:t> </a:t>
            </a:r>
            <a:r>
              <a:rPr lang="nl-NL" dirty="0" err="1" smtClean="0"/>
              <a:t>Mann</a:t>
            </a:r>
            <a:endParaRPr lang="nl-NL" dirty="0"/>
          </a:p>
        </p:txBody>
      </p:sp>
      <p:sp>
        <p:nvSpPr>
          <p:cNvPr id="7" name="Tekstvak 6"/>
          <p:cNvSpPr txBox="1"/>
          <p:nvPr/>
        </p:nvSpPr>
        <p:spPr>
          <a:xfrm>
            <a:off x="2498574" y="1525517"/>
            <a:ext cx="204642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1 </a:t>
            </a:r>
            <a:r>
              <a:rPr lang="nl-NL" dirty="0" err="1" smtClean="0"/>
              <a:t>jede</a:t>
            </a:r>
            <a:r>
              <a:rPr lang="nl-NL" dirty="0" smtClean="0"/>
              <a:t> kleine Frau </a:t>
            </a:r>
          </a:p>
          <a:p>
            <a:r>
              <a:rPr lang="nl-NL" dirty="0"/>
              <a:t>3</a:t>
            </a:r>
            <a:r>
              <a:rPr lang="nl-NL" dirty="0" smtClean="0"/>
              <a:t> </a:t>
            </a:r>
            <a:r>
              <a:rPr lang="nl-NL" dirty="0" err="1" smtClean="0"/>
              <a:t>jeder</a:t>
            </a:r>
            <a:r>
              <a:rPr lang="nl-NL" dirty="0" smtClean="0"/>
              <a:t> kleinen Frau</a:t>
            </a:r>
          </a:p>
          <a:p>
            <a:r>
              <a:rPr lang="nl-NL" dirty="0"/>
              <a:t>4</a:t>
            </a:r>
            <a:r>
              <a:rPr lang="nl-NL" dirty="0" smtClean="0"/>
              <a:t> </a:t>
            </a:r>
            <a:r>
              <a:rPr lang="nl-NL" dirty="0" err="1" smtClean="0"/>
              <a:t>jede</a:t>
            </a:r>
            <a:r>
              <a:rPr lang="nl-NL" dirty="0" smtClean="0"/>
              <a:t> kleine Frau</a:t>
            </a:r>
            <a:endParaRPr lang="nl-NL" dirty="0"/>
          </a:p>
        </p:txBody>
      </p:sp>
      <p:sp>
        <p:nvSpPr>
          <p:cNvPr id="8" name="Tekstvak 7"/>
          <p:cNvSpPr txBox="1"/>
          <p:nvPr/>
        </p:nvSpPr>
        <p:spPr>
          <a:xfrm>
            <a:off x="4711960" y="1525517"/>
            <a:ext cx="214741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1</a:t>
            </a:r>
            <a:r>
              <a:rPr lang="nl-NL" dirty="0" smtClean="0"/>
              <a:t> </a:t>
            </a:r>
            <a:r>
              <a:rPr lang="nl-NL" dirty="0" err="1" smtClean="0"/>
              <a:t>jedes</a:t>
            </a:r>
            <a:r>
              <a:rPr lang="nl-NL" dirty="0" smtClean="0"/>
              <a:t> kleine Kind</a:t>
            </a:r>
          </a:p>
          <a:p>
            <a:r>
              <a:rPr lang="nl-NL" dirty="0" smtClean="0"/>
              <a:t>3 </a:t>
            </a:r>
            <a:r>
              <a:rPr lang="nl-NL" dirty="0" err="1" smtClean="0"/>
              <a:t>jedem</a:t>
            </a:r>
            <a:r>
              <a:rPr lang="nl-NL" dirty="0" smtClean="0"/>
              <a:t> kleinen Kind</a:t>
            </a:r>
          </a:p>
          <a:p>
            <a:r>
              <a:rPr lang="nl-NL" dirty="0"/>
              <a:t>4</a:t>
            </a:r>
            <a:r>
              <a:rPr lang="nl-NL" dirty="0" smtClean="0"/>
              <a:t> </a:t>
            </a:r>
            <a:r>
              <a:rPr lang="nl-NL" dirty="0" err="1" smtClean="0"/>
              <a:t>jedes</a:t>
            </a:r>
            <a:r>
              <a:rPr lang="nl-NL" dirty="0" smtClean="0"/>
              <a:t> kleine Kind</a:t>
            </a:r>
            <a:endParaRPr lang="nl-NL" dirty="0"/>
          </a:p>
        </p:txBody>
      </p:sp>
      <p:sp>
        <p:nvSpPr>
          <p:cNvPr id="9" name="Tekstvak 8"/>
          <p:cNvSpPr txBox="1"/>
          <p:nvPr/>
        </p:nvSpPr>
        <p:spPr>
          <a:xfrm>
            <a:off x="6991745" y="1512894"/>
            <a:ext cx="20841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1 alle tollen </a:t>
            </a:r>
            <a:r>
              <a:rPr lang="nl-NL" dirty="0" err="1" smtClean="0"/>
              <a:t>Eltern</a:t>
            </a:r>
            <a:endParaRPr lang="nl-NL" dirty="0" smtClean="0"/>
          </a:p>
          <a:p>
            <a:r>
              <a:rPr lang="nl-NL" dirty="0" smtClean="0"/>
              <a:t>3 allen tollen </a:t>
            </a:r>
            <a:r>
              <a:rPr lang="nl-NL" dirty="0" err="1" smtClean="0"/>
              <a:t>Eltern</a:t>
            </a:r>
            <a:endParaRPr lang="nl-NL" dirty="0" smtClean="0"/>
          </a:p>
          <a:p>
            <a:r>
              <a:rPr lang="nl-NL" dirty="0" smtClean="0"/>
              <a:t>4 alle tollen </a:t>
            </a:r>
            <a:r>
              <a:rPr lang="nl-NL" dirty="0" err="1" smtClean="0"/>
              <a:t>Eltern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272105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7-01-28 om 13.53.0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46" y="0"/>
            <a:ext cx="8637331" cy="6559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6707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7152674"/>
              </p:ext>
            </p:extLst>
          </p:nvPr>
        </p:nvGraphicFramePr>
        <p:xfrm>
          <a:off x="104744" y="137131"/>
          <a:ext cx="9008160" cy="4357366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243861"/>
                <a:gridCol w="1936749"/>
                <a:gridCol w="1611522"/>
                <a:gridCol w="1715216"/>
                <a:gridCol w="2500812"/>
              </a:tblGrid>
              <a:tr h="6699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v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o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mv</a:t>
                      </a:r>
                      <a:endParaRPr lang="nl-NL" dirty="0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1 </a:t>
                      </a:r>
                      <a:r>
                        <a:rPr lang="nl-NL" sz="1200" dirty="0" smtClean="0"/>
                        <a:t>Nom</a:t>
                      </a:r>
                      <a:r>
                        <a:rPr lang="nl-NL" dirty="0" smtClean="0"/>
                        <a:t>   (hij)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</a:t>
                      </a:r>
                      <a:r>
                        <a:rPr lang="nl-NL" b="1" dirty="0" err="1" smtClean="0"/>
                        <a:t>große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</a:t>
                      </a:r>
                      <a:r>
                        <a:rPr lang="nl-NL" b="1" dirty="0" err="1" smtClean="0"/>
                        <a:t>liebe</a:t>
                      </a:r>
                      <a:r>
                        <a:rPr lang="nl-NL" dirty="0" smtClean="0"/>
                        <a:t> Frau</a:t>
                      </a: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</a:t>
                      </a:r>
                      <a:r>
                        <a:rPr lang="nl-NL" b="1" dirty="0" smtClean="0"/>
                        <a:t>kleine</a:t>
                      </a:r>
                      <a:r>
                        <a:rPr lang="nl-NL" dirty="0" smtClean="0"/>
                        <a:t> Kind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="1" baseline="0" dirty="0" smtClean="0"/>
                        <a:t>kleinen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Kinder</a:t>
                      </a:r>
                      <a:endParaRPr lang="nl-NL" baseline="0" dirty="0" smtClean="0"/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41365">
                <a:tc>
                  <a:txBody>
                    <a:bodyPr/>
                    <a:lstStyle/>
                    <a:p>
                      <a:r>
                        <a:rPr lang="nl-NL" dirty="0" smtClean="0"/>
                        <a:t>2 </a:t>
                      </a:r>
                      <a:r>
                        <a:rPr lang="nl-NL" sz="1200" dirty="0" smtClean="0"/>
                        <a:t>Gen (van de)</a:t>
                      </a:r>
                      <a:endParaRPr lang="nl-N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des </a:t>
                      </a:r>
                      <a:r>
                        <a:rPr lang="nl-NL" dirty="0" err="1" smtClean="0"/>
                        <a:t>großen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Raumes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</a:t>
                      </a:r>
                      <a:r>
                        <a:rPr lang="nl-NL" dirty="0" err="1" smtClean="0"/>
                        <a:t>lieben</a:t>
                      </a:r>
                      <a:r>
                        <a:rPr lang="nl-NL" dirty="0" smtClean="0"/>
                        <a:t> Frau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des hellen </a:t>
                      </a:r>
                      <a:r>
                        <a:rPr lang="nl-NL" dirty="0" err="1" smtClean="0"/>
                        <a:t>Zimmers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tollen </a:t>
                      </a:r>
                      <a:r>
                        <a:rPr lang="nl-NL" dirty="0" err="1" smtClean="0"/>
                        <a:t>nachbarn</a:t>
                      </a:r>
                      <a:endParaRPr lang="nl-NL" dirty="0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nl-NL" dirty="0" smtClean="0"/>
                        <a:t>3 </a:t>
                      </a:r>
                      <a:r>
                        <a:rPr lang="nl-NL" sz="1200" dirty="0" smtClean="0"/>
                        <a:t>Dat</a:t>
                      </a:r>
                      <a:r>
                        <a:rPr lang="nl-NL" dirty="0" smtClean="0"/>
                        <a:t> (aan</a:t>
                      </a:r>
                      <a:r>
                        <a:rPr lang="nl-NL" baseline="0" dirty="0" smtClean="0"/>
                        <a:t> hem )</a:t>
                      </a:r>
                      <a:endParaRPr lang="nl-NL" dirty="0" smtClean="0"/>
                    </a:p>
                    <a:p>
                      <a:pPr marL="0" indent="0">
                        <a:buNone/>
                      </a:pPr>
                      <a:r>
                        <a:rPr lang="nl-NL" dirty="0" err="1" smtClean="0"/>
                        <a:t>mit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nach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von</a:t>
                      </a:r>
                      <a:r>
                        <a:rPr lang="nl-NL" baseline="0" dirty="0" smtClean="0"/>
                        <a:t> ......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</a:t>
                      </a:r>
                      <a:r>
                        <a:rPr lang="nl-NL" b="1" dirty="0" err="1" smtClean="0"/>
                        <a:t>großen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</a:t>
                      </a:r>
                      <a:r>
                        <a:rPr lang="nl-NL" b="1" dirty="0" err="1" smtClean="0"/>
                        <a:t>lieben</a:t>
                      </a:r>
                      <a:r>
                        <a:rPr lang="nl-NL" dirty="0" smtClean="0"/>
                        <a:t> Frau</a:t>
                      </a: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</a:t>
                      </a:r>
                      <a:r>
                        <a:rPr lang="nl-NL" b="1" dirty="0" err="1" smtClean="0"/>
                        <a:t>lieben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dirty="0" smtClean="0"/>
                        <a:t>Kind</a:t>
                      </a: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b="1" dirty="0" smtClean="0"/>
                        <a:t>kleinen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Kinder</a:t>
                      </a:r>
                      <a:r>
                        <a:rPr lang="nl-NL" b="1" dirty="0" err="1" smtClean="0"/>
                        <a:t>n</a:t>
                      </a:r>
                      <a:endParaRPr lang="nl-NL" b="1" dirty="0" smtClean="0"/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4 </a:t>
                      </a:r>
                      <a:r>
                        <a:rPr lang="nl-NL" sz="1200" dirty="0" err="1" smtClean="0"/>
                        <a:t>Akk</a:t>
                      </a:r>
                      <a:r>
                        <a:rPr lang="nl-NL" dirty="0" smtClean="0"/>
                        <a:t>   (-hem)</a:t>
                      </a:r>
                    </a:p>
                    <a:p>
                      <a:r>
                        <a:rPr lang="de-DE" dirty="0" smtClean="0"/>
                        <a:t>durch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für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ohne</a:t>
                      </a:r>
                      <a:r>
                        <a:rPr lang="nl-NL" dirty="0" smtClean="0"/>
                        <a:t>.......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b="1" dirty="0" err="1" smtClean="0"/>
                        <a:t>großen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</a:t>
                      </a:r>
                      <a:r>
                        <a:rPr lang="nl-NL" b="1" dirty="0" err="1" smtClean="0"/>
                        <a:t>liebe</a:t>
                      </a:r>
                      <a:r>
                        <a:rPr lang="nl-NL" dirty="0" smtClean="0"/>
                        <a:t> Frau</a:t>
                      </a: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</a:t>
                      </a:r>
                      <a:r>
                        <a:rPr lang="nl-NL" b="1" dirty="0" smtClean="0"/>
                        <a:t>kleine</a:t>
                      </a:r>
                      <a:r>
                        <a:rPr lang="nl-NL" dirty="0" smtClean="0"/>
                        <a:t> Kind</a:t>
                      </a: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</a:t>
                      </a:r>
                      <a:r>
                        <a:rPr lang="nl-NL" b="1" dirty="0" smtClean="0"/>
                        <a:t>kleinen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Kinder</a:t>
                      </a:r>
                      <a:endParaRPr lang="nl-NL" dirty="0" smtClean="0"/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144033" y="4950566"/>
            <a:ext cx="76446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Der – </a:t>
            </a:r>
            <a:r>
              <a:rPr lang="nl-NL" dirty="0" err="1" smtClean="0"/>
              <a:t>Gruppe</a:t>
            </a:r>
            <a:r>
              <a:rPr lang="nl-NL" dirty="0" smtClean="0"/>
              <a:t> :    </a:t>
            </a:r>
            <a:r>
              <a:rPr lang="nl-NL" b="1" dirty="0" smtClean="0"/>
              <a:t>der die das     </a:t>
            </a:r>
            <a:r>
              <a:rPr lang="nl-NL" b="1" dirty="0" err="1" smtClean="0"/>
              <a:t>all</a:t>
            </a:r>
            <a:r>
              <a:rPr lang="nl-NL" b="1" dirty="0" smtClean="0"/>
              <a:t>-   dies-   </a:t>
            </a:r>
            <a:r>
              <a:rPr lang="nl-NL" b="1" dirty="0" err="1" smtClean="0"/>
              <a:t>jed</a:t>
            </a:r>
            <a:r>
              <a:rPr lang="nl-NL" b="1" dirty="0" smtClean="0"/>
              <a:t>-       jen-   </a:t>
            </a:r>
            <a:r>
              <a:rPr lang="nl-NL" b="1" dirty="0" err="1" smtClean="0"/>
              <a:t>manch</a:t>
            </a:r>
            <a:r>
              <a:rPr lang="nl-NL" b="1" dirty="0" smtClean="0"/>
              <a:t>-   </a:t>
            </a:r>
            <a:r>
              <a:rPr lang="nl-NL" b="1" dirty="0" err="1" smtClean="0"/>
              <a:t>solch</a:t>
            </a:r>
            <a:r>
              <a:rPr lang="nl-NL" b="1" dirty="0" smtClean="0"/>
              <a:t>-   </a:t>
            </a:r>
            <a:r>
              <a:rPr lang="nl-NL" b="1" dirty="0" err="1" smtClean="0"/>
              <a:t>welch</a:t>
            </a:r>
            <a:r>
              <a:rPr lang="nl-NL" b="1" dirty="0" smtClean="0"/>
              <a:t>-   </a:t>
            </a:r>
          </a:p>
          <a:p>
            <a:r>
              <a:rPr lang="nl-NL" dirty="0"/>
              <a:t> </a:t>
            </a:r>
            <a:r>
              <a:rPr lang="nl-NL" dirty="0" smtClean="0"/>
              <a:t>                              </a:t>
            </a:r>
            <a:r>
              <a:rPr lang="nl-NL" dirty="0" smtClean="0">
                <a:solidFill>
                  <a:srgbClr val="FF0000"/>
                </a:solidFill>
              </a:rPr>
              <a:t>de  de  het    alle   deze   ieder      die      menig     zulk       welk</a:t>
            </a:r>
          </a:p>
          <a:p>
            <a:r>
              <a:rPr lang="nl-NL" dirty="0">
                <a:solidFill>
                  <a:srgbClr val="FF0000"/>
                </a:solidFill>
              </a:rPr>
              <a:t> </a:t>
            </a:r>
            <a:r>
              <a:rPr lang="nl-NL" dirty="0" smtClean="0">
                <a:solidFill>
                  <a:srgbClr val="FF0000"/>
                </a:solidFill>
              </a:rPr>
              <a:t>                                                                dit      elk       ginds</a:t>
            </a: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6782305" y="5701485"/>
            <a:ext cx="15650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>
                <a:solidFill>
                  <a:srgbClr val="008000"/>
                </a:solidFill>
              </a:rPr>
              <a:t>e     e     e     en</a:t>
            </a:r>
          </a:p>
          <a:p>
            <a:r>
              <a:rPr lang="nl-NL" dirty="0" smtClean="0">
                <a:solidFill>
                  <a:srgbClr val="008000"/>
                </a:solidFill>
              </a:rPr>
              <a:t>en  en  en    en</a:t>
            </a:r>
          </a:p>
          <a:p>
            <a:r>
              <a:rPr lang="nl-NL" dirty="0" smtClean="0">
                <a:solidFill>
                  <a:srgbClr val="008000"/>
                </a:solidFill>
              </a:rPr>
              <a:t>en   e     e     en</a:t>
            </a:r>
            <a:endParaRPr lang="nl-NL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7257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5-11-22 om 12.37.2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11" y="213284"/>
            <a:ext cx="8735044" cy="1809964"/>
          </a:xfrm>
          <a:prstGeom prst="rect">
            <a:avLst/>
          </a:prstGeom>
        </p:spPr>
      </p:pic>
      <p:sp>
        <p:nvSpPr>
          <p:cNvPr id="3" name="Tekstvak 2"/>
          <p:cNvSpPr txBox="1"/>
          <p:nvPr/>
        </p:nvSpPr>
        <p:spPr>
          <a:xfrm>
            <a:off x="433294" y="3242235"/>
            <a:ext cx="76446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Der – </a:t>
            </a:r>
            <a:r>
              <a:rPr lang="nl-NL" dirty="0" err="1"/>
              <a:t>Gruppe</a:t>
            </a:r>
            <a:r>
              <a:rPr lang="nl-NL" dirty="0"/>
              <a:t> :    </a:t>
            </a:r>
            <a:r>
              <a:rPr lang="nl-NL" b="1" dirty="0"/>
              <a:t>der die das     </a:t>
            </a:r>
            <a:r>
              <a:rPr lang="nl-NL" b="1" dirty="0" err="1"/>
              <a:t>all</a:t>
            </a:r>
            <a:r>
              <a:rPr lang="nl-NL" b="1" dirty="0"/>
              <a:t>-   dies-   </a:t>
            </a:r>
            <a:r>
              <a:rPr lang="nl-NL" b="1" dirty="0" err="1"/>
              <a:t>jed</a:t>
            </a:r>
            <a:r>
              <a:rPr lang="nl-NL" b="1" dirty="0"/>
              <a:t>-       jen-   </a:t>
            </a:r>
            <a:r>
              <a:rPr lang="nl-NL" b="1" dirty="0" err="1"/>
              <a:t>manch</a:t>
            </a:r>
            <a:r>
              <a:rPr lang="nl-NL" b="1" dirty="0"/>
              <a:t>-   </a:t>
            </a:r>
            <a:r>
              <a:rPr lang="nl-NL" b="1" dirty="0" err="1"/>
              <a:t>solch</a:t>
            </a:r>
            <a:r>
              <a:rPr lang="nl-NL" b="1" dirty="0"/>
              <a:t>-   </a:t>
            </a:r>
            <a:r>
              <a:rPr lang="nl-NL" b="1" dirty="0" err="1"/>
              <a:t>welch</a:t>
            </a:r>
            <a:r>
              <a:rPr lang="nl-NL" b="1" dirty="0"/>
              <a:t>-   </a:t>
            </a:r>
          </a:p>
          <a:p>
            <a:r>
              <a:rPr lang="nl-NL" dirty="0"/>
              <a:t>                               </a:t>
            </a:r>
            <a:r>
              <a:rPr lang="nl-NL" dirty="0">
                <a:solidFill>
                  <a:srgbClr val="FF0000"/>
                </a:solidFill>
              </a:rPr>
              <a:t>de  de  het    alle   deze   ieder      die      menig     zulk       welk</a:t>
            </a:r>
          </a:p>
          <a:p>
            <a:r>
              <a:rPr lang="nl-NL" dirty="0">
                <a:solidFill>
                  <a:srgbClr val="FF0000"/>
                </a:solidFill>
              </a:rPr>
              <a:t>                                                                 dit      elk       ginds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181559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6-04-04 om 22.48.0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82390" cy="3077882"/>
          </a:xfrm>
          <a:prstGeom prst="rect">
            <a:avLst/>
          </a:prstGeom>
        </p:spPr>
      </p:pic>
      <p:sp>
        <p:nvSpPr>
          <p:cNvPr id="3" name="Tekstvak 2"/>
          <p:cNvSpPr txBox="1"/>
          <p:nvPr/>
        </p:nvSpPr>
        <p:spPr>
          <a:xfrm>
            <a:off x="821765" y="3824941"/>
            <a:ext cx="663254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dirty="0" err="1" smtClean="0"/>
              <a:t>ein</a:t>
            </a:r>
            <a:r>
              <a:rPr lang="nl-NL" sz="2800" dirty="0" smtClean="0"/>
              <a:t> </a:t>
            </a:r>
            <a:r>
              <a:rPr lang="nl-NL" sz="2800" dirty="0" err="1" smtClean="0"/>
              <a:t>Gruppe</a:t>
            </a:r>
            <a:r>
              <a:rPr lang="nl-NL" sz="2800" dirty="0" smtClean="0"/>
              <a:t>  </a:t>
            </a:r>
            <a:r>
              <a:rPr lang="nl-NL" sz="2800" dirty="0" smtClean="0">
                <a:sym typeface="Wingdings"/>
              </a:rPr>
              <a:t></a:t>
            </a:r>
            <a:endParaRPr lang="nl-NL" sz="2800" dirty="0" smtClean="0"/>
          </a:p>
          <a:p>
            <a:endParaRPr lang="nl-NL" sz="2800" dirty="0"/>
          </a:p>
          <a:p>
            <a:r>
              <a:rPr lang="nl-NL" sz="2800" dirty="0" err="1" smtClean="0"/>
              <a:t>ein</a:t>
            </a:r>
            <a:r>
              <a:rPr lang="nl-NL" sz="2800" dirty="0" smtClean="0"/>
              <a:t> </a:t>
            </a:r>
            <a:r>
              <a:rPr lang="nl-NL" sz="2800" dirty="0" err="1" smtClean="0"/>
              <a:t>mein</a:t>
            </a:r>
            <a:r>
              <a:rPr lang="nl-NL" sz="2800" dirty="0" smtClean="0"/>
              <a:t> dein sein </a:t>
            </a:r>
            <a:r>
              <a:rPr lang="nl-NL" sz="2800" dirty="0" err="1" smtClean="0"/>
              <a:t>kein</a:t>
            </a:r>
            <a:r>
              <a:rPr lang="nl-NL" sz="2800" dirty="0" smtClean="0"/>
              <a:t> </a:t>
            </a:r>
            <a:r>
              <a:rPr lang="nl-NL" sz="2800" dirty="0" err="1" smtClean="0"/>
              <a:t>ihr</a:t>
            </a:r>
            <a:r>
              <a:rPr lang="nl-NL" sz="2800" dirty="0" smtClean="0"/>
              <a:t> </a:t>
            </a:r>
            <a:r>
              <a:rPr lang="nl-NL" sz="2800" dirty="0" err="1" smtClean="0"/>
              <a:t>unser</a:t>
            </a:r>
            <a:r>
              <a:rPr lang="nl-NL" sz="2800" dirty="0" smtClean="0"/>
              <a:t> </a:t>
            </a:r>
            <a:r>
              <a:rPr lang="nl-NL" sz="2800" dirty="0" err="1" smtClean="0"/>
              <a:t>euer</a:t>
            </a:r>
            <a:r>
              <a:rPr lang="nl-NL" sz="2800" dirty="0" smtClean="0"/>
              <a:t> </a:t>
            </a:r>
            <a:r>
              <a:rPr lang="nl-NL" sz="2800" dirty="0" err="1" smtClean="0"/>
              <a:t>ihr</a:t>
            </a:r>
            <a:r>
              <a:rPr lang="nl-NL" sz="2800" dirty="0" smtClean="0"/>
              <a:t> </a:t>
            </a:r>
            <a:r>
              <a:rPr lang="nl-NL" sz="2800" dirty="0" err="1" smtClean="0"/>
              <a:t>Ihr</a:t>
            </a:r>
            <a:endParaRPr lang="nl-NL" sz="2800" dirty="0" smtClean="0"/>
          </a:p>
          <a:p>
            <a:endParaRPr lang="nl-NL" sz="2800" dirty="0"/>
          </a:p>
        </p:txBody>
      </p:sp>
    </p:spTree>
    <p:extLst>
      <p:ext uri="{BB962C8B-B14F-4D97-AF65-F5344CB8AC3E}">
        <p14:creationId xmlns:p14="http://schemas.microsoft.com/office/powerpoint/2010/main" val="42661348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6-04-17 om 22.13.3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039412" cy="6768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092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702233" y="433294"/>
            <a:ext cx="2527029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l-NL" dirty="0" smtClean="0"/>
              <a:t>Stappenplan Naamvallen</a:t>
            </a:r>
            <a:endParaRPr lang="nl-NL" dirty="0"/>
          </a:p>
        </p:txBody>
      </p:sp>
      <p:sp>
        <p:nvSpPr>
          <p:cNvPr id="3" name="Tekstvak 2"/>
          <p:cNvSpPr txBox="1"/>
          <p:nvPr/>
        </p:nvSpPr>
        <p:spPr>
          <a:xfrm>
            <a:off x="702235" y="1210235"/>
            <a:ext cx="3829744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nl-NL" dirty="0" smtClean="0"/>
              <a:t>Let op: zie je verdachte werkwoorden?</a:t>
            </a:r>
          </a:p>
          <a:p>
            <a:r>
              <a:rPr lang="nl-NL" dirty="0" smtClean="0"/>
              <a:t>bitten+4     fragen+4    es gibt+4</a:t>
            </a:r>
          </a:p>
          <a:p>
            <a:r>
              <a:rPr lang="nl-NL" dirty="0" smtClean="0"/>
              <a:t>danken+3   helfen+3    gefallen+3</a:t>
            </a: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702236" y="2674471"/>
            <a:ext cx="6252132" cy="120032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nl-NL" dirty="0" smtClean="0"/>
              <a:t>Let op:  zie je voorzetsels?</a:t>
            </a:r>
          </a:p>
          <a:p>
            <a:r>
              <a:rPr lang="nl-NL" dirty="0" err="1" smtClean="0"/>
              <a:t>mit</a:t>
            </a:r>
            <a:r>
              <a:rPr lang="nl-NL" dirty="0" smtClean="0"/>
              <a:t> </a:t>
            </a:r>
            <a:r>
              <a:rPr lang="nl-NL" dirty="0" err="1" smtClean="0"/>
              <a:t>nach</a:t>
            </a:r>
            <a:r>
              <a:rPr lang="nl-NL" dirty="0" smtClean="0"/>
              <a:t> bei </a:t>
            </a:r>
            <a:r>
              <a:rPr lang="nl-NL" dirty="0" err="1" smtClean="0"/>
              <a:t>seit</a:t>
            </a:r>
            <a:r>
              <a:rPr lang="nl-NL" dirty="0" smtClean="0"/>
              <a:t> </a:t>
            </a:r>
            <a:r>
              <a:rPr lang="nl-NL" dirty="0" err="1" smtClean="0"/>
              <a:t>von</a:t>
            </a:r>
            <a:r>
              <a:rPr lang="nl-NL" dirty="0" smtClean="0"/>
              <a:t> </a:t>
            </a:r>
            <a:r>
              <a:rPr lang="nl-NL" dirty="0" err="1" smtClean="0"/>
              <a:t>zu</a:t>
            </a:r>
            <a:r>
              <a:rPr lang="nl-NL" dirty="0" smtClean="0"/>
              <a:t> </a:t>
            </a:r>
            <a:r>
              <a:rPr lang="nl-NL" dirty="0" err="1" smtClean="0"/>
              <a:t>außer</a:t>
            </a:r>
            <a:r>
              <a:rPr lang="nl-NL" dirty="0" smtClean="0"/>
              <a:t> </a:t>
            </a:r>
            <a:r>
              <a:rPr lang="nl-NL" dirty="0" err="1" smtClean="0"/>
              <a:t>aus</a:t>
            </a:r>
            <a:r>
              <a:rPr lang="nl-NL" dirty="0" smtClean="0"/>
              <a:t> +3</a:t>
            </a:r>
          </a:p>
          <a:p>
            <a:r>
              <a:rPr lang="nl-NL" dirty="0" err="1" smtClean="0"/>
              <a:t>durch</a:t>
            </a:r>
            <a:r>
              <a:rPr lang="nl-NL" dirty="0" smtClean="0"/>
              <a:t> </a:t>
            </a:r>
            <a:r>
              <a:rPr lang="nl-NL" dirty="0" err="1" smtClean="0"/>
              <a:t>für</a:t>
            </a:r>
            <a:r>
              <a:rPr lang="nl-NL" dirty="0" smtClean="0"/>
              <a:t> </a:t>
            </a:r>
            <a:r>
              <a:rPr lang="nl-NL" dirty="0" err="1" smtClean="0"/>
              <a:t>ohne</a:t>
            </a:r>
            <a:r>
              <a:rPr lang="nl-NL" dirty="0" smtClean="0"/>
              <a:t> </a:t>
            </a:r>
            <a:r>
              <a:rPr lang="nl-NL" dirty="0" err="1" smtClean="0"/>
              <a:t>um</a:t>
            </a:r>
            <a:r>
              <a:rPr lang="nl-NL" dirty="0" smtClean="0"/>
              <a:t> bis </a:t>
            </a:r>
            <a:r>
              <a:rPr lang="nl-NL" dirty="0" err="1" smtClean="0"/>
              <a:t>gegen</a:t>
            </a:r>
            <a:r>
              <a:rPr lang="nl-NL" dirty="0" smtClean="0"/>
              <a:t>     (</a:t>
            </a:r>
            <a:r>
              <a:rPr lang="nl-NL" dirty="0" err="1" smtClean="0"/>
              <a:t>entlang</a:t>
            </a:r>
            <a:r>
              <a:rPr lang="nl-NL" dirty="0" smtClean="0"/>
              <a:t>) +4</a:t>
            </a:r>
          </a:p>
          <a:p>
            <a:r>
              <a:rPr lang="nl-NL" dirty="0" err="1" smtClean="0"/>
              <a:t>an</a:t>
            </a:r>
            <a:r>
              <a:rPr lang="nl-NL" dirty="0" smtClean="0"/>
              <a:t> </a:t>
            </a:r>
            <a:r>
              <a:rPr lang="nl-NL" dirty="0" err="1" smtClean="0"/>
              <a:t>auf</a:t>
            </a:r>
            <a:r>
              <a:rPr lang="nl-NL" dirty="0" smtClean="0"/>
              <a:t> </a:t>
            </a:r>
            <a:r>
              <a:rPr lang="nl-NL" dirty="0" err="1" smtClean="0"/>
              <a:t>hinter</a:t>
            </a:r>
            <a:r>
              <a:rPr lang="nl-NL" dirty="0" smtClean="0"/>
              <a:t> </a:t>
            </a:r>
            <a:r>
              <a:rPr lang="nl-NL" dirty="0" err="1" smtClean="0"/>
              <a:t>neben</a:t>
            </a:r>
            <a:r>
              <a:rPr lang="nl-NL" dirty="0" smtClean="0"/>
              <a:t> in </a:t>
            </a:r>
            <a:r>
              <a:rPr lang="nl-NL" dirty="0" err="1" smtClean="0"/>
              <a:t>über</a:t>
            </a:r>
            <a:r>
              <a:rPr lang="nl-NL" dirty="0" smtClean="0"/>
              <a:t> </a:t>
            </a:r>
            <a:r>
              <a:rPr lang="nl-NL" dirty="0" err="1" smtClean="0"/>
              <a:t>unter</a:t>
            </a:r>
            <a:r>
              <a:rPr lang="nl-NL" dirty="0" smtClean="0"/>
              <a:t> </a:t>
            </a:r>
            <a:r>
              <a:rPr lang="nl-NL" dirty="0" err="1" smtClean="0"/>
              <a:t>vor</a:t>
            </a:r>
            <a:r>
              <a:rPr lang="nl-NL" dirty="0" smtClean="0"/>
              <a:t> </a:t>
            </a:r>
            <a:r>
              <a:rPr lang="nl-NL" dirty="0" err="1" smtClean="0"/>
              <a:t>zwischen</a:t>
            </a:r>
            <a:r>
              <a:rPr lang="nl-NL" dirty="0" smtClean="0"/>
              <a:t> 3/4     3=O   4=</a:t>
            </a:r>
            <a:r>
              <a:rPr lang="nl-NL" dirty="0" smtClean="0">
                <a:sym typeface="Wingdings"/>
              </a:rPr>
              <a:t></a:t>
            </a:r>
            <a:endParaRPr lang="nl-NL" dirty="0"/>
          </a:p>
        </p:txBody>
      </p:sp>
      <p:sp>
        <p:nvSpPr>
          <p:cNvPr id="5" name="Tekstvak 4"/>
          <p:cNvSpPr txBox="1"/>
          <p:nvPr/>
        </p:nvSpPr>
        <p:spPr>
          <a:xfrm>
            <a:off x="717179" y="4407647"/>
            <a:ext cx="5412209" cy="14773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nl-NL" dirty="0" err="1" smtClean="0"/>
              <a:t>gramm</a:t>
            </a:r>
            <a:r>
              <a:rPr lang="nl-NL" dirty="0" smtClean="0"/>
              <a:t> aanpak:</a:t>
            </a:r>
          </a:p>
          <a:p>
            <a:r>
              <a:rPr lang="nl-NL" dirty="0" smtClean="0"/>
              <a:t>1 = </a:t>
            </a:r>
            <a:r>
              <a:rPr lang="nl-NL" dirty="0" err="1" smtClean="0"/>
              <a:t>ond</a:t>
            </a:r>
            <a:r>
              <a:rPr lang="nl-NL" dirty="0" smtClean="0"/>
              <a:t> (of </a:t>
            </a:r>
            <a:r>
              <a:rPr lang="nl-NL" dirty="0" err="1" smtClean="0"/>
              <a:t>naamw</a:t>
            </a:r>
            <a:r>
              <a:rPr lang="nl-NL" dirty="0" smtClean="0"/>
              <a:t> deel gezegde (sein werden </a:t>
            </a:r>
            <a:r>
              <a:rPr lang="nl-NL" dirty="0" err="1" smtClean="0"/>
              <a:t>bleiben</a:t>
            </a:r>
            <a:r>
              <a:rPr lang="nl-NL" dirty="0" smtClean="0"/>
              <a:t>)</a:t>
            </a:r>
          </a:p>
          <a:p>
            <a:r>
              <a:rPr lang="nl-NL" dirty="0" smtClean="0"/>
              <a:t>2 = “van” –constructie</a:t>
            </a:r>
          </a:p>
          <a:p>
            <a:r>
              <a:rPr lang="nl-NL" dirty="0" smtClean="0"/>
              <a:t>3 = </a:t>
            </a:r>
            <a:r>
              <a:rPr lang="nl-NL" dirty="0" err="1" smtClean="0"/>
              <a:t>meew</a:t>
            </a:r>
            <a:r>
              <a:rPr lang="nl-NL" dirty="0" smtClean="0"/>
              <a:t> </a:t>
            </a:r>
            <a:r>
              <a:rPr lang="nl-NL" dirty="0" err="1" smtClean="0"/>
              <a:t>voorw</a:t>
            </a:r>
            <a:r>
              <a:rPr lang="nl-NL" dirty="0" smtClean="0"/>
              <a:t> = aan hem   of   voor hem  -constructie</a:t>
            </a:r>
          </a:p>
          <a:p>
            <a:r>
              <a:rPr lang="nl-NL" dirty="0" smtClean="0"/>
              <a:t>4 = lijd </a:t>
            </a:r>
            <a:r>
              <a:rPr lang="nl-NL" dirty="0" err="1" smtClean="0"/>
              <a:t>voorw</a:t>
            </a:r>
            <a:r>
              <a:rPr lang="nl-NL" dirty="0" smtClean="0"/>
              <a:t> = hem –vorm 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701025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254001" y="253999"/>
            <a:ext cx="6801862" cy="46166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uitbreiding werkwoorden met een vast voorzetsel: voorzetsels ¾ reeks</a:t>
            </a:r>
          </a:p>
          <a:p>
            <a:endParaRPr lang="nl-NL" dirty="0" smtClean="0">
              <a:solidFill>
                <a:srgbClr val="0000FF"/>
              </a:solidFill>
            </a:endParaRPr>
          </a:p>
          <a:p>
            <a:r>
              <a:rPr lang="nl-NL" dirty="0" smtClean="0">
                <a:solidFill>
                  <a:srgbClr val="0000FF"/>
                </a:solidFill>
              </a:rPr>
              <a:t>Vaste naamval +3   o.a.</a:t>
            </a:r>
          </a:p>
          <a:p>
            <a:endParaRPr lang="nl-NL" dirty="0">
              <a:solidFill>
                <a:srgbClr val="0000FF"/>
              </a:solidFill>
            </a:endParaRPr>
          </a:p>
          <a:p>
            <a:r>
              <a:rPr lang="de-DE" sz="2400" dirty="0" smtClean="0">
                <a:solidFill>
                  <a:srgbClr val="0000FF"/>
                </a:solidFill>
              </a:rPr>
              <a:t>ankommen in/an/auf</a:t>
            </a:r>
          </a:p>
          <a:p>
            <a:r>
              <a:rPr lang="de-DE" sz="2400" dirty="0" smtClean="0">
                <a:solidFill>
                  <a:srgbClr val="0000FF"/>
                </a:solidFill>
              </a:rPr>
              <a:t>lesen in/an</a:t>
            </a:r>
          </a:p>
          <a:p>
            <a:r>
              <a:rPr lang="de-DE" sz="2400" dirty="0" smtClean="0">
                <a:solidFill>
                  <a:srgbClr val="0000FF"/>
                </a:solidFill>
              </a:rPr>
              <a:t>spielen auf</a:t>
            </a:r>
          </a:p>
          <a:p>
            <a:r>
              <a:rPr lang="de-DE" sz="2400" dirty="0" smtClean="0">
                <a:solidFill>
                  <a:srgbClr val="0000FF"/>
                </a:solidFill>
              </a:rPr>
              <a:t>sich stören an</a:t>
            </a:r>
          </a:p>
          <a:p>
            <a:r>
              <a:rPr lang="de-DE" sz="2400" dirty="0" smtClean="0">
                <a:solidFill>
                  <a:srgbClr val="0000FF"/>
                </a:solidFill>
              </a:rPr>
              <a:t>teilnehmen an</a:t>
            </a:r>
          </a:p>
          <a:p>
            <a:r>
              <a:rPr lang="de-DE" sz="2400" dirty="0" smtClean="0">
                <a:solidFill>
                  <a:srgbClr val="0000FF"/>
                </a:solidFill>
              </a:rPr>
              <a:t>warnen vor</a:t>
            </a:r>
          </a:p>
          <a:p>
            <a:r>
              <a:rPr lang="de-DE" sz="2400" dirty="0" smtClean="0">
                <a:solidFill>
                  <a:srgbClr val="0000FF"/>
                </a:solidFill>
              </a:rPr>
              <a:t>zweifeln an</a:t>
            </a:r>
          </a:p>
          <a:p>
            <a:r>
              <a:rPr lang="de-DE" dirty="0" smtClean="0">
                <a:solidFill>
                  <a:srgbClr val="0000FF"/>
                </a:solidFill>
              </a:rPr>
              <a:t>.</a:t>
            </a:r>
          </a:p>
          <a:p>
            <a:r>
              <a:rPr lang="de-DE" dirty="0" smtClean="0">
                <a:solidFill>
                  <a:srgbClr val="0000FF"/>
                </a:solidFill>
              </a:rPr>
              <a:t>.</a:t>
            </a:r>
          </a:p>
          <a:p>
            <a:endParaRPr lang="de-DE" dirty="0">
              <a:solidFill>
                <a:srgbClr val="0000FF"/>
              </a:solidFill>
            </a:endParaRPr>
          </a:p>
        </p:txBody>
      </p:sp>
      <p:sp>
        <p:nvSpPr>
          <p:cNvPr id="3" name="Tekstvak 2"/>
          <p:cNvSpPr txBox="1"/>
          <p:nvPr/>
        </p:nvSpPr>
        <p:spPr>
          <a:xfrm>
            <a:off x="4773530" y="3735294"/>
            <a:ext cx="228233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>
                <a:solidFill>
                  <a:srgbClr val="660066"/>
                </a:solidFill>
              </a:rPr>
              <a:t>Vast naamval +4    o.a.</a:t>
            </a:r>
          </a:p>
          <a:p>
            <a:endParaRPr lang="nl-NL" dirty="0">
              <a:solidFill>
                <a:srgbClr val="660066"/>
              </a:solidFill>
            </a:endParaRPr>
          </a:p>
          <a:p>
            <a:r>
              <a:rPr lang="nl-NL" sz="2400" dirty="0" err="1" smtClean="0">
                <a:solidFill>
                  <a:srgbClr val="660066"/>
                </a:solidFill>
              </a:rPr>
              <a:t>warten</a:t>
            </a:r>
            <a:r>
              <a:rPr lang="nl-NL" sz="2400" dirty="0" smtClean="0">
                <a:solidFill>
                  <a:srgbClr val="660066"/>
                </a:solidFill>
              </a:rPr>
              <a:t> </a:t>
            </a:r>
            <a:r>
              <a:rPr lang="nl-NL" sz="2400" dirty="0" err="1" smtClean="0">
                <a:solidFill>
                  <a:srgbClr val="660066"/>
                </a:solidFill>
              </a:rPr>
              <a:t>auf</a:t>
            </a:r>
            <a:endParaRPr lang="nl-NL" sz="2400" dirty="0" smtClean="0">
              <a:solidFill>
                <a:srgbClr val="660066"/>
              </a:solidFill>
            </a:endParaRPr>
          </a:p>
          <a:p>
            <a:r>
              <a:rPr lang="nl-NL" sz="2400" dirty="0" smtClean="0">
                <a:solidFill>
                  <a:srgbClr val="660066"/>
                </a:solidFill>
              </a:rPr>
              <a:t>achten </a:t>
            </a:r>
            <a:r>
              <a:rPr lang="nl-NL" sz="2400" dirty="0" err="1" smtClean="0">
                <a:solidFill>
                  <a:srgbClr val="660066"/>
                </a:solidFill>
              </a:rPr>
              <a:t>auf</a:t>
            </a:r>
            <a:endParaRPr lang="nl-NL" sz="2400" dirty="0" smtClean="0">
              <a:solidFill>
                <a:srgbClr val="660066"/>
              </a:solidFill>
            </a:endParaRPr>
          </a:p>
          <a:p>
            <a:r>
              <a:rPr lang="nl-NL" sz="2400" dirty="0" smtClean="0">
                <a:solidFill>
                  <a:srgbClr val="660066"/>
                </a:solidFill>
              </a:rPr>
              <a:t>denken </a:t>
            </a:r>
            <a:r>
              <a:rPr lang="nl-NL" sz="2400" dirty="0" err="1" smtClean="0">
                <a:solidFill>
                  <a:srgbClr val="660066"/>
                </a:solidFill>
              </a:rPr>
              <a:t>an</a:t>
            </a:r>
            <a:endParaRPr lang="nl-NL" sz="2400" dirty="0" smtClean="0">
              <a:solidFill>
                <a:srgbClr val="660066"/>
              </a:solidFill>
            </a:endParaRPr>
          </a:p>
          <a:p>
            <a:r>
              <a:rPr lang="nl-NL" sz="2400" dirty="0" err="1" smtClean="0">
                <a:solidFill>
                  <a:srgbClr val="660066"/>
                </a:solidFill>
              </a:rPr>
              <a:t>sich</a:t>
            </a:r>
            <a:r>
              <a:rPr lang="nl-NL" sz="2400" dirty="0" smtClean="0">
                <a:solidFill>
                  <a:srgbClr val="660066"/>
                </a:solidFill>
              </a:rPr>
              <a:t> </a:t>
            </a:r>
            <a:r>
              <a:rPr lang="nl-NL" sz="2400" dirty="0" err="1" smtClean="0">
                <a:solidFill>
                  <a:srgbClr val="660066"/>
                </a:solidFill>
              </a:rPr>
              <a:t>freuen</a:t>
            </a:r>
            <a:r>
              <a:rPr lang="nl-NL" sz="2400" dirty="0" smtClean="0">
                <a:solidFill>
                  <a:srgbClr val="660066"/>
                </a:solidFill>
              </a:rPr>
              <a:t> </a:t>
            </a:r>
            <a:r>
              <a:rPr lang="nl-NL" sz="2400" dirty="0" err="1" smtClean="0">
                <a:solidFill>
                  <a:srgbClr val="660066"/>
                </a:solidFill>
              </a:rPr>
              <a:t>auf</a:t>
            </a:r>
            <a:endParaRPr lang="nl-NL" sz="2400" dirty="0" smtClean="0">
              <a:solidFill>
                <a:srgbClr val="660066"/>
              </a:solidFill>
            </a:endParaRPr>
          </a:p>
          <a:p>
            <a:r>
              <a:rPr lang="nl-NL" sz="2400" dirty="0" err="1" smtClean="0">
                <a:solidFill>
                  <a:srgbClr val="660066"/>
                </a:solidFill>
              </a:rPr>
              <a:t>glauben</a:t>
            </a:r>
            <a:r>
              <a:rPr lang="nl-NL" sz="2400" dirty="0" smtClean="0">
                <a:solidFill>
                  <a:srgbClr val="660066"/>
                </a:solidFill>
              </a:rPr>
              <a:t> </a:t>
            </a:r>
            <a:r>
              <a:rPr lang="nl-NL" sz="2400" dirty="0" err="1" smtClean="0">
                <a:solidFill>
                  <a:srgbClr val="660066"/>
                </a:solidFill>
              </a:rPr>
              <a:t>an</a:t>
            </a:r>
            <a:endParaRPr lang="nl-NL" sz="2400" dirty="0" smtClean="0">
              <a:solidFill>
                <a:srgbClr val="660066"/>
              </a:solidFill>
            </a:endParaRPr>
          </a:p>
          <a:p>
            <a:r>
              <a:rPr lang="nl-NL" dirty="0" smtClean="0">
                <a:solidFill>
                  <a:srgbClr val="660066"/>
                </a:solidFill>
              </a:rPr>
              <a:t>.</a:t>
            </a:r>
          </a:p>
          <a:p>
            <a:r>
              <a:rPr lang="nl-NL" dirty="0" smtClean="0">
                <a:solidFill>
                  <a:srgbClr val="66006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605793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6-05-15 om 23.54.0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378239" cy="4736353"/>
          </a:xfrm>
          <a:prstGeom prst="rect">
            <a:avLst/>
          </a:prstGeom>
        </p:spPr>
      </p:pic>
      <p:pic>
        <p:nvPicPr>
          <p:cNvPr id="3" name="Afbeelding 2" descr="Schermafbeelding 2016-05-15 om 23.54.2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400" y="315259"/>
            <a:ext cx="4225253" cy="4914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880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Schermafbeelding 2016-04-04 om 23.03.0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776447" cy="2997200"/>
          </a:xfrm>
          <a:prstGeom prst="rect">
            <a:avLst/>
          </a:prstGeom>
        </p:spPr>
      </p:pic>
      <p:sp>
        <p:nvSpPr>
          <p:cNvPr id="4" name="Tekstvak 3"/>
          <p:cNvSpPr txBox="1"/>
          <p:nvPr/>
        </p:nvSpPr>
        <p:spPr>
          <a:xfrm>
            <a:off x="104588" y="4243294"/>
            <a:ext cx="787607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 smtClean="0"/>
              <a:t>null</a:t>
            </a:r>
            <a:r>
              <a:rPr lang="nl-NL" dirty="0" smtClean="0"/>
              <a:t> – </a:t>
            </a:r>
            <a:r>
              <a:rPr lang="nl-NL" dirty="0" err="1" smtClean="0"/>
              <a:t>Gruppe</a:t>
            </a:r>
            <a:r>
              <a:rPr lang="nl-NL" dirty="0" smtClean="0"/>
              <a:t>     =      geen lidwoord         </a:t>
            </a:r>
            <a:r>
              <a:rPr lang="nl-NL" dirty="0" err="1" smtClean="0"/>
              <a:t>bijv</a:t>
            </a:r>
            <a:r>
              <a:rPr lang="nl-NL" dirty="0" smtClean="0"/>
              <a:t> </a:t>
            </a:r>
            <a:r>
              <a:rPr lang="nl-NL" dirty="0" err="1" smtClean="0"/>
              <a:t>naamw</a:t>
            </a:r>
            <a:r>
              <a:rPr lang="nl-NL" dirty="0" smtClean="0"/>
              <a:t>  neemt uitgang lidwoord over</a:t>
            </a:r>
          </a:p>
          <a:p>
            <a:endParaRPr lang="nl-NL" dirty="0"/>
          </a:p>
          <a:p>
            <a:endParaRPr lang="nl-NL" dirty="0" smtClean="0"/>
          </a:p>
          <a:p>
            <a:r>
              <a:rPr lang="nl-NL" dirty="0" smtClean="0"/>
              <a:t>2</a:t>
            </a:r>
            <a:r>
              <a:rPr lang="nl-NL" baseline="30000" dirty="0" smtClean="0"/>
              <a:t>e</a:t>
            </a:r>
            <a:r>
              <a:rPr lang="nl-NL" dirty="0" smtClean="0"/>
              <a:t> naamval      wanneer   voorzetsel erom vraagt.</a:t>
            </a:r>
          </a:p>
        </p:txBody>
      </p:sp>
    </p:spTree>
    <p:extLst>
      <p:ext uri="{BB962C8B-B14F-4D97-AF65-F5344CB8AC3E}">
        <p14:creationId xmlns:p14="http://schemas.microsoft.com/office/powerpoint/2010/main" val="30722359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821765" y="5080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1830931"/>
              </p:ext>
            </p:extLst>
          </p:nvPr>
        </p:nvGraphicFramePr>
        <p:xfrm>
          <a:off x="104744" y="137131"/>
          <a:ext cx="9008160" cy="4814566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135374"/>
                <a:gridCol w="2091764"/>
                <a:gridCol w="1688353"/>
                <a:gridCol w="1987177"/>
                <a:gridCol w="2105492"/>
              </a:tblGrid>
              <a:tr h="6699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v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o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mv</a:t>
                      </a:r>
                      <a:endParaRPr lang="nl-NL" dirty="0"/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1 </a:t>
                      </a:r>
                      <a:r>
                        <a:rPr lang="nl-NL" sz="1200" dirty="0" err="1" smtClean="0"/>
                        <a:t>Nominativ</a:t>
                      </a:r>
                      <a:r>
                        <a:rPr lang="nl-NL" dirty="0" smtClean="0"/>
                        <a:t>   </a:t>
                      </a:r>
                      <a:r>
                        <a:rPr lang="nl-NL" dirty="0" smtClean="0"/>
                        <a:t>(hij)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</a:t>
                      </a:r>
                      <a:r>
                        <a:rPr lang="nl-NL" b="1" dirty="0" err="1" smtClean="0"/>
                        <a:t>große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</a:t>
                      </a:r>
                      <a:r>
                        <a:rPr lang="nl-NL" b="1" dirty="0" err="1" smtClean="0"/>
                        <a:t>liebe</a:t>
                      </a:r>
                      <a:r>
                        <a:rPr lang="nl-NL" dirty="0" smtClean="0"/>
                        <a:t>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</a:t>
                      </a:r>
                      <a:r>
                        <a:rPr lang="nl-NL" b="1" dirty="0" smtClean="0"/>
                        <a:t>kleine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smtClean="0"/>
                        <a:t>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="1" baseline="0" dirty="0" smtClean="0"/>
                        <a:t>kleinen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Kinder</a:t>
                      </a:r>
                      <a:endParaRPr lang="nl-NL" baseline="0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41365">
                <a:tc>
                  <a:txBody>
                    <a:bodyPr/>
                    <a:lstStyle/>
                    <a:p>
                      <a:r>
                        <a:rPr lang="nl-NL" dirty="0" smtClean="0"/>
                        <a:t>2 </a:t>
                      </a:r>
                      <a:r>
                        <a:rPr lang="nl-NL" sz="1200" dirty="0" err="1" smtClean="0"/>
                        <a:t>Genitiv</a:t>
                      </a:r>
                      <a:r>
                        <a:rPr lang="nl-NL" sz="1200" dirty="0" smtClean="0"/>
                        <a:t> </a:t>
                      </a:r>
                      <a:r>
                        <a:rPr lang="nl-NL" sz="1200" dirty="0" smtClean="0"/>
                        <a:t>(van de</a:t>
                      </a:r>
                      <a:r>
                        <a:rPr lang="nl-NL" sz="1200" dirty="0" smtClean="0"/>
                        <a:t>)</a:t>
                      </a:r>
                    </a:p>
                    <a:p>
                      <a:r>
                        <a:rPr lang="nl-NL" sz="1800" dirty="0" err="1" smtClean="0"/>
                        <a:t>statt</a:t>
                      </a:r>
                      <a:r>
                        <a:rPr lang="nl-NL" sz="1800" dirty="0" smtClean="0"/>
                        <a:t> wegen ....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des </a:t>
                      </a:r>
                      <a:r>
                        <a:rPr lang="nl-NL" dirty="0" err="1" smtClean="0"/>
                        <a:t>großen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Raumes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eines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</a:t>
                      </a:r>
                      <a:r>
                        <a:rPr lang="nl-NL" dirty="0" err="1" smtClean="0"/>
                        <a:t>lieben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smtClean="0"/>
                        <a:t>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des hellen </a:t>
                      </a:r>
                      <a:r>
                        <a:rPr lang="nl-NL" dirty="0" err="1" smtClean="0"/>
                        <a:t>Zimmers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eines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tollen </a:t>
                      </a:r>
                      <a:r>
                        <a:rPr lang="nl-NL" dirty="0" err="1" smtClean="0"/>
                        <a:t>nachbarn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einer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nl-NL" dirty="0" smtClean="0"/>
                        <a:t>3 </a:t>
                      </a:r>
                      <a:r>
                        <a:rPr lang="nl-NL" sz="1200" dirty="0" err="1" smtClean="0"/>
                        <a:t>Dativ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smtClean="0"/>
                        <a:t>(aan</a:t>
                      </a:r>
                      <a:r>
                        <a:rPr lang="nl-NL" baseline="0" dirty="0" smtClean="0"/>
                        <a:t> hem )</a:t>
                      </a:r>
                      <a:endParaRPr lang="nl-NL" dirty="0" smtClean="0"/>
                    </a:p>
                    <a:p>
                      <a:pPr marL="0" indent="0">
                        <a:buNone/>
                      </a:pPr>
                      <a:r>
                        <a:rPr lang="nl-NL" dirty="0" err="1" smtClean="0"/>
                        <a:t>mit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nach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von</a:t>
                      </a:r>
                      <a:r>
                        <a:rPr lang="nl-NL" baseline="0" dirty="0" smtClean="0"/>
                        <a:t> ......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</a:t>
                      </a:r>
                      <a:r>
                        <a:rPr lang="nl-NL" b="1" dirty="0" err="1" smtClean="0"/>
                        <a:t>großen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der </a:t>
                      </a:r>
                      <a:r>
                        <a:rPr lang="nl-NL" b="1" dirty="0" err="1" smtClean="0"/>
                        <a:t>lieben</a:t>
                      </a:r>
                      <a:r>
                        <a:rPr lang="nl-NL" dirty="0" smtClean="0"/>
                        <a:t> 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einer</a:t>
                      </a:r>
                      <a:endParaRPr lang="nl-NL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dem</a:t>
                      </a:r>
                      <a:r>
                        <a:rPr lang="nl-NL" dirty="0" smtClean="0"/>
                        <a:t> </a:t>
                      </a:r>
                      <a:r>
                        <a:rPr lang="nl-NL" b="1" dirty="0" err="1" smtClean="0"/>
                        <a:t>lieben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dirty="0" smtClean="0"/>
                        <a:t>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einem</a:t>
                      </a:r>
                      <a:endParaRPr lang="nl-NL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b="1" dirty="0" smtClean="0"/>
                        <a:t>kleinen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Kinder</a:t>
                      </a:r>
                      <a:r>
                        <a:rPr lang="nl-NL" b="1" dirty="0" err="1" smtClean="0"/>
                        <a:t>n</a:t>
                      </a:r>
                      <a:endParaRPr lang="nl-NL" b="1" dirty="0" smtClean="0"/>
                    </a:p>
                    <a:p>
                      <a:r>
                        <a:rPr lang="nl-NL" b="0" dirty="0" err="1" smtClean="0">
                          <a:solidFill>
                            <a:srgbClr val="FF0000"/>
                          </a:solidFill>
                        </a:rPr>
                        <a:t>keinen</a:t>
                      </a:r>
                      <a:endParaRPr lang="nl-NL" b="0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69923">
                <a:tc>
                  <a:txBody>
                    <a:bodyPr/>
                    <a:lstStyle/>
                    <a:p>
                      <a:r>
                        <a:rPr lang="nl-NL" dirty="0" smtClean="0"/>
                        <a:t>4 </a:t>
                      </a:r>
                      <a:r>
                        <a:rPr lang="nl-NL" sz="1200" dirty="0" err="1" smtClean="0"/>
                        <a:t>Akkusativ</a:t>
                      </a:r>
                      <a:r>
                        <a:rPr lang="nl-NL" dirty="0" smtClean="0"/>
                        <a:t>   </a:t>
                      </a:r>
                      <a:r>
                        <a:rPr lang="nl-NL" dirty="0" smtClean="0"/>
                        <a:t>(-hem)</a:t>
                      </a:r>
                    </a:p>
                    <a:p>
                      <a:r>
                        <a:rPr lang="de-DE" dirty="0" smtClean="0"/>
                        <a:t>durch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für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ohne</a:t>
                      </a:r>
                      <a:r>
                        <a:rPr lang="nl-NL" dirty="0" smtClean="0"/>
                        <a:t>.......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den </a:t>
                      </a:r>
                      <a:r>
                        <a:rPr lang="nl-NL" b="1" dirty="0" err="1" smtClean="0"/>
                        <a:t>großen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Mann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einen</a:t>
                      </a:r>
                      <a:endParaRPr lang="nl-NL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</a:t>
                      </a:r>
                      <a:r>
                        <a:rPr lang="nl-NL" b="1" dirty="0" err="1" smtClean="0"/>
                        <a:t>liebe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smtClean="0"/>
                        <a:t>Frau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eine</a:t>
                      </a:r>
                      <a:endParaRPr lang="nl-NL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das </a:t>
                      </a:r>
                      <a:r>
                        <a:rPr lang="nl-NL" b="1" dirty="0" smtClean="0"/>
                        <a:t>kleine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smtClean="0"/>
                        <a:t>Kind</a:t>
                      </a:r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ein</a:t>
                      </a:r>
                      <a:endParaRPr lang="nl-NL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die </a:t>
                      </a:r>
                      <a:r>
                        <a:rPr lang="nl-NL" b="1" dirty="0" smtClean="0"/>
                        <a:t>kleinen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Kinder</a:t>
                      </a:r>
                      <a:endParaRPr lang="nl-NL" dirty="0" smtClean="0"/>
                    </a:p>
                    <a:p>
                      <a:r>
                        <a:rPr lang="nl-NL" dirty="0" err="1" smtClean="0">
                          <a:solidFill>
                            <a:srgbClr val="FF0000"/>
                          </a:solidFill>
                        </a:rPr>
                        <a:t>keine</a:t>
                      </a:r>
                      <a:endParaRPr lang="nl-NL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kstvak 4"/>
          <p:cNvSpPr txBox="1"/>
          <p:nvPr/>
        </p:nvSpPr>
        <p:spPr>
          <a:xfrm>
            <a:off x="104744" y="5419283"/>
            <a:ext cx="76446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Der – </a:t>
            </a:r>
            <a:r>
              <a:rPr lang="nl-NL" dirty="0" err="1" smtClean="0"/>
              <a:t>Gruppe</a:t>
            </a:r>
            <a:r>
              <a:rPr lang="nl-NL" dirty="0" smtClean="0"/>
              <a:t> :    </a:t>
            </a:r>
            <a:r>
              <a:rPr lang="nl-NL" b="1" dirty="0" smtClean="0"/>
              <a:t>der die das     </a:t>
            </a:r>
            <a:r>
              <a:rPr lang="nl-NL" b="1" dirty="0" err="1" smtClean="0"/>
              <a:t>all</a:t>
            </a:r>
            <a:r>
              <a:rPr lang="nl-NL" b="1" dirty="0" smtClean="0"/>
              <a:t>-   dies-   </a:t>
            </a:r>
            <a:r>
              <a:rPr lang="nl-NL" b="1" dirty="0" err="1" smtClean="0"/>
              <a:t>jed</a:t>
            </a:r>
            <a:r>
              <a:rPr lang="nl-NL" b="1" dirty="0" smtClean="0"/>
              <a:t>-       jen-   </a:t>
            </a:r>
            <a:r>
              <a:rPr lang="nl-NL" b="1" dirty="0" err="1" smtClean="0"/>
              <a:t>manch</a:t>
            </a:r>
            <a:r>
              <a:rPr lang="nl-NL" b="1" dirty="0" smtClean="0"/>
              <a:t>-   </a:t>
            </a:r>
            <a:r>
              <a:rPr lang="nl-NL" b="1" dirty="0" err="1" smtClean="0"/>
              <a:t>solch</a:t>
            </a:r>
            <a:r>
              <a:rPr lang="nl-NL" b="1" dirty="0" smtClean="0"/>
              <a:t>-   </a:t>
            </a:r>
            <a:r>
              <a:rPr lang="nl-NL" b="1" dirty="0" err="1" smtClean="0"/>
              <a:t>welch</a:t>
            </a:r>
            <a:r>
              <a:rPr lang="nl-NL" b="1" dirty="0" smtClean="0"/>
              <a:t>-</a:t>
            </a:r>
          </a:p>
          <a:p>
            <a:endParaRPr lang="nl-NL" b="1" dirty="0"/>
          </a:p>
          <a:p>
            <a:r>
              <a:rPr lang="nl-NL" b="1" dirty="0" err="1" smtClean="0">
                <a:solidFill>
                  <a:srgbClr val="FF0000"/>
                </a:solidFill>
              </a:rPr>
              <a:t>ein</a:t>
            </a:r>
            <a:r>
              <a:rPr lang="nl-NL" b="1" dirty="0" smtClean="0">
                <a:solidFill>
                  <a:srgbClr val="FF0000"/>
                </a:solidFill>
              </a:rPr>
              <a:t>- </a:t>
            </a:r>
            <a:r>
              <a:rPr lang="nl-NL" b="1" dirty="0" err="1" smtClean="0">
                <a:solidFill>
                  <a:srgbClr val="FF0000"/>
                </a:solidFill>
              </a:rPr>
              <a:t>Gruppe</a:t>
            </a:r>
            <a:r>
              <a:rPr lang="nl-NL" b="1" dirty="0" smtClean="0">
                <a:solidFill>
                  <a:srgbClr val="FF0000"/>
                </a:solidFill>
              </a:rPr>
              <a:t>: </a:t>
            </a:r>
            <a:r>
              <a:rPr lang="nl-NL" b="1" dirty="0" err="1" smtClean="0">
                <a:solidFill>
                  <a:srgbClr val="FF0000"/>
                </a:solidFill>
              </a:rPr>
              <a:t>ein</a:t>
            </a:r>
            <a:r>
              <a:rPr lang="nl-NL" b="1" dirty="0" smtClean="0">
                <a:solidFill>
                  <a:srgbClr val="FF0000"/>
                </a:solidFill>
              </a:rPr>
              <a:t>- </a:t>
            </a:r>
            <a:r>
              <a:rPr lang="nl-NL" b="1" dirty="0" err="1" smtClean="0">
                <a:solidFill>
                  <a:srgbClr val="FF0000"/>
                </a:solidFill>
              </a:rPr>
              <a:t>mein</a:t>
            </a:r>
            <a:r>
              <a:rPr lang="nl-NL" b="1" dirty="0" smtClean="0">
                <a:solidFill>
                  <a:srgbClr val="FF0000"/>
                </a:solidFill>
              </a:rPr>
              <a:t>- sein- </a:t>
            </a:r>
            <a:r>
              <a:rPr lang="nl-NL" b="1" dirty="0" err="1" smtClean="0">
                <a:solidFill>
                  <a:srgbClr val="FF0000"/>
                </a:solidFill>
              </a:rPr>
              <a:t>kein</a:t>
            </a:r>
            <a:r>
              <a:rPr lang="nl-NL" b="1" dirty="0" smtClean="0">
                <a:solidFill>
                  <a:srgbClr val="FF0000"/>
                </a:solidFill>
              </a:rPr>
              <a:t>- dein- </a:t>
            </a:r>
            <a:r>
              <a:rPr lang="nl-NL" b="1" dirty="0" err="1" smtClean="0">
                <a:solidFill>
                  <a:srgbClr val="FF0000"/>
                </a:solidFill>
              </a:rPr>
              <a:t>ihr</a:t>
            </a:r>
            <a:r>
              <a:rPr lang="nl-NL" b="1" dirty="0" smtClean="0">
                <a:solidFill>
                  <a:srgbClr val="FF0000"/>
                </a:solidFill>
              </a:rPr>
              <a:t>- </a:t>
            </a:r>
            <a:r>
              <a:rPr lang="nl-NL" b="1" dirty="0" err="1" smtClean="0">
                <a:solidFill>
                  <a:srgbClr val="FF0000"/>
                </a:solidFill>
              </a:rPr>
              <a:t>unser</a:t>
            </a:r>
            <a:r>
              <a:rPr lang="nl-NL" b="1" dirty="0" smtClean="0">
                <a:solidFill>
                  <a:srgbClr val="FF0000"/>
                </a:solidFill>
              </a:rPr>
              <a:t>- </a:t>
            </a:r>
            <a:r>
              <a:rPr lang="nl-NL" b="1" dirty="0" err="1" smtClean="0">
                <a:solidFill>
                  <a:srgbClr val="FF0000"/>
                </a:solidFill>
              </a:rPr>
              <a:t>euer</a:t>
            </a:r>
            <a:r>
              <a:rPr lang="nl-NL" b="1" dirty="0" smtClean="0">
                <a:solidFill>
                  <a:srgbClr val="FF0000"/>
                </a:solidFill>
              </a:rPr>
              <a:t>- </a:t>
            </a:r>
            <a:r>
              <a:rPr lang="nl-NL" b="1" dirty="0" err="1" smtClean="0">
                <a:solidFill>
                  <a:srgbClr val="FF0000"/>
                </a:solidFill>
              </a:rPr>
              <a:t>ihr</a:t>
            </a:r>
            <a:r>
              <a:rPr lang="nl-NL" b="1" dirty="0" smtClean="0">
                <a:solidFill>
                  <a:srgbClr val="FF0000"/>
                </a:solidFill>
              </a:rPr>
              <a:t>- </a:t>
            </a:r>
            <a:r>
              <a:rPr lang="nl-NL" b="1" dirty="0" err="1" smtClean="0">
                <a:solidFill>
                  <a:srgbClr val="FF0000"/>
                </a:solidFill>
              </a:rPr>
              <a:t>Ihr</a:t>
            </a:r>
            <a:r>
              <a:rPr lang="nl-NL" b="1" dirty="0" smtClean="0">
                <a:solidFill>
                  <a:srgbClr val="FF0000"/>
                </a:solidFill>
              </a:rPr>
              <a:t>-  </a:t>
            </a:r>
            <a:endParaRPr lang="nl-NL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37758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Aangepast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543</TotalTime>
  <Words>2497</Words>
  <Application>Microsoft Macintosh PowerPoint</Application>
  <PresentationFormat>Diavoorstelling (4:3)</PresentationFormat>
  <Paragraphs>774</Paragraphs>
  <Slides>29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29</vt:i4>
      </vt:variant>
    </vt:vector>
  </HeadingPairs>
  <TitlesOfParts>
    <vt:vector size="30" baseType="lpstr">
      <vt:lpstr>Office-thema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corine gerarts</dc:creator>
  <cp:lastModifiedBy>corine gerarts</cp:lastModifiedBy>
  <cp:revision>74</cp:revision>
  <dcterms:created xsi:type="dcterms:W3CDTF">2015-09-13T13:39:57Z</dcterms:created>
  <dcterms:modified xsi:type="dcterms:W3CDTF">2017-04-06T21:05:08Z</dcterms:modified>
</cp:coreProperties>
</file>