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84" r:id="rId6"/>
    <p:sldId id="285" r:id="rId7"/>
    <p:sldId id="264" r:id="rId8"/>
    <p:sldId id="259" r:id="rId9"/>
    <p:sldId id="266" r:id="rId10"/>
    <p:sldId id="283" r:id="rId11"/>
    <p:sldId id="268" r:id="rId12"/>
    <p:sldId id="265" r:id="rId13"/>
    <p:sldId id="269" r:id="rId14"/>
    <p:sldId id="260" r:id="rId15"/>
    <p:sldId id="272" r:id="rId16"/>
    <p:sldId id="287" r:id="rId17"/>
    <p:sldId id="261" r:id="rId18"/>
    <p:sldId id="273" r:id="rId19"/>
    <p:sldId id="291" r:id="rId20"/>
    <p:sldId id="275" r:id="rId21"/>
    <p:sldId id="274" r:id="rId22"/>
    <p:sldId id="288" r:id="rId23"/>
    <p:sldId id="279" r:id="rId24"/>
    <p:sldId id="280" r:id="rId25"/>
    <p:sldId id="294" r:id="rId26"/>
    <p:sldId id="277" r:id="rId27"/>
    <p:sldId id="278" r:id="rId28"/>
    <p:sldId id="281" r:id="rId29"/>
    <p:sldId id="282" r:id="rId30"/>
    <p:sldId id="289" r:id="rId31"/>
    <p:sldId id="290" r:id="rId32"/>
    <p:sldId id="292" r:id="rId33"/>
    <p:sldId id="293" r:id="rId34"/>
    <p:sldId id="295" r:id="rId3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C9"/>
    <a:srgbClr val="280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8" autoAdjust="0"/>
  </p:normalViewPr>
  <p:slideViewPr>
    <p:cSldViewPr snapToGrid="0" snapToObjects="1">
      <p:cViewPr>
        <p:scale>
          <a:sx n="90" d="100"/>
          <a:sy n="90" d="100"/>
        </p:scale>
        <p:origin x="-155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6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99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9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8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3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83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51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14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22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99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47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4585-93C3-2540-AF94-385DAEBCE5B3}" type="datetimeFigureOut">
              <a:rPr lang="nl-NL" smtClean="0"/>
              <a:t>14-02-18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D94B-8E7F-DC4B-8F67-FFA8CFD236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8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duits.de/vaklokaal/sg/sgwwonr.htm%23solle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/>
          <p:cNvSpPr txBox="1"/>
          <p:nvPr/>
        </p:nvSpPr>
        <p:spPr>
          <a:xfrm>
            <a:off x="2032089" y="71268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ZIN IN EEN FEESTJE?</a:t>
            </a:r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>
            <a:off x="6442669" y="4862474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ZIN IN EEN FEESTJE?</a:t>
            </a: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990779" y="504714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ZIN IN EEN FEESTJE?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82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80" y="588192"/>
            <a:ext cx="5638095" cy="49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1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2" y="280728"/>
            <a:ext cx="8380952" cy="6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84" y="1521894"/>
            <a:ext cx="5346032" cy="37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0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2" y="350281"/>
            <a:ext cx="7771428" cy="5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13" y="1528243"/>
            <a:ext cx="5549206" cy="37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6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2" y="0"/>
            <a:ext cx="8622222" cy="64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afbeelding 2016-02-23 om 00.5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44"/>
            <a:ext cx="8946444" cy="662394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552223" y="420890"/>
            <a:ext cx="9518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ademen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 flipH="1">
            <a:off x="2975811" y="420890"/>
            <a:ext cx="9611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noProof="1" smtClean="0"/>
              <a:t>rekenen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29506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13" y="1788591"/>
            <a:ext cx="6311111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690920" cy="70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5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89630"/>
              </p:ext>
            </p:extLst>
          </p:nvPr>
        </p:nvGraphicFramePr>
        <p:xfrm>
          <a:off x="56445" y="550334"/>
          <a:ext cx="9045222" cy="5997224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945445"/>
                <a:gridCol w="1262945"/>
                <a:gridCol w="1104195"/>
                <a:gridCol w="1174748"/>
                <a:gridCol w="1199445"/>
                <a:gridCol w="1030111"/>
                <a:gridCol w="1114777"/>
                <a:gridCol w="1213556"/>
              </a:tblGrid>
              <a:tr h="749653"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pc="300" noProof="0" dirty="0" smtClean="0">
                          <a:solidFill>
                            <a:schemeClr val="tx1"/>
                          </a:solidFill>
                        </a:rPr>
                        <a:t>können</a:t>
                      </a:r>
                      <a:endParaRPr lang="de-DE" spc="3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pc="300" noProof="0" smtClean="0">
                          <a:solidFill>
                            <a:schemeClr val="tx1"/>
                          </a:solidFill>
                        </a:rPr>
                        <a:t>dürfen</a:t>
                      </a:r>
                      <a:endParaRPr lang="de-DE" spc="3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pc="300" noProof="0" dirty="0" smtClean="0">
                          <a:solidFill>
                            <a:schemeClr val="tx1"/>
                          </a:solidFill>
                        </a:rPr>
                        <a:t>wollen</a:t>
                      </a:r>
                      <a:endParaRPr lang="de-DE" spc="3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pc="300" noProof="0" dirty="0" smtClean="0">
                          <a:solidFill>
                            <a:schemeClr val="tx1"/>
                          </a:solidFill>
                        </a:rPr>
                        <a:t>müssen</a:t>
                      </a:r>
                      <a:endParaRPr lang="de-DE" spc="3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pc="300" noProof="0" smtClean="0">
                          <a:solidFill>
                            <a:schemeClr val="tx1"/>
                          </a:solidFill>
                        </a:rPr>
                        <a:t>sollen</a:t>
                      </a:r>
                      <a:endParaRPr lang="de-DE" spc="3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pc="300" noProof="0" smtClean="0">
                          <a:solidFill>
                            <a:schemeClr val="tx1"/>
                          </a:solidFill>
                        </a:rPr>
                        <a:t>mögen</a:t>
                      </a:r>
                      <a:endParaRPr lang="de-DE" spc="3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pc="300" noProof="0" dirty="0" smtClean="0">
                          <a:solidFill>
                            <a:schemeClr val="tx1"/>
                          </a:solidFill>
                        </a:rPr>
                        <a:t>wissen</a:t>
                      </a:r>
                      <a:endParaRPr lang="de-DE" spc="3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9653">
                <a:tc>
                  <a:txBody>
                    <a:bodyPr/>
                    <a:lstStyle/>
                    <a:p>
                      <a:endParaRPr lang="de-D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kunnen</a:t>
                      </a:r>
                      <a:endParaRPr lang="de-DE" noProof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mogen</a:t>
                      </a:r>
                      <a:endParaRPr lang="de-DE" noProof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willen</a:t>
                      </a:r>
                      <a:endParaRPr lang="de-DE" noProof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moeten</a:t>
                      </a:r>
                      <a:endParaRPr lang="de-DE" noProof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moeten</a:t>
                      </a:r>
                      <a:endParaRPr lang="de-DE" noProof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noProof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houden van</a:t>
                      </a:r>
                      <a:r>
                        <a:rPr lang="de-DE" sz="1200" baseline="0" noProof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lusten </a:t>
                      </a:r>
                    </a:p>
                    <a:p>
                      <a:pPr algn="ctr"/>
                      <a:r>
                        <a:rPr lang="de-DE" sz="1200" baseline="0" noProof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aardig vinden</a:t>
                      </a:r>
                      <a:endParaRPr lang="de-DE" sz="1200" noProof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weten</a:t>
                      </a:r>
                      <a:endParaRPr lang="de-DE" noProof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9653">
                <a:tc>
                  <a:txBody>
                    <a:bodyPr/>
                    <a:lstStyle/>
                    <a:p>
                      <a:r>
                        <a:rPr lang="de-DE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ich</a:t>
                      </a:r>
                      <a:endParaRPr lang="de-DE" noProof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nn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rf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ll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ss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soll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ei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ß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49653">
                <a:tc>
                  <a:txBody>
                    <a:bodyPr/>
                    <a:lstStyle/>
                    <a:p>
                      <a:r>
                        <a:rPr lang="de-DE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du</a:t>
                      </a:r>
                      <a:endParaRPr lang="de-DE" noProof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nnst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de-DE" sz="1600" b="1" spc="300" noProof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de-DE" sz="1600" b="1" spc="3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rfst</a:t>
                      </a:r>
                      <a:endParaRPr lang="de-DE" sz="1600" b="1" spc="3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llst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sst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sollst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gst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ei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ßt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49653">
                <a:tc>
                  <a:txBody>
                    <a:bodyPr/>
                    <a:lstStyle/>
                    <a:p>
                      <a:r>
                        <a:rPr lang="de-DE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er</a:t>
                      </a:r>
                      <a:r>
                        <a:rPr lang="de-DE" baseline="0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sie es</a:t>
                      </a:r>
                      <a:endParaRPr lang="de-DE" noProof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nn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rf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ll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ss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soll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lang="de-DE" sz="1600" b="1" spc="300" noProof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ei</a:t>
                      </a: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ß</a:t>
                      </a:r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49653">
                <a:tc>
                  <a:txBody>
                    <a:bodyPr/>
                    <a:lstStyle/>
                    <a:p>
                      <a:r>
                        <a:rPr lang="de-DE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wir</a:t>
                      </a:r>
                      <a:endParaRPr lang="de-DE" noProof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können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dürfen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wollen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müssen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sollen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mögen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wissen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49653">
                <a:tc>
                  <a:txBody>
                    <a:bodyPr/>
                    <a:lstStyle/>
                    <a:p>
                      <a:r>
                        <a:rPr lang="de-DE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ihr</a:t>
                      </a:r>
                      <a:endParaRPr lang="de-DE" noProof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könnt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dürft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wollt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müsst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sollt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mögt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wisst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49653">
                <a:tc>
                  <a:txBody>
                    <a:bodyPr/>
                    <a:lstStyle/>
                    <a:p>
                      <a:r>
                        <a:rPr lang="de-DE" noProof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Sie sie</a:t>
                      </a:r>
                      <a:endParaRPr lang="de-DE" noProof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können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dürfen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wollen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müssen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sollen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mögen</a:t>
                      </a:r>
                    </a:p>
                    <a:p>
                      <a:pPr algn="ctr"/>
                      <a:endParaRPr lang="de-DE" sz="1600" b="1" spc="300" noProof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spc="3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cs typeface="Arial"/>
                        </a:rPr>
                        <a:t>wissen</a:t>
                      </a:r>
                    </a:p>
                    <a:p>
                      <a:pPr algn="ctr"/>
                      <a:endParaRPr lang="de-DE" sz="1600" b="1" spc="3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874889" y="70555"/>
            <a:ext cx="435080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modale hulpwerkwoorden</a:t>
            </a:r>
            <a:endParaRPr lang="nl-NL" b="1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35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69" y="552430"/>
            <a:ext cx="7682539" cy="52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9416" y="785336"/>
            <a:ext cx="675919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moeten = </a:t>
            </a:r>
            <a:r>
              <a:rPr lang="nl-NL" b="1" dirty="0" err="1"/>
              <a:t>müssen</a:t>
            </a:r>
            <a:r>
              <a:rPr lang="nl-NL" b="1" dirty="0"/>
              <a:t> of sollen; dat hangt af van de zin:</a:t>
            </a:r>
          </a:p>
          <a:p>
            <a:r>
              <a:rPr lang="nl-NL" b="1" dirty="0"/>
              <a:t>A als iets niet anders kan, of "het is logisch dat": </a:t>
            </a:r>
            <a:r>
              <a:rPr lang="nl-NL" b="1" u="sng" dirty="0">
                <a:hlinkClick r:id=""/>
              </a:rPr>
              <a:t>müssen</a:t>
            </a:r>
            <a:endParaRPr lang="nl-NL" u="sng" dirty="0">
              <a:hlinkClick r:id=""/>
            </a:endParaRPr>
          </a:p>
          <a:p>
            <a:r>
              <a:rPr lang="nl-NL" dirty="0"/>
              <a:t>Dat </a:t>
            </a:r>
            <a:r>
              <a:rPr lang="nl-NL" i="1" dirty="0"/>
              <a:t>moet</a:t>
            </a:r>
            <a:r>
              <a:rPr lang="nl-NL" dirty="0"/>
              <a:t> Hans geweest zijn - Das </a:t>
            </a:r>
            <a:r>
              <a:rPr lang="nl-NL" i="1" dirty="0" err="1"/>
              <a:t>muss</a:t>
            </a:r>
            <a:r>
              <a:rPr lang="nl-NL" dirty="0"/>
              <a:t> Hans </a:t>
            </a:r>
            <a:r>
              <a:rPr lang="nl-NL" dirty="0" err="1"/>
              <a:t>gewesen</a:t>
            </a:r>
            <a:r>
              <a:rPr lang="nl-NL" dirty="0"/>
              <a:t> sein. De straat </a:t>
            </a:r>
            <a:r>
              <a:rPr lang="nl-NL" i="1" dirty="0"/>
              <a:t>moest</a:t>
            </a:r>
            <a:r>
              <a:rPr lang="nl-NL" dirty="0"/>
              <a:t> afgezet worden. - Die </a:t>
            </a:r>
            <a:r>
              <a:rPr lang="nl-NL" dirty="0" err="1"/>
              <a:t>Straße</a:t>
            </a:r>
            <a:r>
              <a:rPr lang="nl-NL" dirty="0"/>
              <a:t> </a:t>
            </a:r>
            <a:r>
              <a:rPr lang="nl-NL" i="1" dirty="0" err="1"/>
              <a:t>musste</a:t>
            </a:r>
            <a:r>
              <a:rPr lang="nl-NL" dirty="0"/>
              <a:t> </a:t>
            </a:r>
            <a:r>
              <a:rPr lang="nl-NL" dirty="0" err="1"/>
              <a:t>abgesperrt</a:t>
            </a:r>
            <a:r>
              <a:rPr lang="nl-NL" dirty="0"/>
              <a:t> werden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b="1" dirty="0"/>
              <a:t>B bij een (dringend advies): </a:t>
            </a:r>
            <a:r>
              <a:rPr lang="nl-NL" b="1" u="sng" dirty="0">
                <a:hlinkClick r:id=""/>
              </a:rPr>
              <a:t>müssen</a:t>
            </a:r>
            <a:endParaRPr lang="nl-NL" u="sng" dirty="0">
              <a:hlinkClick r:id=""/>
            </a:endParaRPr>
          </a:p>
          <a:p>
            <a:r>
              <a:rPr lang="nl-NL" dirty="0"/>
              <a:t>Dat </a:t>
            </a:r>
            <a:r>
              <a:rPr lang="nl-NL" i="1" dirty="0"/>
              <a:t>moet </a:t>
            </a:r>
            <a:r>
              <a:rPr lang="nl-NL" dirty="0"/>
              <a:t>je niet allemaal geloven. - Das </a:t>
            </a:r>
            <a:r>
              <a:rPr lang="nl-NL" i="1" dirty="0" err="1"/>
              <a:t>musst</a:t>
            </a:r>
            <a:r>
              <a:rPr lang="nl-NL" i="1" dirty="0"/>
              <a:t> </a:t>
            </a:r>
            <a:r>
              <a:rPr lang="nl-NL" dirty="0"/>
              <a:t>du nicht alles </a:t>
            </a:r>
            <a:r>
              <a:rPr lang="nl-NL" dirty="0" err="1"/>
              <a:t>glauben</a:t>
            </a:r>
            <a:r>
              <a:rPr lang="nl-NL" dirty="0"/>
              <a:t>! Je </a:t>
            </a:r>
            <a:r>
              <a:rPr lang="nl-NL" i="1" dirty="0"/>
              <a:t>moet </a:t>
            </a:r>
            <a:r>
              <a:rPr lang="nl-NL" dirty="0"/>
              <a:t>nu gaan. - Du </a:t>
            </a:r>
            <a:r>
              <a:rPr lang="nl-NL" i="1" dirty="0" err="1"/>
              <a:t>musst</a:t>
            </a:r>
            <a:r>
              <a:rPr lang="nl-NL" i="1" dirty="0"/>
              <a:t> </a:t>
            </a:r>
            <a:r>
              <a:rPr lang="nl-NL" dirty="0" err="1"/>
              <a:t>jetzt</a:t>
            </a:r>
            <a:r>
              <a:rPr lang="nl-NL" dirty="0"/>
              <a:t> </a:t>
            </a:r>
            <a:r>
              <a:rPr lang="nl-NL" dirty="0" err="1"/>
              <a:t>gehen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b="1" dirty="0"/>
              <a:t>C als je twijfelt, jezelf iets afvraagt: </a:t>
            </a:r>
            <a:r>
              <a:rPr lang="nl-NL" b="1" u="sng" dirty="0">
                <a:hlinkClick r:id="rId2"/>
              </a:rPr>
              <a:t>sollen</a:t>
            </a:r>
            <a:endParaRPr lang="nl-NL" u="sng" dirty="0">
              <a:hlinkClick r:id="rId2"/>
            </a:endParaRPr>
          </a:p>
          <a:p>
            <a:r>
              <a:rPr lang="nl-NL" dirty="0"/>
              <a:t>Wat </a:t>
            </a:r>
            <a:r>
              <a:rPr lang="nl-NL" i="1" dirty="0"/>
              <a:t>moet </a:t>
            </a:r>
            <a:r>
              <a:rPr lang="nl-NL" dirty="0"/>
              <a:t>ik doen? - Was </a:t>
            </a:r>
            <a:r>
              <a:rPr lang="nl-NL" i="1" dirty="0" err="1"/>
              <a:t>soll</a:t>
            </a:r>
            <a:r>
              <a:rPr lang="nl-NL" i="1" dirty="0"/>
              <a:t>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machen</a:t>
            </a:r>
            <a:r>
              <a:rPr lang="nl-NL" dirty="0" smtClean="0"/>
              <a:t>?   of het behoort zo (gebod) </a:t>
            </a:r>
            <a:r>
              <a:rPr lang="nl-NL" dirty="0"/>
              <a:t>Ik weet niet of ik er naar toe </a:t>
            </a:r>
            <a:r>
              <a:rPr lang="nl-NL" i="1" dirty="0"/>
              <a:t>moet </a:t>
            </a:r>
            <a:r>
              <a:rPr lang="nl-NL" dirty="0"/>
              <a:t>gaan. -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weiß</a:t>
            </a:r>
            <a:r>
              <a:rPr lang="nl-NL" dirty="0"/>
              <a:t> nicht, ob </a:t>
            </a:r>
            <a:r>
              <a:rPr lang="nl-NL" dirty="0" err="1"/>
              <a:t>ich</a:t>
            </a:r>
            <a:r>
              <a:rPr lang="nl-NL" dirty="0"/>
              <a:t> </a:t>
            </a:r>
            <a:r>
              <a:rPr lang="nl-NL" dirty="0" err="1"/>
              <a:t>hinfahren</a:t>
            </a:r>
            <a:r>
              <a:rPr lang="nl-NL" dirty="0"/>
              <a:t> </a:t>
            </a:r>
            <a:r>
              <a:rPr lang="nl-NL" i="1" dirty="0" err="1"/>
              <a:t>soll</a:t>
            </a:r>
            <a:r>
              <a:rPr lang="nl-NL" dirty="0"/>
              <a:t>. </a:t>
            </a:r>
            <a:r>
              <a:rPr lang="nl-NL" i="1" dirty="0"/>
              <a:t>Moet </a:t>
            </a:r>
            <a:r>
              <a:rPr lang="nl-NL" dirty="0"/>
              <a:t>ik dat nu meteen betalen? - </a:t>
            </a:r>
            <a:r>
              <a:rPr lang="nl-NL" i="1" dirty="0" err="1"/>
              <a:t>Soll</a:t>
            </a:r>
            <a:r>
              <a:rPr lang="nl-NL" i="1" dirty="0"/>
              <a:t> </a:t>
            </a:r>
            <a:r>
              <a:rPr lang="nl-NL" dirty="0" err="1"/>
              <a:t>ich</a:t>
            </a:r>
            <a:r>
              <a:rPr lang="nl-NL" dirty="0"/>
              <a:t> das </a:t>
            </a:r>
            <a:r>
              <a:rPr lang="nl-NL" dirty="0" err="1"/>
              <a:t>sofort</a:t>
            </a:r>
            <a:r>
              <a:rPr lang="nl-NL" dirty="0"/>
              <a:t> </a:t>
            </a:r>
            <a:r>
              <a:rPr lang="nl-NL" dirty="0" err="1"/>
              <a:t>bezahlen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b="1" dirty="0"/>
              <a:t>D in een persoonlijk bevel: </a:t>
            </a:r>
            <a:r>
              <a:rPr lang="nl-NL" b="1" u="sng" dirty="0">
                <a:hlinkClick r:id="rId2"/>
              </a:rPr>
              <a:t>sollen</a:t>
            </a:r>
            <a:endParaRPr lang="nl-NL" u="sng" dirty="0">
              <a:hlinkClick r:id="rId2"/>
            </a:endParaRPr>
          </a:p>
          <a:p>
            <a:r>
              <a:rPr lang="nl-NL" dirty="0"/>
              <a:t>Jij </a:t>
            </a:r>
            <a:r>
              <a:rPr lang="nl-NL" i="1" dirty="0"/>
              <a:t>moet</a:t>
            </a:r>
            <a:r>
              <a:rPr lang="nl-NL" dirty="0"/>
              <a:t> je mond houden! - Du </a:t>
            </a:r>
            <a:r>
              <a:rPr lang="nl-NL" i="1" dirty="0" err="1"/>
              <a:t>sollst</a:t>
            </a:r>
            <a:r>
              <a:rPr lang="nl-NL" i="1" dirty="0"/>
              <a:t> </a:t>
            </a:r>
            <a:r>
              <a:rPr lang="nl-NL" dirty="0"/>
              <a:t>den Mund halten!</a:t>
            </a:r>
          </a:p>
        </p:txBody>
      </p:sp>
    </p:spTree>
    <p:extLst>
      <p:ext uri="{BB962C8B-B14F-4D97-AF65-F5344CB8AC3E}">
        <p14:creationId xmlns:p14="http://schemas.microsoft.com/office/powerpoint/2010/main" val="111584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7" y="0"/>
            <a:ext cx="8660317" cy="6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2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6-01-31 om 12.57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69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5" y="0"/>
            <a:ext cx="8520635" cy="63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8" y="0"/>
            <a:ext cx="8406349" cy="6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67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rot="21064399">
            <a:off x="571930" y="531168"/>
            <a:ext cx="40754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sterke werkwoorden   </a:t>
            </a:r>
            <a:r>
              <a:rPr lang="nl-NL" b="1" dirty="0" err="1" smtClean="0">
                <a:solidFill>
                  <a:srgbClr val="FF0000"/>
                </a:solidFill>
              </a:rPr>
              <a:t>Tegenw</a:t>
            </a:r>
            <a:r>
              <a:rPr lang="nl-NL" b="1" dirty="0" smtClean="0">
                <a:solidFill>
                  <a:srgbClr val="FF0000"/>
                </a:solidFill>
              </a:rPr>
              <a:t> Tijd</a:t>
            </a:r>
          </a:p>
          <a:p>
            <a:r>
              <a:rPr lang="nl-NL" b="1" dirty="0" smtClean="0">
                <a:solidFill>
                  <a:srgbClr val="FF0000"/>
                </a:solidFill>
              </a:rPr>
              <a:t>dus met klinkerwissel te leren voor </a:t>
            </a:r>
            <a:r>
              <a:rPr lang="nl-NL" sz="2400" b="1" dirty="0" smtClean="0">
                <a:solidFill>
                  <a:srgbClr val="FF0000"/>
                </a:solidFill>
              </a:rPr>
              <a:t>K12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 rot="642997">
            <a:off x="5298639" y="577334"/>
            <a:ext cx="38453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</a:rPr>
              <a:t>klinkerwissel bij </a:t>
            </a:r>
            <a:r>
              <a:rPr lang="nl-NL" sz="3200" dirty="0" smtClean="0">
                <a:solidFill>
                  <a:srgbClr val="008000"/>
                </a:solidFill>
              </a:rPr>
              <a:t>du</a:t>
            </a:r>
            <a:r>
              <a:rPr lang="nl-NL" dirty="0" smtClean="0">
                <a:solidFill>
                  <a:srgbClr val="008000"/>
                </a:solidFill>
              </a:rPr>
              <a:t> en </a:t>
            </a:r>
            <a:r>
              <a:rPr lang="nl-NL" sz="3200" dirty="0" smtClean="0">
                <a:solidFill>
                  <a:srgbClr val="008000"/>
                </a:solidFill>
              </a:rPr>
              <a:t>er </a:t>
            </a:r>
            <a:r>
              <a:rPr lang="nl-NL" sz="3200" dirty="0" err="1" smtClean="0">
                <a:solidFill>
                  <a:srgbClr val="008000"/>
                </a:solidFill>
              </a:rPr>
              <a:t>sie</a:t>
            </a:r>
            <a:r>
              <a:rPr lang="nl-NL" sz="3200" dirty="0" smtClean="0">
                <a:solidFill>
                  <a:srgbClr val="008000"/>
                </a:solidFill>
              </a:rPr>
              <a:t> es</a:t>
            </a:r>
            <a:endParaRPr lang="nl-NL" sz="3200" dirty="0">
              <a:solidFill>
                <a:srgbClr val="008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52777" y="1905000"/>
            <a:ext cx="3249608" cy="4399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l-NL" dirty="0" err="1" smtClean="0"/>
              <a:t>lesen</a:t>
            </a:r>
            <a:r>
              <a:rPr lang="nl-NL" dirty="0" smtClean="0"/>
              <a:t> – du </a:t>
            </a:r>
            <a:r>
              <a:rPr lang="nl-NL" dirty="0" err="1" smtClean="0"/>
              <a:t>liest</a:t>
            </a:r>
            <a:r>
              <a:rPr lang="nl-NL" dirty="0" smtClean="0"/>
              <a:t> / er </a:t>
            </a:r>
            <a:r>
              <a:rPr lang="nl-NL" dirty="0" err="1" smtClean="0"/>
              <a:t>liest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essen – du </a:t>
            </a:r>
            <a:r>
              <a:rPr lang="nl-NL" dirty="0" err="1" smtClean="0"/>
              <a:t>isst</a:t>
            </a:r>
            <a:r>
              <a:rPr lang="nl-NL" dirty="0" smtClean="0"/>
              <a:t> / er </a:t>
            </a:r>
            <a:r>
              <a:rPr lang="nl-NL" dirty="0" err="1" smtClean="0"/>
              <a:t>isst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sehen</a:t>
            </a:r>
            <a:r>
              <a:rPr lang="nl-NL" dirty="0" smtClean="0"/>
              <a:t> – du </a:t>
            </a:r>
            <a:r>
              <a:rPr lang="nl-NL" dirty="0" err="1" smtClean="0"/>
              <a:t>siehst</a:t>
            </a:r>
            <a:r>
              <a:rPr lang="nl-NL" dirty="0" smtClean="0"/>
              <a:t> / er </a:t>
            </a:r>
            <a:r>
              <a:rPr lang="nl-NL" dirty="0" err="1" smtClean="0"/>
              <a:t>sieht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nehmen</a:t>
            </a:r>
            <a:r>
              <a:rPr lang="nl-NL" dirty="0" smtClean="0"/>
              <a:t> – du </a:t>
            </a:r>
            <a:r>
              <a:rPr lang="nl-NL" dirty="0" err="1" smtClean="0"/>
              <a:t>nimmst</a:t>
            </a:r>
            <a:r>
              <a:rPr lang="nl-NL" dirty="0" smtClean="0"/>
              <a:t> / er </a:t>
            </a:r>
            <a:r>
              <a:rPr lang="nl-NL" dirty="0" err="1" smtClean="0"/>
              <a:t>nimmt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geben</a:t>
            </a:r>
            <a:r>
              <a:rPr lang="nl-NL" dirty="0" smtClean="0"/>
              <a:t> – du </a:t>
            </a:r>
            <a:r>
              <a:rPr lang="nl-NL" dirty="0" err="1" smtClean="0"/>
              <a:t>gibst</a:t>
            </a:r>
            <a:r>
              <a:rPr lang="nl-NL" dirty="0" smtClean="0"/>
              <a:t> / er </a:t>
            </a:r>
            <a:r>
              <a:rPr lang="nl-NL" dirty="0" err="1" smtClean="0"/>
              <a:t>gibt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fahren</a:t>
            </a:r>
            <a:r>
              <a:rPr lang="nl-NL" dirty="0" smtClean="0"/>
              <a:t> – du </a:t>
            </a:r>
            <a:r>
              <a:rPr lang="nl-NL" dirty="0" err="1" smtClean="0"/>
              <a:t>fährst</a:t>
            </a:r>
            <a:r>
              <a:rPr lang="nl-NL" dirty="0" smtClean="0"/>
              <a:t> / er </a:t>
            </a:r>
            <a:r>
              <a:rPr lang="nl-NL" dirty="0" err="1" smtClean="0"/>
              <a:t>fährt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laufen</a:t>
            </a:r>
            <a:r>
              <a:rPr lang="nl-NL" dirty="0" smtClean="0"/>
              <a:t> – du </a:t>
            </a:r>
            <a:r>
              <a:rPr lang="nl-NL" dirty="0" err="1" smtClean="0"/>
              <a:t>läufst</a:t>
            </a:r>
            <a:r>
              <a:rPr lang="nl-NL" dirty="0" smtClean="0"/>
              <a:t> / er </a:t>
            </a:r>
            <a:r>
              <a:rPr lang="nl-NL" dirty="0" err="1" smtClean="0"/>
              <a:t>läuft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schlafen</a:t>
            </a:r>
            <a:r>
              <a:rPr lang="nl-NL" dirty="0" smtClean="0"/>
              <a:t> – du </a:t>
            </a:r>
            <a:r>
              <a:rPr lang="nl-NL" dirty="0" err="1" smtClean="0"/>
              <a:t>schläfst</a:t>
            </a:r>
            <a:r>
              <a:rPr lang="nl-NL" dirty="0" smtClean="0"/>
              <a:t> / er </a:t>
            </a:r>
            <a:r>
              <a:rPr lang="nl-NL" dirty="0" err="1" smtClean="0"/>
              <a:t>schläft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lassen – du </a:t>
            </a:r>
            <a:r>
              <a:rPr lang="nl-NL" dirty="0" err="1" smtClean="0"/>
              <a:t>lässt</a:t>
            </a:r>
            <a:r>
              <a:rPr lang="nl-NL" dirty="0" smtClean="0"/>
              <a:t> / er </a:t>
            </a:r>
            <a:r>
              <a:rPr lang="nl-NL" dirty="0" err="1" smtClean="0"/>
              <a:t>lässt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halten – du </a:t>
            </a:r>
            <a:r>
              <a:rPr lang="nl-NL" dirty="0" err="1" smtClean="0"/>
              <a:t>hältst</a:t>
            </a:r>
            <a:r>
              <a:rPr lang="nl-NL" dirty="0" smtClean="0"/>
              <a:t> / er </a:t>
            </a:r>
            <a:r>
              <a:rPr lang="nl-NL" dirty="0" err="1" smtClean="0"/>
              <a:t>hält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laden – du </a:t>
            </a:r>
            <a:r>
              <a:rPr lang="nl-NL" dirty="0" err="1" smtClean="0"/>
              <a:t>lädst</a:t>
            </a:r>
            <a:r>
              <a:rPr lang="nl-NL" dirty="0" smtClean="0"/>
              <a:t> / er </a:t>
            </a:r>
            <a:r>
              <a:rPr lang="nl-NL" dirty="0" err="1" smtClean="0"/>
              <a:t>lädt</a:t>
            </a:r>
            <a:r>
              <a:rPr lang="nl-NL" dirty="0" smtClean="0"/>
              <a:t> !!!!</a:t>
            </a:r>
          </a:p>
          <a:p>
            <a:pPr>
              <a:lnSpc>
                <a:spcPct val="130000"/>
              </a:lnSpc>
            </a:pPr>
            <a:r>
              <a:rPr lang="nl-NL" dirty="0" err="1" smtClean="0"/>
              <a:t>stoßen</a:t>
            </a:r>
            <a:r>
              <a:rPr lang="nl-NL" dirty="0" smtClean="0"/>
              <a:t> – du </a:t>
            </a:r>
            <a:r>
              <a:rPr lang="nl-NL" dirty="0" err="1" smtClean="0"/>
              <a:t>stößt</a:t>
            </a:r>
            <a:r>
              <a:rPr lang="nl-NL" dirty="0" smtClean="0"/>
              <a:t> / er </a:t>
            </a:r>
            <a:r>
              <a:rPr lang="nl-NL" dirty="0" err="1" smtClean="0"/>
              <a:t>stößt</a:t>
            </a:r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4346230" y="1495781"/>
            <a:ext cx="3396708" cy="4039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l-NL" dirty="0" err="1" smtClean="0"/>
              <a:t>sprechen</a:t>
            </a:r>
            <a:r>
              <a:rPr lang="nl-NL" dirty="0" smtClean="0"/>
              <a:t> – du </a:t>
            </a:r>
            <a:r>
              <a:rPr lang="nl-NL" dirty="0" err="1" smtClean="0"/>
              <a:t>sprichst</a:t>
            </a:r>
            <a:r>
              <a:rPr lang="nl-NL" dirty="0" smtClean="0"/>
              <a:t> / er </a:t>
            </a:r>
            <a:r>
              <a:rPr lang="nl-NL" dirty="0" err="1" smtClean="0"/>
              <a:t>spricht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treten</a:t>
            </a:r>
            <a:r>
              <a:rPr lang="nl-NL" dirty="0" smtClean="0"/>
              <a:t> – du </a:t>
            </a:r>
            <a:r>
              <a:rPr lang="nl-NL" dirty="0" err="1" smtClean="0"/>
              <a:t>trittst</a:t>
            </a:r>
            <a:r>
              <a:rPr lang="nl-NL" dirty="0"/>
              <a:t> </a:t>
            </a:r>
            <a:r>
              <a:rPr lang="nl-NL" dirty="0" smtClean="0"/>
              <a:t>/ er </a:t>
            </a:r>
            <a:r>
              <a:rPr lang="nl-NL" dirty="0" err="1" smtClean="0"/>
              <a:t>tritt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helfen</a:t>
            </a:r>
            <a:r>
              <a:rPr lang="nl-NL" dirty="0" smtClean="0"/>
              <a:t> – du </a:t>
            </a:r>
            <a:r>
              <a:rPr lang="nl-NL" dirty="0" err="1" smtClean="0"/>
              <a:t>hilfst</a:t>
            </a:r>
            <a:r>
              <a:rPr lang="nl-NL" dirty="0" smtClean="0"/>
              <a:t> / er </a:t>
            </a:r>
            <a:r>
              <a:rPr lang="nl-NL" dirty="0" err="1" smtClean="0"/>
              <a:t>hilft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treffen – du </a:t>
            </a:r>
            <a:r>
              <a:rPr lang="nl-NL" dirty="0" err="1" smtClean="0"/>
              <a:t>triffst</a:t>
            </a:r>
            <a:r>
              <a:rPr lang="nl-NL" dirty="0" smtClean="0"/>
              <a:t> / er </a:t>
            </a:r>
            <a:r>
              <a:rPr lang="nl-NL" dirty="0" err="1" smtClean="0"/>
              <a:t>trifft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fangen</a:t>
            </a:r>
            <a:r>
              <a:rPr lang="nl-NL" dirty="0" smtClean="0"/>
              <a:t> – du </a:t>
            </a:r>
            <a:r>
              <a:rPr lang="nl-NL" dirty="0" err="1" smtClean="0"/>
              <a:t>fängst</a:t>
            </a:r>
            <a:r>
              <a:rPr lang="nl-NL" dirty="0" smtClean="0"/>
              <a:t> / er </a:t>
            </a:r>
            <a:r>
              <a:rPr lang="nl-NL" dirty="0" err="1" smtClean="0"/>
              <a:t>fängt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smtClean="0"/>
              <a:t>raten – du </a:t>
            </a:r>
            <a:r>
              <a:rPr lang="nl-NL" dirty="0" err="1" smtClean="0"/>
              <a:t>rätst</a:t>
            </a:r>
            <a:r>
              <a:rPr lang="nl-NL" dirty="0" smtClean="0"/>
              <a:t> / er </a:t>
            </a:r>
            <a:r>
              <a:rPr lang="nl-NL" dirty="0" err="1" smtClean="0"/>
              <a:t>rät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versprechen</a:t>
            </a:r>
            <a:r>
              <a:rPr lang="nl-NL" dirty="0" smtClean="0"/>
              <a:t> – du </a:t>
            </a:r>
            <a:r>
              <a:rPr lang="nl-NL" dirty="0" err="1" smtClean="0"/>
              <a:t>versprichst</a:t>
            </a:r>
            <a:r>
              <a:rPr lang="nl-NL" dirty="0" smtClean="0"/>
              <a:t> / er..</a:t>
            </a:r>
          </a:p>
          <a:p>
            <a:pPr>
              <a:lnSpc>
                <a:spcPct val="130000"/>
              </a:lnSpc>
            </a:pPr>
            <a:r>
              <a:rPr lang="nl-NL" dirty="0" err="1" smtClean="0"/>
              <a:t>fallen</a:t>
            </a:r>
            <a:r>
              <a:rPr lang="nl-NL" dirty="0" smtClean="0"/>
              <a:t> – du </a:t>
            </a:r>
            <a:r>
              <a:rPr lang="nl-NL" dirty="0" err="1" smtClean="0"/>
              <a:t>fällst</a:t>
            </a:r>
            <a:r>
              <a:rPr lang="nl-NL" dirty="0" smtClean="0"/>
              <a:t> / er </a:t>
            </a:r>
            <a:r>
              <a:rPr lang="nl-NL" dirty="0" err="1" smtClean="0"/>
              <a:t>fällt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schlagen</a:t>
            </a:r>
            <a:r>
              <a:rPr lang="nl-NL" dirty="0" smtClean="0"/>
              <a:t> – du </a:t>
            </a:r>
            <a:r>
              <a:rPr lang="nl-NL" dirty="0" err="1" smtClean="0"/>
              <a:t>schlägst</a:t>
            </a:r>
            <a:r>
              <a:rPr lang="nl-NL" dirty="0" smtClean="0"/>
              <a:t> / er </a:t>
            </a:r>
            <a:r>
              <a:rPr lang="nl-NL" dirty="0" err="1" smtClean="0"/>
              <a:t>schlägt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wachsen</a:t>
            </a:r>
            <a:r>
              <a:rPr lang="nl-NL" dirty="0" smtClean="0"/>
              <a:t> – du </a:t>
            </a:r>
            <a:r>
              <a:rPr lang="nl-NL" dirty="0" err="1" smtClean="0"/>
              <a:t>wächst</a:t>
            </a:r>
            <a:r>
              <a:rPr lang="nl-NL" dirty="0" smtClean="0"/>
              <a:t> / er </a:t>
            </a:r>
            <a:r>
              <a:rPr lang="nl-NL" dirty="0" err="1" smtClean="0"/>
              <a:t>wächst</a:t>
            </a:r>
            <a:endParaRPr lang="nl-NL" dirty="0" smtClean="0"/>
          </a:p>
          <a:p>
            <a:pPr>
              <a:lnSpc>
                <a:spcPct val="130000"/>
              </a:lnSpc>
            </a:pPr>
            <a:r>
              <a:rPr lang="nl-NL" dirty="0" err="1" smtClean="0"/>
              <a:t>waschen</a:t>
            </a:r>
            <a:r>
              <a:rPr lang="nl-NL" dirty="0" smtClean="0"/>
              <a:t> – du </a:t>
            </a:r>
            <a:r>
              <a:rPr lang="nl-NL" dirty="0" err="1" smtClean="0"/>
              <a:t>wäschst</a:t>
            </a:r>
            <a:r>
              <a:rPr lang="nl-NL" dirty="0" smtClean="0"/>
              <a:t> / er </a:t>
            </a:r>
            <a:r>
              <a:rPr lang="nl-NL" dirty="0" err="1" smtClean="0"/>
              <a:t>wäscht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896805" y="5485001"/>
            <a:ext cx="4103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0000FF"/>
                </a:solidFill>
              </a:rPr>
              <a:t>o.a. </a:t>
            </a:r>
            <a:r>
              <a:rPr lang="nl-NL" sz="2400" b="1" dirty="0" err="1" smtClean="0">
                <a:solidFill>
                  <a:srgbClr val="0000FF"/>
                </a:solidFill>
              </a:rPr>
              <a:t>gehen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b="1" dirty="0" smtClean="0">
                <a:solidFill>
                  <a:srgbClr val="0000FF"/>
                </a:solidFill>
              </a:rPr>
              <a:t>en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sz="2400" b="1" dirty="0" err="1" smtClean="0">
                <a:solidFill>
                  <a:srgbClr val="0000FF"/>
                </a:solidFill>
              </a:rPr>
              <a:t>stehen</a:t>
            </a:r>
            <a:r>
              <a:rPr lang="nl-NL" sz="2400" b="1" dirty="0" smtClean="0">
                <a:solidFill>
                  <a:srgbClr val="0000FF"/>
                </a:solidFill>
              </a:rPr>
              <a:t> </a:t>
            </a:r>
            <a:r>
              <a:rPr lang="nl-NL" b="1" dirty="0" smtClean="0">
                <a:solidFill>
                  <a:srgbClr val="0000FF"/>
                </a:solidFill>
              </a:rPr>
              <a:t>en</a:t>
            </a:r>
            <a:r>
              <a:rPr lang="nl-NL" sz="2400" b="1" dirty="0" smtClean="0">
                <a:solidFill>
                  <a:srgbClr val="0000FF"/>
                </a:solidFill>
              </a:rPr>
              <a:t> denken</a:t>
            </a:r>
          </a:p>
          <a:p>
            <a:r>
              <a:rPr lang="nl-NL" sz="2400" b="1" dirty="0" smtClean="0">
                <a:solidFill>
                  <a:srgbClr val="0000FF"/>
                </a:solidFill>
              </a:rPr>
              <a:t>zijn echter regelmatig !!!!</a:t>
            </a:r>
            <a:endParaRPr lang="nl-N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6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1" y="40104"/>
            <a:ext cx="8355555" cy="63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51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63849" y="470989"/>
            <a:ext cx="80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fahren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15226" y="920573"/>
            <a:ext cx="3226728" cy="1750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 err="1" smtClean="0"/>
              <a:t>Ich</a:t>
            </a:r>
            <a:r>
              <a:rPr lang="nl-NL" dirty="0" smtClean="0"/>
              <a:t> ..........      in die </a:t>
            </a:r>
            <a:r>
              <a:rPr lang="nl-NL" dirty="0" err="1" smtClean="0"/>
              <a:t>Stadt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Du</a:t>
            </a:r>
            <a:r>
              <a:rPr lang="nl-NL" dirty="0"/>
              <a:t> ........</a:t>
            </a:r>
            <a:r>
              <a:rPr lang="nl-NL" dirty="0" smtClean="0"/>
              <a:t>.        </a:t>
            </a:r>
            <a:r>
              <a:rPr lang="nl-NL" dirty="0"/>
              <a:t>in die </a:t>
            </a:r>
            <a:r>
              <a:rPr lang="nl-NL" dirty="0" err="1"/>
              <a:t>Stadt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Er</a:t>
            </a:r>
            <a:r>
              <a:rPr lang="nl-NL" dirty="0"/>
              <a:t> .........</a:t>
            </a:r>
            <a:r>
              <a:rPr lang="nl-NL" dirty="0" smtClean="0"/>
              <a:t>.       </a:t>
            </a:r>
            <a:r>
              <a:rPr lang="nl-NL" dirty="0"/>
              <a:t>in die </a:t>
            </a:r>
            <a:r>
              <a:rPr lang="nl-NL" dirty="0" err="1"/>
              <a:t>Stadt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err="1" smtClean="0"/>
              <a:t>Wir</a:t>
            </a:r>
            <a:r>
              <a:rPr lang="nl-NL" dirty="0"/>
              <a:t> .........</a:t>
            </a:r>
            <a:r>
              <a:rPr lang="nl-NL" dirty="0" smtClean="0"/>
              <a:t>.      </a:t>
            </a:r>
            <a:r>
              <a:rPr lang="nl-NL" dirty="0"/>
              <a:t>in die </a:t>
            </a:r>
            <a:r>
              <a:rPr lang="nl-NL" dirty="0" err="1"/>
              <a:t>Stadt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err="1" smtClean="0"/>
              <a:t>Ihr</a:t>
            </a:r>
            <a:r>
              <a:rPr lang="nl-NL" dirty="0"/>
              <a:t> .........</a:t>
            </a:r>
            <a:r>
              <a:rPr lang="nl-NL" dirty="0" smtClean="0"/>
              <a:t>.       </a:t>
            </a:r>
            <a:r>
              <a:rPr lang="nl-NL" dirty="0"/>
              <a:t>in die </a:t>
            </a:r>
            <a:r>
              <a:rPr lang="nl-NL" dirty="0" err="1"/>
              <a:t>Stadt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err="1"/>
              <a:t>Sie</a:t>
            </a:r>
            <a:r>
              <a:rPr lang="nl-NL" dirty="0"/>
              <a:t>/</a:t>
            </a:r>
            <a:r>
              <a:rPr lang="nl-NL" dirty="0" err="1" smtClean="0"/>
              <a:t>sie</a:t>
            </a:r>
            <a:r>
              <a:rPr lang="nl-NL" dirty="0"/>
              <a:t> .......... i</a:t>
            </a:r>
            <a:r>
              <a:rPr lang="nl-NL" dirty="0" smtClean="0"/>
              <a:t>n die Schweiz.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665563" y="3590074"/>
            <a:ext cx="77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laufen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516939" y="4039658"/>
            <a:ext cx="3792955" cy="1754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 err="1" smtClean="0"/>
              <a:t>Ich</a:t>
            </a:r>
            <a:r>
              <a:rPr lang="nl-NL" dirty="0" smtClean="0"/>
              <a:t> ..........         </a:t>
            </a:r>
            <a:r>
              <a:rPr lang="de-DE" dirty="0" smtClean="0"/>
              <a:t>neben</a:t>
            </a:r>
            <a:r>
              <a:rPr lang="nl-NL" dirty="0" smtClean="0"/>
              <a:t> </a:t>
            </a:r>
            <a:r>
              <a:rPr lang="nl-NL" dirty="0" err="1" smtClean="0"/>
              <a:t>dem</a:t>
            </a:r>
            <a:r>
              <a:rPr lang="nl-NL" dirty="0" smtClean="0"/>
              <a:t> </a:t>
            </a:r>
            <a:r>
              <a:rPr lang="nl-NL" dirty="0" err="1" smtClean="0"/>
              <a:t>Fahrrad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Du</a:t>
            </a:r>
            <a:r>
              <a:rPr lang="nl-NL" dirty="0"/>
              <a:t> .........</a:t>
            </a:r>
            <a:r>
              <a:rPr lang="nl-NL" dirty="0" smtClean="0"/>
              <a:t>.        </a:t>
            </a:r>
            <a:r>
              <a:rPr lang="de-DE" dirty="0"/>
              <a:t>neben</a:t>
            </a:r>
            <a:r>
              <a:rPr lang="nl-NL" dirty="0"/>
              <a:t> </a:t>
            </a:r>
            <a:r>
              <a:rPr lang="nl-NL" dirty="0" err="1"/>
              <a:t>dem</a:t>
            </a:r>
            <a:r>
              <a:rPr lang="nl-NL" dirty="0"/>
              <a:t> </a:t>
            </a:r>
            <a:r>
              <a:rPr lang="nl-NL" dirty="0" err="1"/>
              <a:t>Fahrrad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smtClean="0"/>
              <a:t>Er</a:t>
            </a:r>
            <a:r>
              <a:rPr lang="nl-NL" dirty="0"/>
              <a:t> .........</a:t>
            </a:r>
            <a:r>
              <a:rPr lang="nl-NL" dirty="0" smtClean="0"/>
              <a:t>.       </a:t>
            </a:r>
            <a:r>
              <a:rPr lang="de-DE" dirty="0"/>
              <a:t>neben</a:t>
            </a:r>
            <a:r>
              <a:rPr lang="nl-NL" dirty="0"/>
              <a:t> </a:t>
            </a:r>
            <a:r>
              <a:rPr lang="nl-NL" dirty="0" err="1"/>
              <a:t>dem</a:t>
            </a:r>
            <a:r>
              <a:rPr lang="nl-NL" dirty="0"/>
              <a:t> </a:t>
            </a:r>
            <a:r>
              <a:rPr lang="nl-NL" dirty="0" err="1"/>
              <a:t>Fahrrad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err="1" smtClean="0"/>
              <a:t>Wir</a:t>
            </a:r>
            <a:r>
              <a:rPr lang="nl-NL" dirty="0"/>
              <a:t> .......... </a:t>
            </a:r>
            <a:r>
              <a:rPr lang="nl-NL" dirty="0" smtClean="0"/>
              <a:t>      </a:t>
            </a:r>
            <a:r>
              <a:rPr lang="nl-NL" dirty="0" err="1" smtClean="0"/>
              <a:t>Richtung</a:t>
            </a:r>
            <a:r>
              <a:rPr lang="nl-NL" dirty="0" smtClean="0"/>
              <a:t> </a:t>
            </a:r>
            <a:r>
              <a:rPr lang="nl-NL" dirty="0" err="1" smtClean="0"/>
              <a:t>Süden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err="1" smtClean="0"/>
              <a:t>Ihr</a:t>
            </a:r>
            <a:r>
              <a:rPr lang="nl-NL" dirty="0"/>
              <a:t> .......... </a:t>
            </a:r>
            <a:r>
              <a:rPr lang="nl-NL" dirty="0" smtClean="0"/>
              <a:t>     </a:t>
            </a:r>
            <a:r>
              <a:rPr lang="nl-NL" dirty="0" err="1" smtClean="0"/>
              <a:t>Richtung</a:t>
            </a:r>
            <a:r>
              <a:rPr lang="nl-NL" dirty="0" smtClean="0"/>
              <a:t> </a:t>
            </a:r>
            <a:r>
              <a:rPr lang="nl-NL" dirty="0" err="1" smtClean="0"/>
              <a:t>Norden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err="1"/>
              <a:t>Sie</a:t>
            </a:r>
            <a:r>
              <a:rPr lang="nl-NL" dirty="0"/>
              <a:t>/</a:t>
            </a:r>
            <a:r>
              <a:rPr lang="nl-NL" dirty="0" err="1" smtClean="0"/>
              <a:t>sie</a:t>
            </a:r>
            <a:r>
              <a:rPr lang="nl-NL" dirty="0"/>
              <a:t> .......... </a:t>
            </a:r>
            <a:r>
              <a:rPr lang="nl-NL" dirty="0" smtClean="0"/>
              <a:t>     </a:t>
            </a:r>
            <a:r>
              <a:rPr lang="nl-NL" dirty="0" err="1" smtClean="0"/>
              <a:t>Richtung</a:t>
            </a:r>
            <a:r>
              <a:rPr lang="nl-NL" dirty="0" smtClean="0"/>
              <a:t> Westen.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743668" y="655655"/>
            <a:ext cx="96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schlafen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595045" y="1105239"/>
            <a:ext cx="3226728" cy="1750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 err="1" smtClean="0"/>
              <a:t>Ich</a:t>
            </a:r>
            <a:r>
              <a:rPr lang="nl-NL" dirty="0" smtClean="0"/>
              <a:t> ..........     nachts.</a:t>
            </a:r>
            <a:endParaRPr lang="nl-NL" dirty="0"/>
          </a:p>
          <a:p>
            <a:r>
              <a:rPr lang="nl-NL" dirty="0" smtClean="0"/>
              <a:t>Du</a:t>
            </a:r>
            <a:r>
              <a:rPr lang="nl-NL" dirty="0"/>
              <a:t> .......... </a:t>
            </a:r>
            <a:r>
              <a:rPr lang="nl-NL" dirty="0" smtClean="0"/>
              <a:t>   nachts.</a:t>
            </a:r>
            <a:endParaRPr lang="nl-NL" dirty="0"/>
          </a:p>
          <a:p>
            <a:r>
              <a:rPr lang="nl-NL" dirty="0" smtClean="0"/>
              <a:t>Er</a:t>
            </a:r>
            <a:r>
              <a:rPr lang="nl-NL" dirty="0"/>
              <a:t> .......... </a:t>
            </a:r>
            <a:r>
              <a:rPr lang="nl-NL" dirty="0" smtClean="0"/>
              <a:t>       nachts.</a:t>
            </a:r>
            <a:endParaRPr lang="nl-NL" dirty="0"/>
          </a:p>
          <a:p>
            <a:r>
              <a:rPr lang="nl-NL" dirty="0" err="1" smtClean="0"/>
              <a:t>Wir</a:t>
            </a:r>
            <a:r>
              <a:rPr lang="nl-NL" dirty="0"/>
              <a:t> .......... </a:t>
            </a:r>
            <a:r>
              <a:rPr lang="nl-NL" dirty="0" smtClean="0"/>
              <a:t>  gut.</a:t>
            </a:r>
            <a:endParaRPr lang="nl-NL" dirty="0"/>
          </a:p>
          <a:p>
            <a:r>
              <a:rPr lang="nl-NL" dirty="0" err="1" smtClean="0"/>
              <a:t>Ihr</a:t>
            </a:r>
            <a:r>
              <a:rPr lang="nl-NL" dirty="0"/>
              <a:t> .......... </a:t>
            </a:r>
            <a:r>
              <a:rPr lang="nl-NL" dirty="0" smtClean="0"/>
              <a:t>  </a:t>
            </a:r>
            <a:r>
              <a:rPr lang="nl-NL" dirty="0" err="1" smtClean="0"/>
              <a:t>schlech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err="1"/>
              <a:t>Sie</a:t>
            </a:r>
            <a:r>
              <a:rPr lang="nl-NL" dirty="0"/>
              <a:t>/</a:t>
            </a:r>
            <a:r>
              <a:rPr lang="nl-NL" dirty="0" err="1" smtClean="0"/>
              <a:t>sie</a:t>
            </a:r>
            <a:r>
              <a:rPr lang="nl-NL" dirty="0"/>
              <a:t> .......... </a:t>
            </a:r>
            <a:r>
              <a:rPr lang="nl-NL" dirty="0" smtClean="0"/>
              <a:t>   </a:t>
            </a:r>
            <a:r>
              <a:rPr lang="nl-NL" dirty="0" err="1" smtClean="0"/>
              <a:t>tagsüber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471384" y="3975111"/>
            <a:ext cx="101793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Auch</a:t>
            </a:r>
            <a:r>
              <a:rPr lang="nl-NL" dirty="0" smtClean="0"/>
              <a:t>:</a:t>
            </a:r>
          </a:p>
          <a:p>
            <a:r>
              <a:rPr lang="de-DE" dirty="0" smtClean="0"/>
              <a:t>schlagen</a:t>
            </a:r>
            <a:endParaRPr lang="nl-NL" dirty="0"/>
          </a:p>
          <a:p>
            <a:r>
              <a:rPr lang="nl-NL" dirty="0" err="1" smtClean="0"/>
              <a:t>fangen</a:t>
            </a:r>
            <a:endParaRPr lang="nl-NL" dirty="0"/>
          </a:p>
          <a:p>
            <a:r>
              <a:rPr lang="de-DE" dirty="0" smtClean="0"/>
              <a:t>saufen</a:t>
            </a:r>
            <a:endParaRPr lang="nl-NL" dirty="0" smtClean="0"/>
          </a:p>
          <a:p>
            <a:r>
              <a:rPr lang="de-DE" dirty="0" smtClean="0"/>
              <a:t>tragen</a:t>
            </a:r>
            <a:endParaRPr lang="nl-NL" dirty="0" smtClean="0"/>
          </a:p>
          <a:p>
            <a:r>
              <a:rPr lang="pl-PL" dirty="0" err="1" smtClean="0"/>
              <a:t>usw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22690" y="6074247"/>
            <a:ext cx="270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Du – er/</a:t>
            </a:r>
            <a:r>
              <a:rPr lang="nl-NL" dirty="0" err="1">
                <a:solidFill>
                  <a:srgbClr val="FF0000"/>
                </a:solidFill>
              </a:rPr>
              <a:t>sie</a:t>
            </a:r>
            <a:r>
              <a:rPr lang="nl-NL" dirty="0">
                <a:solidFill>
                  <a:srgbClr val="FF0000"/>
                </a:solidFill>
              </a:rPr>
              <a:t>/</a:t>
            </a:r>
            <a:r>
              <a:rPr lang="nl-NL" dirty="0" smtClean="0">
                <a:solidFill>
                  <a:srgbClr val="FF0000"/>
                </a:solidFill>
              </a:rPr>
              <a:t>es &gt;&gt;&gt;  </a:t>
            </a:r>
            <a:r>
              <a:rPr lang="nl-NL" dirty="0">
                <a:solidFill>
                  <a:srgbClr val="FF0000"/>
                </a:solidFill>
              </a:rPr>
              <a:t>Umlaut</a:t>
            </a:r>
          </a:p>
        </p:txBody>
      </p:sp>
    </p:spTree>
    <p:extLst>
      <p:ext uri="{BB962C8B-B14F-4D97-AF65-F5344CB8AC3E}">
        <p14:creationId xmlns:p14="http://schemas.microsoft.com/office/powerpoint/2010/main" val="1362321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6" y="120312"/>
            <a:ext cx="8241270" cy="61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08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0" y="147048"/>
            <a:ext cx="8063492" cy="5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rm met schuine rand 10"/>
          <p:cNvSpPr/>
          <p:nvPr/>
        </p:nvSpPr>
        <p:spPr>
          <a:xfrm>
            <a:off x="3226723" y="2824836"/>
            <a:ext cx="2228899" cy="621982"/>
          </a:xfrm>
          <a:prstGeom prst="bevel">
            <a:avLst>
              <a:gd name="adj" fmla="val 207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werkwoorden</a:t>
            </a:r>
            <a:endParaRPr lang="nl-NL" sz="2400" dirty="0"/>
          </a:p>
        </p:txBody>
      </p:sp>
      <p:sp>
        <p:nvSpPr>
          <p:cNvPr id="12" name="Ovale toelichting 11"/>
          <p:cNvSpPr/>
          <p:nvPr/>
        </p:nvSpPr>
        <p:spPr>
          <a:xfrm>
            <a:off x="414678" y="3939218"/>
            <a:ext cx="2643581" cy="1632704"/>
          </a:xfrm>
          <a:prstGeom prst="wedgeEllipseCallout">
            <a:avLst>
              <a:gd name="adj1" fmla="val 65270"/>
              <a:gd name="adj2" fmla="val -679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Hulpww</a:t>
            </a:r>
            <a:endParaRPr lang="nl-NL" dirty="0" smtClean="0"/>
          </a:p>
          <a:p>
            <a:pPr algn="ctr"/>
            <a:r>
              <a:rPr lang="nl-NL" dirty="0" err="1" smtClean="0"/>
              <a:t>Modalverben</a:t>
            </a:r>
            <a:r>
              <a:rPr lang="nl-NL" dirty="0" smtClean="0"/>
              <a:t> </a:t>
            </a:r>
          </a:p>
          <a:p>
            <a:pPr algn="ctr"/>
            <a:endParaRPr lang="nl-NL" dirty="0"/>
          </a:p>
          <a:p>
            <a:pPr algn="ctr"/>
            <a:r>
              <a:rPr lang="nl-NL" sz="1100" dirty="0" err="1"/>
              <a:t>k</a:t>
            </a:r>
            <a:r>
              <a:rPr lang="nl-NL" sz="1100" dirty="0" err="1" smtClean="0"/>
              <a:t>önnen</a:t>
            </a:r>
            <a:r>
              <a:rPr lang="nl-NL" sz="1100" dirty="0" smtClean="0"/>
              <a:t> sollen wissen wollen</a:t>
            </a:r>
          </a:p>
          <a:p>
            <a:pPr algn="ctr"/>
            <a:r>
              <a:rPr lang="nl-NL" sz="1100" dirty="0" err="1" smtClean="0"/>
              <a:t>müssen</a:t>
            </a:r>
            <a:r>
              <a:rPr lang="nl-NL" sz="1100" dirty="0" smtClean="0"/>
              <a:t> </a:t>
            </a:r>
            <a:r>
              <a:rPr lang="nl-NL" sz="1100" dirty="0" err="1" smtClean="0"/>
              <a:t>mögen</a:t>
            </a:r>
            <a:r>
              <a:rPr lang="nl-NL" sz="1100" dirty="0" smtClean="0"/>
              <a:t> </a:t>
            </a:r>
            <a:r>
              <a:rPr lang="nl-NL" sz="1100" dirty="0" err="1" smtClean="0"/>
              <a:t>dürfen</a:t>
            </a:r>
            <a:endParaRPr lang="nl-NL" sz="1100" dirty="0"/>
          </a:p>
        </p:txBody>
      </p:sp>
      <p:sp>
        <p:nvSpPr>
          <p:cNvPr id="13" name="Ovale toelichting 12"/>
          <p:cNvSpPr/>
          <p:nvPr/>
        </p:nvSpPr>
        <p:spPr>
          <a:xfrm>
            <a:off x="414678" y="411030"/>
            <a:ext cx="2332571" cy="1545622"/>
          </a:xfrm>
          <a:prstGeom prst="wedgeEllipseCallout">
            <a:avLst>
              <a:gd name="adj1" fmla="val 73988"/>
              <a:gd name="adj2" fmla="val 970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</a:t>
            </a:r>
            <a:r>
              <a:rPr lang="nl-NL" dirty="0" smtClean="0"/>
              <a:t>egelmatige werkwoorden</a:t>
            </a:r>
          </a:p>
          <a:p>
            <a:pPr algn="ctr"/>
            <a:r>
              <a:rPr lang="nl-NL" sz="1100" dirty="0" err="1"/>
              <a:t>w</a:t>
            </a:r>
            <a:r>
              <a:rPr lang="nl-NL" sz="1100" dirty="0" err="1" smtClean="0"/>
              <a:t>ohnen</a:t>
            </a:r>
            <a:r>
              <a:rPr lang="nl-NL" sz="1100" dirty="0" smtClean="0"/>
              <a:t> </a:t>
            </a:r>
            <a:r>
              <a:rPr lang="nl-NL" sz="1100" dirty="0" err="1" smtClean="0"/>
              <a:t>gehen</a:t>
            </a:r>
            <a:r>
              <a:rPr lang="nl-NL" sz="1100" dirty="0" smtClean="0"/>
              <a:t> </a:t>
            </a:r>
            <a:r>
              <a:rPr lang="nl-NL" sz="1100" dirty="0" err="1" smtClean="0"/>
              <a:t>singen</a:t>
            </a:r>
            <a:r>
              <a:rPr lang="nl-NL" sz="1100" dirty="0" smtClean="0"/>
              <a:t> </a:t>
            </a:r>
            <a:r>
              <a:rPr lang="nl-NL" sz="1100" dirty="0" err="1" smtClean="0"/>
              <a:t>fliegen</a:t>
            </a:r>
            <a:endParaRPr lang="nl-NL" sz="1100" dirty="0" smtClean="0"/>
          </a:p>
          <a:p>
            <a:pPr algn="ctr"/>
            <a:endParaRPr lang="nl-NL" dirty="0" smtClean="0"/>
          </a:p>
          <a:p>
            <a:pPr algn="ctr"/>
            <a:r>
              <a:rPr lang="nl-NL" dirty="0" err="1" smtClean="0"/>
              <a:t>feESTTENTEN</a:t>
            </a:r>
            <a:endParaRPr lang="nl-NL" dirty="0"/>
          </a:p>
        </p:txBody>
      </p:sp>
      <p:sp>
        <p:nvSpPr>
          <p:cNvPr id="14" name="Ovale toelichting 13"/>
          <p:cNvSpPr/>
          <p:nvPr/>
        </p:nvSpPr>
        <p:spPr>
          <a:xfrm>
            <a:off x="6595987" y="2406553"/>
            <a:ext cx="2332573" cy="1532665"/>
          </a:xfrm>
          <a:prstGeom prst="wedgeEllipseCallout">
            <a:avLst>
              <a:gd name="adj1" fmla="val -89941"/>
              <a:gd name="adj2" fmla="val 34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e/i  e/ie</a:t>
            </a:r>
          </a:p>
          <a:p>
            <a:pPr algn="ctr"/>
            <a:r>
              <a:rPr lang="nl-NL" dirty="0"/>
              <a:t>w</a:t>
            </a:r>
            <a:r>
              <a:rPr lang="nl-NL" dirty="0" smtClean="0"/>
              <a:t>issel</a:t>
            </a:r>
          </a:p>
          <a:p>
            <a:pPr algn="ctr"/>
            <a:r>
              <a:rPr lang="nl-NL" sz="1100" dirty="0" smtClean="0"/>
              <a:t>essen </a:t>
            </a:r>
            <a:r>
              <a:rPr lang="nl-NL" sz="1100" dirty="0" err="1" smtClean="0"/>
              <a:t>nehmen</a:t>
            </a:r>
            <a:r>
              <a:rPr lang="nl-NL" sz="1100" dirty="0" smtClean="0"/>
              <a:t> </a:t>
            </a:r>
            <a:r>
              <a:rPr lang="nl-NL" sz="1100" dirty="0" err="1" smtClean="0"/>
              <a:t>geben</a:t>
            </a:r>
            <a:r>
              <a:rPr lang="nl-NL" sz="1100" dirty="0" smtClean="0"/>
              <a:t> </a:t>
            </a:r>
            <a:r>
              <a:rPr lang="nl-NL" sz="1100" dirty="0" err="1" smtClean="0"/>
              <a:t>helfen</a:t>
            </a:r>
            <a:endParaRPr lang="nl-NL" sz="1100" dirty="0" smtClean="0"/>
          </a:p>
          <a:p>
            <a:pPr algn="ctr"/>
            <a:r>
              <a:rPr lang="nl-NL" sz="1100" dirty="0" err="1" smtClean="0"/>
              <a:t>Lesen</a:t>
            </a:r>
            <a:r>
              <a:rPr lang="nl-NL" sz="1100" dirty="0" smtClean="0"/>
              <a:t> </a:t>
            </a:r>
            <a:r>
              <a:rPr lang="nl-NL" sz="1100" dirty="0" err="1" smtClean="0"/>
              <a:t>sehen</a:t>
            </a:r>
            <a:r>
              <a:rPr lang="nl-NL" sz="1100" dirty="0" smtClean="0"/>
              <a:t> </a:t>
            </a:r>
          </a:p>
          <a:p>
            <a:pPr algn="ctr"/>
            <a:r>
              <a:rPr lang="nl-NL" sz="1400" dirty="0" smtClean="0"/>
              <a:t>+</a:t>
            </a:r>
          </a:p>
          <a:p>
            <a:pPr algn="ctr"/>
            <a:r>
              <a:rPr lang="nl-NL" sz="1400" dirty="0" err="1" smtClean="0"/>
              <a:t>feESTTENTEN</a:t>
            </a:r>
            <a:endParaRPr lang="nl-NL" sz="1400" dirty="0" smtClean="0"/>
          </a:p>
          <a:p>
            <a:pPr algn="ctr"/>
            <a:endParaRPr lang="nl-NL" sz="1100" dirty="0"/>
          </a:p>
        </p:txBody>
      </p:sp>
      <p:sp>
        <p:nvSpPr>
          <p:cNvPr id="15" name="Wolkvormige toelichting 14"/>
          <p:cNvSpPr/>
          <p:nvPr/>
        </p:nvSpPr>
        <p:spPr>
          <a:xfrm>
            <a:off x="4194982" y="4263168"/>
            <a:ext cx="1921536" cy="1593830"/>
          </a:xfrm>
          <a:prstGeom prst="cloudCallout">
            <a:avLst>
              <a:gd name="adj1" fmla="val -37693"/>
              <a:gd name="adj2" fmla="val -740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Speciale </a:t>
            </a:r>
            <a:r>
              <a:rPr lang="nl-NL" dirty="0" err="1" smtClean="0">
                <a:solidFill>
                  <a:schemeClr val="bg1"/>
                </a:solidFill>
              </a:rPr>
              <a:t>ww</a:t>
            </a:r>
            <a:endParaRPr lang="nl-NL" dirty="0" smtClean="0">
              <a:solidFill>
                <a:schemeClr val="bg1"/>
              </a:solidFill>
            </a:endParaRP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sein </a:t>
            </a:r>
            <a:r>
              <a:rPr lang="nl-NL" dirty="0" err="1" smtClean="0">
                <a:solidFill>
                  <a:schemeClr val="bg1"/>
                </a:solidFill>
              </a:rPr>
              <a:t>haben</a:t>
            </a:r>
            <a:r>
              <a:rPr lang="nl-NL" dirty="0" smtClean="0">
                <a:solidFill>
                  <a:schemeClr val="bg1"/>
                </a:solidFill>
              </a:rPr>
              <a:t> werden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Toelichting met afgeronde rechthoek 15"/>
          <p:cNvSpPr/>
          <p:nvPr/>
        </p:nvSpPr>
        <p:spPr>
          <a:xfrm>
            <a:off x="3058258" y="268492"/>
            <a:ext cx="1136723" cy="1283730"/>
          </a:xfrm>
          <a:prstGeom prst="wedgeRoundRectCallout">
            <a:avLst>
              <a:gd name="adj1" fmla="val 25509"/>
              <a:gd name="adj2" fmla="val 13229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</a:t>
            </a:r>
            <a:r>
              <a:rPr lang="nl-NL" dirty="0" smtClean="0"/>
              <a:t>/</a:t>
            </a:r>
            <a:r>
              <a:rPr lang="nl-NL" dirty="0" err="1" smtClean="0"/>
              <a:t>ß</a:t>
            </a:r>
            <a:r>
              <a:rPr lang="nl-NL" dirty="0" smtClean="0"/>
              <a:t>/</a:t>
            </a:r>
            <a:r>
              <a:rPr lang="nl-NL" dirty="0" err="1" smtClean="0"/>
              <a:t>z</a:t>
            </a:r>
            <a:r>
              <a:rPr lang="nl-NL" dirty="0" smtClean="0"/>
              <a:t>/ss/x </a:t>
            </a:r>
          </a:p>
          <a:p>
            <a:pPr algn="ctr"/>
            <a:r>
              <a:rPr lang="nl-NL" sz="1200" dirty="0" err="1" smtClean="0"/>
              <a:t>Heißt</a:t>
            </a:r>
            <a:endParaRPr lang="nl-NL" sz="1200" dirty="0" smtClean="0"/>
          </a:p>
          <a:p>
            <a:pPr algn="ctr"/>
            <a:r>
              <a:rPr lang="nl-NL" sz="1200" dirty="0" smtClean="0"/>
              <a:t>+</a:t>
            </a:r>
            <a:endParaRPr lang="nl-NL" sz="1200" dirty="0"/>
          </a:p>
          <a:p>
            <a:pPr algn="ctr"/>
            <a:r>
              <a:rPr lang="nl-NL" sz="1200" dirty="0" err="1" smtClean="0"/>
              <a:t>feESTTENTEN</a:t>
            </a:r>
            <a:endParaRPr lang="nl-NL" sz="1200" dirty="0" smtClean="0"/>
          </a:p>
          <a:p>
            <a:pPr algn="ctr"/>
            <a:endParaRPr lang="nl-NL" sz="1200" dirty="0"/>
          </a:p>
        </p:txBody>
      </p:sp>
      <p:sp>
        <p:nvSpPr>
          <p:cNvPr id="17" name="Toelichting met afgeronde rechthoek 16"/>
          <p:cNvSpPr/>
          <p:nvPr/>
        </p:nvSpPr>
        <p:spPr>
          <a:xfrm>
            <a:off x="4541221" y="277824"/>
            <a:ext cx="1095823" cy="1909398"/>
          </a:xfrm>
          <a:prstGeom prst="wedgeRoundRectCallout">
            <a:avLst>
              <a:gd name="adj1" fmla="val -41858"/>
              <a:gd name="adj2" fmla="val 716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Extra ‘e’</a:t>
            </a:r>
          </a:p>
          <a:p>
            <a:pPr algn="ctr"/>
            <a:r>
              <a:rPr lang="nl-NL" dirty="0" smtClean="0"/>
              <a:t>Na d/t</a:t>
            </a:r>
          </a:p>
          <a:p>
            <a:pPr algn="ctr"/>
            <a:r>
              <a:rPr lang="pl-PL" sz="1100" dirty="0" err="1" smtClean="0"/>
              <a:t>warten</a:t>
            </a:r>
            <a:r>
              <a:rPr lang="nl-NL" sz="1100" dirty="0" smtClean="0"/>
              <a:t> </a:t>
            </a:r>
            <a:r>
              <a:rPr lang="nl-NL" sz="1100" dirty="0" err="1" smtClean="0"/>
              <a:t>arbeiten</a:t>
            </a:r>
            <a:r>
              <a:rPr lang="nl-NL" sz="1100" dirty="0" smtClean="0"/>
              <a:t> </a:t>
            </a:r>
            <a:r>
              <a:rPr lang="nl-NL" sz="1100" dirty="0" err="1" smtClean="0"/>
              <a:t>finden</a:t>
            </a:r>
            <a:endParaRPr lang="nl-NL" sz="1100" dirty="0" smtClean="0"/>
          </a:p>
          <a:p>
            <a:pPr algn="ctr"/>
            <a:r>
              <a:rPr lang="nl-NL" sz="1100" dirty="0" smtClean="0"/>
              <a:t>+</a:t>
            </a:r>
            <a:endParaRPr lang="nl-NL" sz="1100" dirty="0"/>
          </a:p>
          <a:p>
            <a:pPr algn="ctr"/>
            <a:r>
              <a:rPr lang="nl-NL" sz="1100" dirty="0" err="1" smtClean="0"/>
              <a:t>feESTTENTEN</a:t>
            </a:r>
            <a:endParaRPr lang="nl-NL" sz="1100" dirty="0" smtClean="0"/>
          </a:p>
          <a:p>
            <a:pPr algn="ctr"/>
            <a:r>
              <a:rPr lang="nl-NL" dirty="0" smtClean="0"/>
              <a:t>ook m/n</a:t>
            </a:r>
          </a:p>
          <a:p>
            <a:pPr algn="ctr"/>
            <a:endParaRPr lang="nl-NL" sz="1100" dirty="0"/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6595986" y="277825"/>
            <a:ext cx="1904937" cy="1406710"/>
          </a:xfrm>
          <a:prstGeom prst="wedgeRoundRectCallout">
            <a:avLst>
              <a:gd name="adj1" fmla="val -111614"/>
              <a:gd name="adj2" fmla="val 1215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a/</a:t>
            </a:r>
            <a:r>
              <a:rPr lang="nl-NL" dirty="0" err="1" smtClean="0"/>
              <a:t>ä</a:t>
            </a:r>
            <a:endParaRPr lang="nl-NL" dirty="0" smtClean="0"/>
          </a:p>
          <a:p>
            <a:pPr algn="ctr"/>
            <a:r>
              <a:rPr lang="nl-NL" dirty="0" smtClean="0"/>
              <a:t>au/</a:t>
            </a:r>
            <a:r>
              <a:rPr lang="nl-NL" dirty="0" err="1" smtClean="0"/>
              <a:t>äu</a:t>
            </a:r>
            <a:endParaRPr lang="nl-NL" dirty="0" smtClean="0"/>
          </a:p>
          <a:p>
            <a:pPr algn="ctr"/>
            <a:r>
              <a:rPr lang="de-DE" sz="1100" dirty="0" smtClean="0"/>
              <a:t>fahren</a:t>
            </a:r>
            <a:r>
              <a:rPr lang="nl-NL" sz="1100" dirty="0" smtClean="0"/>
              <a:t> </a:t>
            </a:r>
            <a:r>
              <a:rPr lang="nl-NL" sz="1100" dirty="0" err="1" smtClean="0"/>
              <a:t>schlafen</a:t>
            </a:r>
            <a:r>
              <a:rPr lang="nl-NL" sz="1100" dirty="0" smtClean="0"/>
              <a:t> </a:t>
            </a:r>
            <a:r>
              <a:rPr lang="nl-NL" sz="1100" dirty="0" err="1" smtClean="0"/>
              <a:t>laufen</a:t>
            </a:r>
            <a:r>
              <a:rPr lang="nl-NL" sz="1100" dirty="0" smtClean="0"/>
              <a:t> </a:t>
            </a:r>
            <a:r>
              <a:rPr lang="nl-NL" sz="1100" dirty="0" err="1" smtClean="0"/>
              <a:t>etc</a:t>
            </a:r>
            <a:endParaRPr lang="nl-NL" sz="1100" dirty="0" smtClean="0"/>
          </a:p>
          <a:p>
            <a:pPr algn="ctr"/>
            <a:r>
              <a:rPr lang="nl-NL" dirty="0" smtClean="0"/>
              <a:t>+</a:t>
            </a:r>
          </a:p>
          <a:p>
            <a:pPr algn="ctr"/>
            <a:r>
              <a:rPr lang="nl-NL" dirty="0" err="1" smtClean="0"/>
              <a:t>feESTTENTEN</a:t>
            </a:r>
            <a:endParaRPr lang="nl-NL" dirty="0" smtClean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9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6-02-02 om 00.48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09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6-06-14 om 23.40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17000" cy="66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94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303942"/>
              </p:ext>
            </p:extLst>
          </p:nvPr>
        </p:nvGraphicFramePr>
        <p:xfrm>
          <a:off x="239887" y="945444"/>
          <a:ext cx="8664222" cy="561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557"/>
                <a:gridCol w="1255889"/>
                <a:gridCol w="1157111"/>
                <a:gridCol w="1227667"/>
                <a:gridCol w="1199445"/>
                <a:gridCol w="1298222"/>
                <a:gridCol w="1439331"/>
              </a:tblGrid>
              <a:tr h="624025"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smtClean="0"/>
                        <a:t>gehen</a:t>
                      </a:r>
                      <a:endParaRPr lang="de-D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smtClean="0"/>
                        <a:t>essen</a:t>
                      </a:r>
                      <a:endParaRPr lang="de-D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lesen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halten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bitten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sprechen</a:t>
                      </a:r>
                      <a:endParaRPr lang="de-DE" noProof="0" dirty="0"/>
                    </a:p>
                  </a:txBody>
                  <a:tcPr/>
                </a:tc>
              </a:tr>
              <a:tr h="624025"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ich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ging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aß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las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hielt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bat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sprach</a:t>
                      </a:r>
                      <a:endParaRPr lang="de-DE" noProof="0" dirty="0"/>
                    </a:p>
                  </a:txBody>
                  <a:tcPr/>
                </a:tc>
              </a:tr>
              <a:tr h="624025"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du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gingst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aßt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last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hielt(</a:t>
                      </a:r>
                      <a:r>
                        <a:rPr lang="de-DE" noProof="0" dirty="0" err="1" smtClean="0"/>
                        <a:t>e</a:t>
                      </a:r>
                      <a:r>
                        <a:rPr lang="de-DE" noProof="0" dirty="0" smtClean="0"/>
                        <a:t>)</a:t>
                      </a:r>
                      <a:r>
                        <a:rPr lang="de-DE" noProof="0" dirty="0" err="1" smtClean="0"/>
                        <a:t>st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bat(</a:t>
                      </a:r>
                      <a:r>
                        <a:rPr lang="de-DE" noProof="0" dirty="0" err="1" smtClean="0"/>
                        <a:t>e</a:t>
                      </a:r>
                      <a:r>
                        <a:rPr lang="de-DE" noProof="0" dirty="0" smtClean="0"/>
                        <a:t>)</a:t>
                      </a:r>
                      <a:r>
                        <a:rPr lang="de-DE" noProof="0" dirty="0" err="1" smtClean="0"/>
                        <a:t>st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sprachst</a:t>
                      </a:r>
                      <a:endParaRPr lang="de-DE" noProof="0" dirty="0"/>
                    </a:p>
                  </a:txBody>
                  <a:tcPr/>
                </a:tc>
              </a:tr>
              <a:tr h="624025"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er sie es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ging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aß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las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hielt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bat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sprach</a:t>
                      </a:r>
                      <a:endParaRPr lang="de-DE" noProof="0" dirty="0"/>
                    </a:p>
                  </a:txBody>
                  <a:tcPr/>
                </a:tc>
              </a:tr>
              <a:tr h="624025"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wir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gingen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aßen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lasen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hielten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baten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sprachen</a:t>
                      </a:r>
                      <a:endParaRPr lang="de-DE" noProof="0" dirty="0"/>
                    </a:p>
                  </a:txBody>
                  <a:tcPr/>
                </a:tc>
              </a:tr>
              <a:tr h="624025"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ihr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gingt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aßt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last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hieltet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batet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spracht</a:t>
                      </a:r>
                      <a:endParaRPr lang="de-DE" noProof="0" dirty="0"/>
                    </a:p>
                  </a:txBody>
                  <a:tcPr/>
                </a:tc>
              </a:tr>
              <a:tr h="624025"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Sie sie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gingen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aßen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lasen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hielten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baten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sprachen</a:t>
                      </a:r>
                      <a:endParaRPr lang="de-DE" noProof="0" dirty="0"/>
                    </a:p>
                  </a:txBody>
                  <a:tcPr/>
                </a:tc>
              </a:tr>
              <a:tr h="624025">
                <a:tc>
                  <a:txBody>
                    <a:bodyPr/>
                    <a:lstStyle/>
                    <a:p>
                      <a:endParaRPr lang="de-D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/>
                    </a:p>
                  </a:txBody>
                  <a:tcPr/>
                </a:tc>
              </a:tr>
              <a:tr h="624025">
                <a:tc>
                  <a:txBody>
                    <a:bodyPr/>
                    <a:lstStyle/>
                    <a:p>
                      <a:endParaRPr lang="de-D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gegangen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gegessen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gelesen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gehalten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gebeten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gesprochen</a:t>
                      </a:r>
                      <a:endParaRPr lang="de-DE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50333" y="211667"/>
            <a:ext cx="352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verleden tijd    sterke werkwoorden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839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7364" y="145113"/>
            <a:ext cx="899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i="1" spc="300" dirty="0" smtClean="0">
                <a:solidFill>
                  <a:srgbClr val="FF0000"/>
                </a:solidFill>
              </a:rPr>
              <a:t>sterke werkwoorden die gekend moeten zijn voor K12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96333" y="705556"/>
            <a:ext cx="2549095" cy="5622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singen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a-u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smtClean="0">
                <a:solidFill>
                  <a:srgbClr val="254061"/>
                </a:solidFill>
              </a:rPr>
              <a:t>bitten a-e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stehen</a:t>
            </a:r>
            <a:r>
              <a:rPr lang="nl-NL" sz="2000" dirty="0" smtClean="0">
                <a:solidFill>
                  <a:srgbClr val="254061"/>
                </a:solidFill>
              </a:rPr>
              <a:t> a-a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stand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smtClean="0">
                <a:solidFill>
                  <a:srgbClr val="254061"/>
                </a:solidFill>
              </a:rPr>
              <a:t>liegen a-e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fliegen</a:t>
            </a:r>
            <a:r>
              <a:rPr lang="nl-NL" sz="2000" dirty="0" smtClean="0">
                <a:solidFill>
                  <a:srgbClr val="254061"/>
                </a:solidFill>
              </a:rPr>
              <a:t> o-o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smtClean="0">
                <a:solidFill>
                  <a:srgbClr val="254061"/>
                </a:solidFill>
              </a:rPr>
              <a:t>kommen a-o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smtClean="0">
                <a:solidFill>
                  <a:srgbClr val="254061"/>
                </a:solidFill>
              </a:rPr>
              <a:t>essen a-e  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aß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weggehen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i-a</a:t>
            </a:r>
            <a:r>
              <a:rPr lang="nl-NL" sz="2000" dirty="0" smtClean="0">
                <a:solidFill>
                  <a:srgbClr val="254061"/>
                </a:solidFill>
              </a:rPr>
              <a:t>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ging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schlafen</a:t>
            </a:r>
            <a:r>
              <a:rPr lang="nl-NL" sz="2000" dirty="0" smtClean="0">
                <a:solidFill>
                  <a:srgbClr val="254061"/>
                </a:solidFill>
              </a:rPr>
              <a:t> ie-a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smtClean="0">
                <a:solidFill>
                  <a:srgbClr val="254061"/>
                </a:solidFill>
              </a:rPr>
              <a:t>beginnen a-o</a:t>
            </a:r>
          </a:p>
          <a:p>
            <a:pPr>
              <a:lnSpc>
                <a:spcPct val="120000"/>
              </a:lnSpc>
            </a:pPr>
            <a:r>
              <a:rPr lang="nl-NL" sz="2000" dirty="0" smtClean="0">
                <a:solidFill>
                  <a:srgbClr val="254061"/>
                </a:solidFill>
              </a:rPr>
              <a:t>treffen a-o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traf</a:t>
            </a:r>
            <a:endParaRPr lang="nl-NL" sz="2000" dirty="0" smtClean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bekommen</a:t>
            </a:r>
            <a:r>
              <a:rPr lang="nl-NL" sz="2000" dirty="0" smtClean="0">
                <a:solidFill>
                  <a:srgbClr val="254061"/>
                </a:solidFill>
              </a:rPr>
              <a:t> a-o</a:t>
            </a: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laufen</a:t>
            </a:r>
            <a:r>
              <a:rPr lang="nl-NL" sz="2000" dirty="0" smtClean="0">
                <a:solidFill>
                  <a:srgbClr val="254061"/>
                </a:solidFill>
              </a:rPr>
              <a:t> ie-au</a:t>
            </a: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riechen</a:t>
            </a:r>
            <a:r>
              <a:rPr lang="nl-NL" sz="2000" dirty="0" smtClean="0">
                <a:solidFill>
                  <a:srgbClr val="254061"/>
                </a:solidFill>
              </a:rPr>
              <a:t> o-o</a:t>
            </a: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wachsen</a:t>
            </a:r>
            <a:r>
              <a:rPr lang="nl-NL" sz="2000" dirty="0" smtClean="0">
                <a:solidFill>
                  <a:srgbClr val="254061"/>
                </a:solidFill>
              </a:rPr>
              <a:t> u-a</a:t>
            </a:r>
            <a:endParaRPr lang="nl-NL" sz="2000" dirty="0">
              <a:solidFill>
                <a:srgbClr val="25406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388556" y="1001888"/>
            <a:ext cx="3430622" cy="5940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brechen</a:t>
            </a:r>
            <a:r>
              <a:rPr lang="nl-NL" sz="2000" dirty="0" smtClean="0">
                <a:solidFill>
                  <a:srgbClr val="254061"/>
                </a:solidFill>
              </a:rPr>
              <a:t> a-o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genießen</a:t>
            </a:r>
            <a:r>
              <a:rPr lang="nl-NL" sz="2000" dirty="0" smtClean="0">
                <a:solidFill>
                  <a:srgbClr val="254061"/>
                </a:solidFill>
              </a:rPr>
              <a:t> o-o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genoss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werfen</a:t>
            </a:r>
            <a:r>
              <a:rPr lang="nl-NL" sz="2000" dirty="0" smtClean="0">
                <a:solidFill>
                  <a:srgbClr val="254061"/>
                </a:solidFill>
              </a:rPr>
              <a:t> a-o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versprechen</a:t>
            </a:r>
            <a:r>
              <a:rPr lang="nl-NL" sz="2000" dirty="0" smtClean="0">
                <a:solidFill>
                  <a:srgbClr val="254061"/>
                </a:solidFill>
              </a:rPr>
              <a:t> a-o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gehen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i-a</a:t>
            </a:r>
            <a:r>
              <a:rPr lang="nl-NL" sz="2000" dirty="0" smtClean="0">
                <a:solidFill>
                  <a:srgbClr val="254061"/>
                </a:solidFill>
              </a:rPr>
              <a:t> 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ging</a:t>
            </a:r>
            <a:endParaRPr lang="nl-NL" sz="2000" dirty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lesen</a:t>
            </a:r>
            <a:r>
              <a:rPr lang="nl-NL" sz="2000" dirty="0" smtClean="0">
                <a:solidFill>
                  <a:srgbClr val="254061"/>
                </a:solidFill>
              </a:rPr>
              <a:t> a-e</a:t>
            </a: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nehmen</a:t>
            </a:r>
            <a:r>
              <a:rPr lang="nl-NL" sz="2000" dirty="0" smtClean="0">
                <a:solidFill>
                  <a:srgbClr val="254061"/>
                </a:solidFill>
              </a:rPr>
              <a:t> a-o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nahm</a:t>
            </a:r>
            <a:endParaRPr lang="nl-NL" sz="2000" dirty="0" smtClean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ziehen</a:t>
            </a:r>
            <a:r>
              <a:rPr lang="nl-NL" sz="2000" dirty="0" smtClean="0">
                <a:solidFill>
                  <a:srgbClr val="254061"/>
                </a:solidFill>
              </a:rPr>
              <a:t> o-o   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zog</a:t>
            </a: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finden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a-u</a:t>
            </a:r>
            <a:endParaRPr lang="nl-NL" sz="2000" dirty="0" smtClean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fressen</a:t>
            </a:r>
            <a:r>
              <a:rPr lang="nl-NL" sz="2000" dirty="0" smtClean="0">
                <a:solidFill>
                  <a:srgbClr val="254061"/>
                </a:solidFill>
              </a:rPr>
              <a:t> a-e  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fraß</a:t>
            </a:r>
            <a:endParaRPr lang="nl-NL" sz="2000" dirty="0" smtClean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frieren</a:t>
            </a:r>
            <a:r>
              <a:rPr lang="nl-NL" sz="2000" dirty="0" smtClean="0">
                <a:solidFill>
                  <a:srgbClr val="254061"/>
                </a:solidFill>
              </a:rPr>
              <a:t> o-o</a:t>
            </a: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schwimmen</a:t>
            </a:r>
            <a:r>
              <a:rPr lang="nl-NL" sz="2000" dirty="0" smtClean="0">
                <a:solidFill>
                  <a:srgbClr val="254061"/>
                </a:solidFill>
              </a:rPr>
              <a:t> a-o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schwamm</a:t>
            </a:r>
            <a:endParaRPr lang="nl-NL" sz="2000" dirty="0" smtClean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 smtClean="0">
                <a:solidFill>
                  <a:srgbClr val="254061"/>
                </a:solidFill>
              </a:rPr>
              <a:t>schließen</a:t>
            </a:r>
            <a:r>
              <a:rPr lang="nl-NL" sz="2000" dirty="0" smtClean="0">
                <a:solidFill>
                  <a:srgbClr val="254061"/>
                </a:solidFill>
              </a:rPr>
              <a:t> o-o    </a:t>
            </a:r>
            <a:r>
              <a:rPr lang="nl-NL" sz="2000" dirty="0" err="1" smtClean="0">
                <a:solidFill>
                  <a:srgbClr val="254061"/>
                </a:solidFill>
              </a:rPr>
              <a:t>ich</a:t>
            </a:r>
            <a:r>
              <a:rPr lang="nl-NL" sz="2000" dirty="0" smtClean="0">
                <a:solidFill>
                  <a:srgbClr val="254061"/>
                </a:solidFill>
              </a:rPr>
              <a:t> </a:t>
            </a:r>
            <a:r>
              <a:rPr lang="nl-NL" sz="2000" dirty="0" err="1" smtClean="0">
                <a:solidFill>
                  <a:srgbClr val="254061"/>
                </a:solidFill>
              </a:rPr>
              <a:t>schloss</a:t>
            </a:r>
            <a:endParaRPr lang="nl-NL" sz="2000" dirty="0" smtClean="0">
              <a:solidFill>
                <a:srgbClr val="254061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000" dirty="0" err="1">
                <a:solidFill>
                  <a:srgbClr val="254061"/>
                </a:solidFill>
              </a:rPr>
              <a:t>fahren</a:t>
            </a:r>
            <a:r>
              <a:rPr lang="nl-NL" sz="2000" dirty="0">
                <a:solidFill>
                  <a:srgbClr val="254061"/>
                </a:solidFill>
              </a:rPr>
              <a:t> u-a</a:t>
            </a:r>
          </a:p>
          <a:p>
            <a:pPr>
              <a:lnSpc>
                <a:spcPct val="120000"/>
              </a:lnSpc>
            </a:pPr>
            <a:endParaRPr lang="nl-NL" sz="2000" dirty="0">
              <a:solidFill>
                <a:srgbClr val="254061"/>
              </a:solidFill>
            </a:endParaRPr>
          </a:p>
          <a:p>
            <a:endParaRPr lang="nl-NL" sz="2000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75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910667" y="1354666"/>
            <a:ext cx="282920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mögen</a:t>
            </a:r>
            <a:r>
              <a:rPr lang="nl-NL" dirty="0" smtClean="0"/>
              <a:t> – </a:t>
            </a:r>
            <a:r>
              <a:rPr lang="nl-NL" dirty="0" err="1" smtClean="0"/>
              <a:t>ich</a:t>
            </a:r>
            <a:r>
              <a:rPr lang="nl-NL" dirty="0" smtClean="0"/>
              <a:t> </a:t>
            </a:r>
            <a:r>
              <a:rPr lang="nl-NL" dirty="0" err="1" smtClean="0"/>
              <a:t>habe</a:t>
            </a:r>
            <a:r>
              <a:rPr lang="nl-NL" dirty="0" smtClean="0"/>
              <a:t> gemocht</a:t>
            </a:r>
          </a:p>
          <a:p>
            <a:endParaRPr lang="nl-NL" dirty="0"/>
          </a:p>
          <a:p>
            <a:r>
              <a:rPr lang="nl-NL" dirty="0" err="1" smtClean="0"/>
              <a:t>können</a:t>
            </a:r>
            <a:r>
              <a:rPr lang="nl-NL" dirty="0" smtClean="0"/>
              <a:t> – </a:t>
            </a:r>
            <a:r>
              <a:rPr lang="nl-NL" dirty="0" err="1" smtClean="0"/>
              <a:t>ich</a:t>
            </a:r>
            <a:r>
              <a:rPr lang="nl-NL" dirty="0" smtClean="0"/>
              <a:t> </a:t>
            </a:r>
            <a:r>
              <a:rPr lang="nl-NL" dirty="0" err="1" smtClean="0"/>
              <a:t>habe</a:t>
            </a:r>
            <a:r>
              <a:rPr lang="nl-NL" dirty="0" smtClean="0"/>
              <a:t> </a:t>
            </a:r>
            <a:r>
              <a:rPr lang="nl-NL" dirty="0" err="1" smtClean="0"/>
              <a:t>gekonnt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wissen – </a:t>
            </a:r>
            <a:r>
              <a:rPr lang="nl-NL" dirty="0" err="1" smtClean="0"/>
              <a:t>ich</a:t>
            </a:r>
            <a:r>
              <a:rPr lang="nl-NL" dirty="0" smtClean="0"/>
              <a:t> </a:t>
            </a:r>
            <a:r>
              <a:rPr lang="nl-NL" dirty="0" err="1" smtClean="0"/>
              <a:t>habe</a:t>
            </a:r>
            <a:r>
              <a:rPr lang="nl-NL" dirty="0" smtClean="0"/>
              <a:t> </a:t>
            </a:r>
            <a:r>
              <a:rPr lang="nl-NL" dirty="0" err="1" smtClean="0"/>
              <a:t>gewusst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wollen – </a:t>
            </a:r>
            <a:r>
              <a:rPr lang="nl-NL" dirty="0" err="1" smtClean="0"/>
              <a:t>ich</a:t>
            </a:r>
            <a:r>
              <a:rPr lang="nl-NL" dirty="0" smtClean="0"/>
              <a:t> </a:t>
            </a:r>
            <a:r>
              <a:rPr lang="nl-NL" dirty="0" err="1" smtClean="0"/>
              <a:t>habe</a:t>
            </a:r>
            <a:r>
              <a:rPr lang="nl-NL" dirty="0" smtClean="0"/>
              <a:t> </a:t>
            </a:r>
            <a:r>
              <a:rPr lang="nl-NL" dirty="0" err="1" smtClean="0"/>
              <a:t>gewollt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sollen – </a:t>
            </a:r>
            <a:r>
              <a:rPr lang="nl-NL" dirty="0" err="1" smtClean="0"/>
              <a:t>ihr</a:t>
            </a:r>
            <a:r>
              <a:rPr lang="nl-NL" dirty="0" smtClean="0"/>
              <a:t> </a:t>
            </a:r>
            <a:r>
              <a:rPr lang="nl-NL" dirty="0" err="1" smtClean="0"/>
              <a:t>habt</a:t>
            </a:r>
            <a:r>
              <a:rPr lang="nl-NL" dirty="0" smtClean="0"/>
              <a:t> </a:t>
            </a:r>
            <a:r>
              <a:rPr lang="nl-NL" dirty="0" err="1" smtClean="0"/>
              <a:t>gesollt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dürfen</a:t>
            </a:r>
            <a:r>
              <a:rPr lang="nl-NL" dirty="0" smtClean="0"/>
              <a:t> – </a:t>
            </a:r>
            <a:r>
              <a:rPr lang="nl-NL" dirty="0" err="1" smtClean="0"/>
              <a:t>ich</a:t>
            </a:r>
            <a:r>
              <a:rPr lang="nl-NL" dirty="0" smtClean="0"/>
              <a:t> </a:t>
            </a:r>
            <a:r>
              <a:rPr lang="nl-NL" dirty="0" err="1" smtClean="0"/>
              <a:t>habe</a:t>
            </a:r>
            <a:r>
              <a:rPr lang="nl-NL" dirty="0" smtClean="0"/>
              <a:t> </a:t>
            </a:r>
            <a:r>
              <a:rPr lang="nl-NL" dirty="0" err="1" smtClean="0"/>
              <a:t>gedurft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müssen</a:t>
            </a:r>
            <a:r>
              <a:rPr lang="nl-NL" dirty="0" smtClean="0"/>
              <a:t> – </a:t>
            </a:r>
            <a:r>
              <a:rPr lang="nl-NL" dirty="0" err="1" smtClean="0"/>
              <a:t>ich</a:t>
            </a:r>
            <a:r>
              <a:rPr lang="nl-NL" dirty="0" smtClean="0"/>
              <a:t> </a:t>
            </a:r>
            <a:r>
              <a:rPr lang="nl-NL" dirty="0" err="1" smtClean="0"/>
              <a:t>habe</a:t>
            </a:r>
            <a:r>
              <a:rPr lang="nl-NL" dirty="0" smtClean="0"/>
              <a:t> </a:t>
            </a:r>
            <a:r>
              <a:rPr lang="nl-NL" dirty="0" err="1" smtClean="0"/>
              <a:t>gemusst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030111" y="2652889"/>
            <a:ext cx="3059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volt </a:t>
            </a:r>
            <a:r>
              <a:rPr lang="nl-NL" sz="3600" b="1" dirty="0" err="1">
                <a:solidFill>
                  <a:srgbClr val="FF0000"/>
                </a:solidFill>
              </a:rPr>
              <a:t>deelw</a:t>
            </a:r>
            <a:r>
              <a:rPr lang="nl-NL" sz="3600" b="1" dirty="0">
                <a:solidFill>
                  <a:srgbClr val="FF0000"/>
                </a:solidFill>
              </a:rPr>
              <a:t> </a:t>
            </a:r>
            <a:r>
              <a:rPr lang="nl-NL" sz="3600" b="1" dirty="0" smtClean="0">
                <a:solidFill>
                  <a:srgbClr val="FF0000"/>
                </a:solidFill>
              </a:rPr>
              <a:t>van</a:t>
            </a:r>
            <a:r>
              <a:rPr lang="nl-NL" dirty="0"/>
              <a:t>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28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rm met schuine rand 1"/>
          <p:cNvSpPr/>
          <p:nvPr/>
        </p:nvSpPr>
        <p:spPr>
          <a:xfrm>
            <a:off x="3226723" y="2824836"/>
            <a:ext cx="2228899" cy="621982"/>
          </a:xfrm>
          <a:prstGeom prst="bevel">
            <a:avLst>
              <a:gd name="adj" fmla="val 207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werkwoorden</a:t>
            </a:r>
            <a:endParaRPr lang="nl-NL" sz="2400" dirty="0"/>
          </a:p>
        </p:txBody>
      </p:sp>
      <p:sp>
        <p:nvSpPr>
          <p:cNvPr id="6" name="Wolkvormige toelichting 5"/>
          <p:cNvSpPr/>
          <p:nvPr/>
        </p:nvSpPr>
        <p:spPr>
          <a:xfrm>
            <a:off x="4194982" y="4263168"/>
            <a:ext cx="1921536" cy="1593830"/>
          </a:xfrm>
          <a:prstGeom prst="cloudCallout">
            <a:avLst>
              <a:gd name="adj1" fmla="val -37693"/>
              <a:gd name="adj2" fmla="val -740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Speciale </a:t>
            </a:r>
            <a:r>
              <a:rPr lang="nl-NL" dirty="0" err="1" smtClean="0">
                <a:solidFill>
                  <a:schemeClr val="bg1"/>
                </a:solidFill>
              </a:rPr>
              <a:t>ww</a:t>
            </a:r>
            <a:endParaRPr lang="nl-NL" dirty="0" smtClean="0">
              <a:solidFill>
                <a:schemeClr val="bg1"/>
              </a:solidFill>
            </a:endParaRP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sein </a:t>
            </a:r>
            <a:r>
              <a:rPr lang="nl-NL" dirty="0" err="1" smtClean="0">
                <a:solidFill>
                  <a:schemeClr val="bg1"/>
                </a:solidFill>
              </a:rPr>
              <a:t>haben</a:t>
            </a:r>
            <a:r>
              <a:rPr lang="nl-NL" dirty="0" smtClean="0">
                <a:solidFill>
                  <a:schemeClr val="bg1"/>
                </a:solidFill>
              </a:rPr>
              <a:t> werden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8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3200478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u="sng" dirty="0" smtClean="0">
                <a:solidFill>
                  <a:schemeClr val="tx2"/>
                </a:solidFill>
              </a:rPr>
              <a:t>sein = </a:t>
            </a:r>
            <a:r>
              <a:rPr lang="de-DE" b="1" i="1" u="sng" dirty="0" err="1" smtClean="0">
                <a:solidFill>
                  <a:schemeClr val="tx2"/>
                </a:solidFill>
              </a:rPr>
              <a:t>zijn</a:t>
            </a:r>
            <a:endParaRPr lang="de-DE" b="1" i="1" u="sng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ich </a:t>
            </a:r>
            <a:r>
              <a:rPr lang="de-DE" b="1" dirty="0" smtClean="0"/>
              <a:t>bin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zu Hause.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du </a:t>
            </a:r>
            <a:r>
              <a:rPr lang="de-DE" b="1" dirty="0" smtClean="0">
                <a:solidFill>
                  <a:srgbClr val="000000"/>
                </a:solidFill>
              </a:rPr>
              <a:t>bist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13 Jahre alt.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er </a:t>
            </a:r>
            <a:r>
              <a:rPr lang="de-DE" b="1" dirty="0" smtClean="0">
                <a:solidFill>
                  <a:srgbClr val="000000"/>
                </a:solidFill>
              </a:rPr>
              <a:t>ist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ein Bruder von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chim.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sie </a:t>
            </a:r>
            <a:r>
              <a:rPr lang="de-DE" b="1" dirty="0" smtClean="0">
                <a:solidFill>
                  <a:srgbClr val="000000"/>
                </a:solidFill>
              </a:rPr>
              <a:t>ist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die Schwester von Achim.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es </a:t>
            </a:r>
            <a:r>
              <a:rPr lang="de-DE" b="1" dirty="0" smtClean="0">
                <a:solidFill>
                  <a:srgbClr val="000000"/>
                </a:solidFill>
              </a:rPr>
              <a:t>ist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nicht ein Baby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wir </a:t>
            </a:r>
            <a:r>
              <a:rPr lang="de-DE" b="1" dirty="0" smtClean="0">
                <a:solidFill>
                  <a:srgbClr val="000000"/>
                </a:solidFill>
              </a:rPr>
              <a:t>sind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zu Hause.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ihr </a:t>
            </a:r>
            <a:r>
              <a:rPr lang="de-DE" b="1" dirty="0" smtClean="0">
                <a:solidFill>
                  <a:srgbClr val="000000"/>
                </a:solidFill>
              </a:rPr>
              <a:t>seid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14 Jahre alt.</a:t>
            </a:r>
          </a:p>
          <a:p>
            <a:r>
              <a:rPr lang="de-DE" b="1" dirty="0" smtClean="0">
                <a:solidFill>
                  <a:srgbClr val="000000"/>
                </a:solidFill>
              </a:rPr>
              <a:t>S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ie </a:t>
            </a:r>
            <a:r>
              <a:rPr lang="de-DE" b="1" dirty="0" smtClean="0">
                <a:solidFill>
                  <a:srgbClr val="000000"/>
                </a:solidFill>
              </a:rPr>
              <a:t>sind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ein netter Mann.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sie</a:t>
            </a:r>
            <a:r>
              <a:rPr lang="de-DE" b="1" dirty="0" smtClean="0">
                <a:solidFill>
                  <a:srgbClr val="000000"/>
                </a:solidFill>
              </a:rPr>
              <a:t> sind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nicht alle in der Schule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Tekstvak 2"/>
          <p:cNvSpPr txBox="1"/>
          <p:nvPr/>
        </p:nvSpPr>
        <p:spPr>
          <a:xfrm>
            <a:off x="2232526" y="3061368"/>
            <a:ext cx="43425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u="sng" dirty="0" smtClean="0">
                <a:solidFill>
                  <a:srgbClr val="1F497D"/>
                </a:solidFill>
              </a:rPr>
              <a:t>haben = </a:t>
            </a:r>
            <a:r>
              <a:rPr lang="de-DE" b="1" i="1" u="sng" dirty="0" err="1" smtClean="0">
                <a:solidFill>
                  <a:srgbClr val="1F497D"/>
                </a:solidFill>
              </a:rPr>
              <a:t>hebben</a:t>
            </a:r>
            <a:endParaRPr lang="de-DE" b="1" i="1" u="sng" dirty="0" smtClean="0">
              <a:solidFill>
                <a:srgbClr val="1F497D"/>
              </a:solidFill>
            </a:endParaRP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ich </a:t>
            </a:r>
            <a:r>
              <a:rPr lang="de-DE" b="1" dirty="0" smtClean="0"/>
              <a:t>habe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dich gesehen.</a:t>
            </a:r>
          </a:p>
          <a:p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du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000000"/>
                </a:solidFill>
              </a:rPr>
              <a:t>hast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eine Schwester.</a:t>
            </a:r>
          </a:p>
          <a:p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er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b="1" smtClean="0">
                <a:solidFill>
                  <a:srgbClr val="000000"/>
                </a:solidFill>
              </a:rPr>
              <a:t>hat</a:t>
            </a:r>
            <a:r>
              <a:rPr lang="de-DE" smtClean="0">
                <a:solidFill>
                  <a:schemeClr val="accent2">
                    <a:lumMod val="50000"/>
                  </a:schemeClr>
                </a:solidFill>
              </a:rPr>
              <a:t> einen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Bruder.</a:t>
            </a:r>
          </a:p>
          <a:p>
            <a:r>
              <a:rPr lang="nl-NL" dirty="0" err="1" smtClean="0">
                <a:solidFill>
                  <a:schemeClr val="accent2">
                    <a:lumMod val="50000"/>
                  </a:schemeClr>
                </a:solidFill>
              </a:rPr>
              <a:t>sie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000000"/>
                </a:solidFill>
              </a:rPr>
              <a:t>hat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eine Schwester.</a:t>
            </a:r>
          </a:p>
          <a:p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es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000000"/>
                </a:solidFill>
              </a:rPr>
              <a:t>hat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nicht geweint.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wir </a:t>
            </a:r>
            <a:r>
              <a:rPr lang="de-DE" b="1" dirty="0" smtClean="0">
                <a:solidFill>
                  <a:srgbClr val="000000"/>
                </a:solidFill>
              </a:rPr>
              <a:t>haben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Pause.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ihr </a:t>
            </a:r>
            <a:r>
              <a:rPr lang="de-DE" b="1" dirty="0" smtClean="0">
                <a:solidFill>
                  <a:srgbClr val="000000"/>
                </a:solidFill>
              </a:rPr>
              <a:t>habt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ein Eis gekauft.</a:t>
            </a:r>
          </a:p>
          <a:p>
            <a:r>
              <a:rPr lang="de-DE" b="1" dirty="0" smtClean="0">
                <a:solidFill>
                  <a:srgbClr val="000000"/>
                </a:solidFill>
              </a:rPr>
              <a:t>S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ie </a:t>
            </a:r>
            <a:r>
              <a:rPr lang="de-DE" b="1" dirty="0" smtClean="0">
                <a:solidFill>
                  <a:srgbClr val="000000"/>
                </a:solidFill>
              </a:rPr>
              <a:t>haben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sehr schöne Augen, Frau Wenger.</a:t>
            </a:r>
          </a:p>
          <a:p>
            <a:r>
              <a:rPr lang="nl-NL" dirty="0" err="1" smtClean="0">
                <a:solidFill>
                  <a:schemeClr val="accent2">
                    <a:lumMod val="50000"/>
                  </a:schemeClr>
                </a:solidFill>
              </a:rPr>
              <a:t>sie</a:t>
            </a:r>
            <a:r>
              <a:rPr lang="de-DE" b="1" dirty="0" smtClean="0">
                <a:solidFill>
                  <a:srgbClr val="000000"/>
                </a:solidFill>
              </a:rPr>
              <a:t> haben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alle nicht gut gelernt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5" name="Tekstvak 4"/>
          <p:cNvSpPr txBox="1"/>
          <p:nvPr/>
        </p:nvSpPr>
        <p:spPr>
          <a:xfrm>
            <a:off x="5151999" y="757926"/>
            <a:ext cx="35467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u="sng" dirty="0" smtClean="0">
                <a:solidFill>
                  <a:srgbClr val="1F497D"/>
                </a:solidFill>
              </a:rPr>
              <a:t>werden = </a:t>
            </a:r>
            <a:r>
              <a:rPr lang="de-DE" b="1" i="1" u="sng" dirty="0" err="1" smtClean="0">
                <a:solidFill>
                  <a:srgbClr val="1F497D"/>
                </a:solidFill>
              </a:rPr>
              <a:t>zullen</a:t>
            </a:r>
            <a:endParaRPr lang="de-DE" b="1" i="1" u="sng" dirty="0" smtClean="0">
              <a:solidFill>
                <a:srgbClr val="1F497D"/>
              </a:solidFill>
            </a:endParaRP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ich </a:t>
            </a:r>
            <a:r>
              <a:rPr lang="de-DE" b="1" dirty="0" smtClean="0"/>
              <a:t>werde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gehen.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du </a:t>
            </a:r>
            <a:r>
              <a:rPr lang="de-DE" b="1" dirty="0" smtClean="0">
                <a:solidFill>
                  <a:srgbClr val="000000"/>
                </a:solidFill>
              </a:rPr>
              <a:t>wirst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kommen.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er </a:t>
            </a:r>
            <a:r>
              <a:rPr lang="de-DE" b="1" dirty="0" smtClean="0">
                <a:solidFill>
                  <a:srgbClr val="000000"/>
                </a:solidFill>
              </a:rPr>
              <a:t>wird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gut lernen.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sie </a:t>
            </a:r>
            <a:r>
              <a:rPr lang="de-DE" b="1" dirty="0" smtClean="0">
                <a:solidFill>
                  <a:srgbClr val="000000"/>
                </a:solidFill>
              </a:rPr>
              <a:t>wird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gut lernen.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es </a:t>
            </a:r>
            <a:r>
              <a:rPr lang="de-DE" b="1" dirty="0" smtClean="0">
                <a:solidFill>
                  <a:srgbClr val="000000"/>
                </a:solidFill>
              </a:rPr>
              <a:t>wird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gut lernen.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wir </a:t>
            </a:r>
            <a:r>
              <a:rPr lang="de-DE" b="1" dirty="0" smtClean="0">
                <a:solidFill>
                  <a:srgbClr val="000000"/>
                </a:solidFill>
              </a:rPr>
              <a:t>werden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um 12 zu Hause sein.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ihr </a:t>
            </a:r>
            <a:r>
              <a:rPr lang="de-DE" b="1" dirty="0" smtClean="0">
                <a:solidFill>
                  <a:srgbClr val="000000"/>
                </a:solidFill>
              </a:rPr>
              <a:t>werdet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schön brav sein!.</a:t>
            </a:r>
          </a:p>
          <a:p>
            <a:r>
              <a:rPr lang="de-DE" b="1" dirty="0" smtClean="0">
                <a:solidFill>
                  <a:srgbClr val="000000"/>
                </a:solidFill>
              </a:rPr>
              <a:t>S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ie </a:t>
            </a:r>
            <a:r>
              <a:rPr lang="de-DE" b="1" dirty="0" smtClean="0">
                <a:solidFill>
                  <a:srgbClr val="000000"/>
                </a:solidFill>
              </a:rPr>
              <a:t>werden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staunen. (</a:t>
            </a:r>
            <a:r>
              <a:rPr lang="de-DE" i="1" dirty="0" err="1" smtClean="0">
                <a:solidFill>
                  <a:schemeClr val="accent2">
                    <a:lumMod val="50000"/>
                  </a:schemeClr>
                </a:solidFill>
              </a:rPr>
              <a:t>verbaasd</a:t>
            </a:r>
            <a:r>
              <a:rPr lang="de-DE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2">
                    <a:lumMod val="50000"/>
                  </a:schemeClr>
                </a:solidFill>
              </a:rPr>
              <a:t>zijn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sie</a:t>
            </a:r>
            <a:r>
              <a:rPr lang="de-DE" b="1" dirty="0" smtClean="0">
                <a:solidFill>
                  <a:srgbClr val="000000"/>
                </a:solidFill>
              </a:rPr>
              <a:t> werden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nicht ins Kino gehen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31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0"/>
            <a:ext cx="34778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u="sng" dirty="0" smtClean="0">
                <a:solidFill>
                  <a:schemeClr val="tx2"/>
                </a:solidFill>
              </a:rPr>
              <a:t>sein = </a:t>
            </a:r>
            <a:r>
              <a:rPr lang="de-DE" b="1" i="1" u="sng" dirty="0" err="1" smtClean="0">
                <a:solidFill>
                  <a:schemeClr val="tx2"/>
                </a:solidFill>
              </a:rPr>
              <a:t>zijn</a:t>
            </a:r>
            <a:endParaRPr lang="de-DE" b="1" i="1" u="sng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ich </a:t>
            </a:r>
            <a:r>
              <a:rPr lang="de-DE" b="1" dirty="0" smtClean="0"/>
              <a:t>bin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zu Hause.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du </a:t>
            </a:r>
            <a:r>
              <a:rPr lang="de-DE" b="1" dirty="0" smtClean="0">
                <a:solidFill>
                  <a:srgbClr val="000000"/>
                </a:solidFill>
              </a:rPr>
              <a:t>bist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13 Jahre alt.</a:t>
            </a:r>
          </a:p>
          <a:p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de-DE" dirty="0" err="1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/sie/es </a:t>
            </a:r>
            <a:r>
              <a:rPr lang="de-DE" b="1" dirty="0" smtClean="0">
                <a:solidFill>
                  <a:srgbClr val="000000"/>
                </a:solidFill>
              </a:rPr>
              <a:t>ist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der Bruder von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chim.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wir </a:t>
            </a:r>
            <a:r>
              <a:rPr lang="de-DE" b="1" dirty="0" smtClean="0">
                <a:solidFill>
                  <a:srgbClr val="000000"/>
                </a:solidFill>
              </a:rPr>
              <a:t>sind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zu Hause.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ihr </a:t>
            </a:r>
            <a:r>
              <a:rPr lang="de-DE" b="1" dirty="0" smtClean="0">
                <a:solidFill>
                  <a:srgbClr val="000000"/>
                </a:solidFill>
              </a:rPr>
              <a:t>seid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14 Jahre alt.</a:t>
            </a:r>
          </a:p>
          <a:p>
            <a:r>
              <a:rPr lang="de-DE" b="1" dirty="0" smtClean="0">
                <a:solidFill>
                  <a:srgbClr val="000000"/>
                </a:solidFill>
              </a:rPr>
              <a:t>S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ie/sie </a:t>
            </a:r>
            <a:r>
              <a:rPr lang="de-DE" b="1" dirty="0" smtClean="0">
                <a:solidFill>
                  <a:srgbClr val="000000"/>
                </a:solidFill>
              </a:rPr>
              <a:t>sind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ein netter Mann.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32526" y="3061368"/>
            <a:ext cx="46898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u="sng" dirty="0" smtClean="0">
                <a:solidFill>
                  <a:srgbClr val="1F497D"/>
                </a:solidFill>
              </a:rPr>
              <a:t>haben = </a:t>
            </a:r>
            <a:r>
              <a:rPr lang="de-DE" b="1" i="1" u="sng" dirty="0" err="1" smtClean="0">
                <a:solidFill>
                  <a:srgbClr val="1F497D"/>
                </a:solidFill>
              </a:rPr>
              <a:t>hebben</a:t>
            </a:r>
            <a:endParaRPr lang="de-DE" b="1" i="1" u="sng" dirty="0" smtClean="0">
              <a:solidFill>
                <a:srgbClr val="1F497D"/>
              </a:solidFill>
            </a:endParaRP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ich </a:t>
            </a:r>
            <a:r>
              <a:rPr lang="de-DE" b="1" dirty="0" smtClean="0"/>
              <a:t>habe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dich gesehen.</a:t>
            </a:r>
          </a:p>
          <a:p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du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000000"/>
                </a:solidFill>
              </a:rPr>
              <a:t>hast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eine Schwester.</a:t>
            </a:r>
          </a:p>
          <a:p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r/</a:t>
            </a:r>
            <a:r>
              <a:rPr lang="nl-NL" dirty="0" err="1" smtClean="0">
                <a:solidFill>
                  <a:schemeClr val="accent2">
                    <a:lumMod val="50000"/>
                  </a:schemeClr>
                </a:solidFill>
              </a:rPr>
              <a:t>sie</a:t>
            </a:r>
            <a:r>
              <a:rPr lang="nl-NL" dirty="0" smtClean="0">
                <a:solidFill>
                  <a:schemeClr val="accent2">
                    <a:lumMod val="50000"/>
                  </a:schemeClr>
                </a:solidFill>
              </a:rPr>
              <a:t>/es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000000"/>
                </a:solidFill>
              </a:rPr>
              <a:t>hat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einen Bruder.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wir </a:t>
            </a:r>
            <a:r>
              <a:rPr lang="de-DE" b="1" dirty="0" smtClean="0">
                <a:solidFill>
                  <a:srgbClr val="000000"/>
                </a:solidFill>
              </a:rPr>
              <a:t>haben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Pause.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ihr </a:t>
            </a:r>
            <a:r>
              <a:rPr lang="de-DE" b="1" dirty="0" smtClean="0">
                <a:solidFill>
                  <a:srgbClr val="000000"/>
                </a:solidFill>
              </a:rPr>
              <a:t>habt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ein Eis gekauft.</a:t>
            </a:r>
          </a:p>
          <a:p>
            <a:r>
              <a:rPr lang="de-DE" b="1" dirty="0" smtClean="0">
                <a:solidFill>
                  <a:srgbClr val="000000"/>
                </a:solidFill>
              </a:rPr>
              <a:t>S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ie/sie </a:t>
            </a:r>
            <a:r>
              <a:rPr lang="de-DE" b="1" dirty="0" smtClean="0">
                <a:solidFill>
                  <a:srgbClr val="000000"/>
                </a:solidFill>
              </a:rPr>
              <a:t>haben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sehr schöne Augen, Frau Wenger.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151999" y="757926"/>
            <a:ext cx="38946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u="sng" dirty="0" smtClean="0">
                <a:solidFill>
                  <a:srgbClr val="1F497D"/>
                </a:solidFill>
              </a:rPr>
              <a:t>werden = </a:t>
            </a:r>
            <a:r>
              <a:rPr lang="de-DE" b="1" i="1" u="sng" dirty="0" err="1" smtClean="0">
                <a:solidFill>
                  <a:srgbClr val="1F497D"/>
                </a:solidFill>
              </a:rPr>
              <a:t>zullen</a:t>
            </a:r>
            <a:endParaRPr lang="de-DE" b="1" i="1" u="sng" dirty="0" smtClean="0">
              <a:solidFill>
                <a:srgbClr val="1F497D"/>
              </a:solidFill>
            </a:endParaRP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ich </a:t>
            </a:r>
            <a:r>
              <a:rPr lang="de-DE" b="1" dirty="0" smtClean="0"/>
              <a:t>werde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gehen.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du </a:t>
            </a:r>
            <a:r>
              <a:rPr lang="de-DE" b="1" dirty="0" smtClean="0">
                <a:solidFill>
                  <a:srgbClr val="000000"/>
                </a:solidFill>
              </a:rPr>
              <a:t>wirst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kommen.</a:t>
            </a:r>
          </a:p>
          <a:p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de-DE" dirty="0" err="1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/sie/es </a:t>
            </a:r>
            <a:r>
              <a:rPr lang="de-DE" b="1" dirty="0" smtClean="0">
                <a:solidFill>
                  <a:srgbClr val="000000"/>
                </a:solidFill>
              </a:rPr>
              <a:t>wird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gut lernen..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wir </a:t>
            </a:r>
            <a:r>
              <a:rPr lang="de-DE" b="1" dirty="0" smtClean="0">
                <a:solidFill>
                  <a:srgbClr val="000000"/>
                </a:solidFill>
              </a:rPr>
              <a:t>werden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um 12 zu Hause sein.</a:t>
            </a: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ihr </a:t>
            </a:r>
            <a:r>
              <a:rPr lang="de-DE" b="1" dirty="0" smtClean="0">
                <a:solidFill>
                  <a:srgbClr val="000000"/>
                </a:solidFill>
              </a:rPr>
              <a:t>werdet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schön brav sein!.</a:t>
            </a:r>
          </a:p>
          <a:p>
            <a:r>
              <a:rPr lang="de-DE" b="1" dirty="0" smtClean="0">
                <a:solidFill>
                  <a:srgbClr val="000000"/>
                </a:solidFill>
              </a:rPr>
              <a:t>S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ie/sie </a:t>
            </a:r>
            <a:r>
              <a:rPr lang="de-DE" b="1" dirty="0" smtClean="0">
                <a:solidFill>
                  <a:srgbClr val="000000"/>
                </a:solidFill>
              </a:rPr>
              <a:t>werden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 staunen. (</a:t>
            </a:r>
            <a:r>
              <a:rPr lang="de-DE" i="1" dirty="0" err="1" smtClean="0">
                <a:solidFill>
                  <a:schemeClr val="accent2">
                    <a:lumMod val="50000"/>
                  </a:schemeClr>
                </a:solidFill>
              </a:rPr>
              <a:t>verbaasd</a:t>
            </a:r>
            <a:r>
              <a:rPr lang="de-DE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2">
                    <a:lumMod val="50000"/>
                  </a:schemeClr>
                </a:solidFill>
              </a:rPr>
              <a:t>zijn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522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6" y="160416"/>
            <a:ext cx="8571428" cy="62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1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33" y="679419"/>
            <a:ext cx="6831746" cy="4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2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6" y="280728"/>
            <a:ext cx="7949206" cy="5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0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1383</Words>
  <Application>Microsoft Macintosh PowerPoint</Application>
  <PresentationFormat>Diavoorstelling (4:3)</PresentationFormat>
  <Paragraphs>323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werkwoorden</dc:title>
  <dc:creator>corine gerarts</dc:creator>
  <cp:lastModifiedBy>corine gerarts</cp:lastModifiedBy>
  <cp:revision>143</cp:revision>
  <dcterms:created xsi:type="dcterms:W3CDTF">2011-09-24T19:51:44Z</dcterms:created>
  <dcterms:modified xsi:type="dcterms:W3CDTF">2018-02-14T06:20:35Z</dcterms:modified>
</cp:coreProperties>
</file>